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0"/>
  </p:notesMasterIdLst>
  <p:sldIdLst>
    <p:sldId id="2007577251" r:id="rId2"/>
    <p:sldId id="886" r:id="rId3"/>
    <p:sldId id="2007577368" r:id="rId4"/>
    <p:sldId id="2007577369" r:id="rId5"/>
    <p:sldId id="2007577577" r:id="rId6"/>
    <p:sldId id="2007577370" r:id="rId7"/>
    <p:sldId id="2007577578" r:id="rId8"/>
    <p:sldId id="2007577296" r:id="rId9"/>
    <p:sldId id="2007577299" r:id="rId10"/>
    <p:sldId id="2007577311" r:id="rId11"/>
    <p:sldId id="2007577301" r:id="rId12"/>
    <p:sldId id="2007577337" r:id="rId13"/>
    <p:sldId id="2007577297" r:id="rId14"/>
    <p:sldId id="2007577318" r:id="rId15"/>
    <p:sldId id="2007577338" r:id="rId16"/>
    <p:sldId id="2007577339" r:id="rId17"/>
    <p:sldId id="2007577274" r:id="rId18"/>
    <p:sldId id="2007577340" r:id="rId19"/>
    <p:sldId id="2007577341" r:id="rId20"/>
    <p:sldId id="2007577322" r:id="rId21"/>
    <p:sldId id="2007577298" r:id="rId22"/>
    <p:sldId id="2007577273" r:id="rId23"/>
    <p:sldId id="2007577342" r:id="rId24"/>
    <p:sldId id="2007577367" r:id="rId25"/>
    <p:sldId id="2007577343" r:id="rId26"/>
    <p:sldId id="2007577336" r:id="rId27"/>
    <p:sldId id="2007577344" r:id="rId28"/>
    <p:sldId id="2007577345" r:id="rId29"/>
    <p:sldId id="2007577346" r:id="rId30"/>
    <p:sldId id="2007577347" r:id="rId31"/>
    <p:sldId id="2007577348" r:id="rId32"/>
    <p:sldId id="2007577349" r:id="rId33"/>
    <p:sldId id="2007577350" r:id="rId34"/>
    <p:sldId id="2007577361" r:id="rId35"/>
    <p:sldId id="2007577351" r:id="rId36"/>
    <p:sldId id="2007577371" r:id="rId37"/>
    <p:sldId id="2007577372" r:id="rId38"/>
    <p:sldId id="2007577373" r:id="rId39"/>
    <p:sldId id="2007577374" r:id="rId40"/>
    <p:sldId id="2007577375" r:id="rId41"/>
    <p:sldId id="2007577376" r:id="rId42"/>
    <p:sldId id="2007577377" r:id="rId43"/>
    <p:sldId id="2007577378" r:id="rId44"/>
    <p:sldId id="2007577362" r:id="rId45"/>
    <p:sldId id="2007577326" r:id="rId46"/>
    <p:sldId id="2007577379" r:id="rId47"/>
    <p:sldId id="2007577380" r:id="rId48"/>
    <p:sldId id="2007577381" r:id="rId49"/>
    <p:sldId id="2007577353" r:id="rId50"/>
    <p:sldId id="2007577354" r:id="rId51"/>
    <p:sldId id="2007577355" r:id="rId52"/>
    <p:sldId id="2007577363" r:id="rId53"/>
    <p:sldId id="2007577447" r:id="rId54"/>
    <p:sldId id="2007577448" r:id="rId55"/>
    <p:sldId id="2007577450" r:id="rId56"/>
    <p:sldId id="2007577451" r:id="rId57"/>
    <p:sldId id="2007577452" r:id="rId58"/>
    <p:sldId id="2007577453" r:id="rId59"/>
    <p:sldId id="2007577356" r:id="rId60"/>
    <p:sldId id="2007577357" r:id="rId61"/>
    <p:sldId id="2007577454" r:id="rId62"/>
    <p:sldId id="2007577358" r:id="rId63"/>
    <p:sldId id="2007577359" r:id="rId64"/>
    <p:sldId id="2007577572" r:id="rId65"/>
    <p:sldId id="2007577573" r:id="rId66"/>
    <p:sldId id="2007577574" r:id="rId67"/>
    <p:sldId id="2007577575" r:id="rId68"/>
    <p:sldId id="2007577576" r:id="rId69"/>
    <p:sldId id="2007577418" r:id="rId70"/>
    <p:sldId id="2007577522" r:id="rId71"/>
    <p:sldId id="2007577523" r:id="rId72"/>
    <p:sldId id="2007577524" r:id="rId73"/>
    <p:sldId id="2007577525" r:id="rId74"/>
    <p:sldId id="2007577526" r:id="rId75"/>
    <p:sldId id="2007577527" r:id="rId76"/>
    <p:sldId id="2007577528" r:id="rId77"/>
    <p:sldId id="2007577529" r:id="rId78"/>
    <p:sldId id="2007577364" r:id="rId79"/>
    <p:sldId id="2007577459" r:id="rId80"/>
    <p:sldId id="2007577460" r:id="rId81"/>
    <p:sldId id="2007577463" r:id="rId82"/>
    <p:sldId id="2007577464" r:id="rId83"/>
    <p:sldId id="2007577461" r:id="rId84"/>
    <p:sldId id="2007577462" r:id="rId85"/>
    <p:sldId id="2007577352" r:id="rId86"/>
    <p:sldId id="2007577468" r:id="rId87"/>
    <p:sldId id="2007577465" r:id="rId88"/>
    <p:sldId id="2007577466" r:id="rId89"/>
    <p:sldId id="2007577467" r:id="rId90"/>
    <p:sldId id="2007577457" r:id="rId91"/>
    <p:sldId id="2007577458" r:id="rId92"/>
    <p:sldId id="2007577411" r:id="rId93"/>
    <p:sldId id="2007577365" r:id="rId94"/>
    <p:sldId id="2007577476" r:id="rId95"/>
    <p:sldId id="2007577420" r:id="rId96"/>
    <p:sldId id="2007577469" r:id="rId97"/>
    <p:sldId id="2007577470" r:id="rId98"/>
    <p:sldId id="2007577472" r:id="rId99"/>
    <p:sldId id="2007577479" r:id="rId100"/>
    <p:sldId id="2007577471" r:id="rId101"/>
    <p:sldId id="2007577480" r:id="rId102"/>
    <p:sldId id="2007577481" r:id="rId103"/>
    <p:sldId id="2007577501" r:id="rId104"/>
    <p:sldId id="2007577482" r:id="rId105"/>
    <p:sldId id="2007577483" r:id="rId106"/>
    <p:sldId id="2007577484" r:id="rId107"/>
    <p:sldId id="2007577478" r:id="rId108"/>
    <p:sldId id="2007577485" r:id="rId109"/>
    <p:sldId id="2007577486" r:id="rId110"/>
    <p:sldId id="2007577487" r:id="rId111"/>
    <p:sldId id="2007577488" r:id="rId112"/>
    <p:sldId id="2007577489" r:id="rId113"/>
    <p:sldId id="2007577490" r:id="rId114"/>
    <p:sldId id="2007577491" r:id="rId115"/>
    <p:sldId id="2007577492" r:id="rId116"/>
    <p:sldId id="2007577493" r:id="rId117"/>
    <p:sldId id="2007577494" r:id="rId118"/>
    <p:sldId id="2007577495" r:id="rId119"/>
    <p:sldId id="2007577496" r:id="rId120"/>
    <p:sldId id="2007577497" r:id="rId121"/>
    <p:sldId id="2007577407" r:id="rId122"/>
    <p:sldId id="2007577502" r:id="rId123"/>
    <p:sldId id="2007577503" r:id="rId124"/>
    <p:sldId id="2007577504" r:id="rId125"/>
    <p:sldId id="2007577505" r:id="rId126"/>
    <p:sldId id="2007577506" r:id="rId127"/>
    <p:sldId id="2007577507" r:id="rId128"/>
    <p:sldId id="2007577508" r:id="rId129"/>
    <p:sldId id="2007577509" r:id="rId130"/>
    <p:sldId id="2007577510" r:id="rId131"/>
    <p:sldId id="2007577511" r:id="rId132"/>
    <p:sldId id="2007577512" r:id="rId133"/>
    <p:sldId id="2007577513" r:id="rId134"/>
    <p:sldId id="2007577514" r:id="rId135"/>
    <p:sldId id="2007577515" r:id="rId136"/>
    <p:sldId id="2007577516" r:id="rId137"/>
    <p:sldId id="2007577517" r:id="rId138"/>
    <p:sldId id="2007577518" r:id="rId139"/>
    <p:sldId id="2007577519" r:id="rId140"/>
    <p:sldId id="2007577520" r:id="rId141"/>
    <p:sldId id="2007577521" r:id="rId142"/>
    <p:sldId id="2007577530" r:id="rId143"/>
    <p:sldId id="2007577531" r:id="rId144"/>
    <p:sldId id="2007577532" r:id="rId145"/>
    <p:sldId id="2007577533" r:id="rId146"/>
    <p:sldId id="2007577498" r:id="rId147"/>
    <p:sldId id="2007577499" r:id="rId148"/>
    <p:sldId id="2007577404" r:id="rId149"/>
    <p:sldId id="2007577534" r:id="rId150"/>
    <p:sldId id="2007577535" r:id="rId151"/>
    <p:sldId id="2007577536" r:id="rId152"/>
    <p:sldId id="2007577537" r:id="rId153"/>
    <p:sldId id="2007577544" r:id="rId154"/>
    <p:sldId id="2007577538" r:id="rId155"/>
    <p:sldId id="2007577539" r:id="rId156"/>
    <p:sldId id="2007577540" r:id="rId157"/>
    <p:sldId id="2007577541" r:id="rId158"/>
    <p:sldId id="2007577542" r:id="rId159"/>
    <p:sldId id="2007577405" r:id="rId160"/>
    <p:sldId id="2007577402" r:id="rId161"/>
    <p:sldId id="2007577409" r:id="rId162"/>
    <p:sldId id="2007577558" r:id="rId163"/>
    <p:sldId id="2007577543" r:id="rId164"/>
    <p:sldId id="2007577545" r:id="rId165"/>
    <p:sldId id="2007577546" r:id="rId166"/>
    <p:sldId id="2007577550" r:id="rId167"/>
    <p:sldId id="2007577552" r:id="rId168"/>
    <p:sldId id="2007577555" r:id="rId169"/>
    <p:sldId id="2007577556" r:id="rId170"/>
    <p:sldId id="2007577557" r:id="rId171"/>
    <p:sldId id="2007577441" r:id="rId172"/>
    <p:sldId id="2007577366" r:id="rId173"/>
    <p:sldId id="2007577360" r:id="rId174"/>
    <p:sldId id="2007577385" r:id="rId175"/>
    <p:sldId id="2007577384" r:id="rId176"/>
    <p:sldId id="2007577386" r:id="rId177"/>
    <p:sldId id="2007577390" r:id="rId178"/>
    <p:sldId id="2007577391" r:id="rId179"/>
    <p:sldId id="2007577382" r:id="rId180"/>
    <p:sldId id="2007577383" r:id="rId181"/>
    <p:sldId id="2007577394" r:id="rId182"/>
    <p:sldId id="2007577395" r:id="rId183"/>
    <p:sldId id="2007577396" r:id="rId184"/>
    <p:sldId id="2007577387" r:id="rId185"/>
    <p:sldId id="2007577392" r:id="rId186"/>
    <p:sldId id="2007577397" r:id="rId187"/>
    <p:sldId id="2007577398" r:id="rId188"/>
    <p:sldId id="2007577399" r:id="rId189"/>
    <p:sldId id="2007577335" r:id="rId190"/>
    <p:sldId id="2007577388" r:id="rId191"/>
    <p:sldId id="2007577393" r:id="rId192"/>
    <p:sldId id="2007577410" r:id="rId193"/>
    <p:sldId id="2007577421" r:id="rId194"/>
    <p:sldId id="2007577422" r:id="rId195"/>
    <p:sldId id="2007577423" r:id="rId196"/>
    <p:sldId id="2007577424" r:id="rId197"/>
    <p:sldId id="2007577400" r:id="rId198"/>
    <p:sldId id="2007577425" r:id="rId199"/>
    <p:sldId id="2007577426" r:id="rId200"/>
    <p:sldId id="2007577427" r:id="rId201"/>
    <p:sldId id="2007577428" r:id="rId202"/>
    <p:sldId id="2007577429" r:id="rId203"/>
    <p:sldId id="2007577430" r:id="rId204"/>
    <p:sldId id="2007577431" r:id="rId205"/>
    <p:sldId id="2007577432" r:id="rId206"/>
    <p:sldId id="2007577433" r:id="rId207"/>
    <p:sldId id="2007577389" r:id="rId208"/>
    <p:sldId id="2007577434" r:id="rId209"/>
    <p:sldId id="2007577435" r:id="rId210"/>
    <p:sldId id="2007577436" r:id="rId211"/>
    <p:sldId id="2007577403" r:id="rId212"/>
    <p:sldId id="2007577437" r:id="rId213"/>
    <p:sldId id="2007577438" r:id="rId214"/>
    <p:sldId id="2007577439" r:id="rId215"/>
    <p:sldId id="2007577401" r:id="rId216"/>
    <p:sldId id="2007577443" r:id="rId217"/>
    <p:sldId id="2007577408" r:id="rId218"/>
    <p:sldId id="2007577440" r:id="rId219"/>
    <p:sldId id="2007577442" r:id="rId220"/>
    <p:sldId id="2007577444" r:id="rId221"/>
    <p:sldId id="2007577445" r:id="rId222"/>
    <p:sldId id="2007577446" r:id="rId223"/>
    <p:sldId id="2007577406" r:id="rId224"/>
    <p:sldId id="2007577560" r:id="rId225"/>
    <p:sldId id="2007577561" r:id="rId226"/>
    <p:sldId id="2007577562" r:id="rId227"/>
    <p:sldId id="2007577563" r:id="rId228"/>
    <p:sldId id="2007577564" r:id="rId229"/>
    <p:sldId id="2007577565" r:id="rId230"/>
    <p:sldId id="2007577566" r:id="rId231"/>
    <p:sldId id="2007577568" r:id="rId232"/>
    <p:sldId id="2007577569" r:id="rId233"/>
    <p:sldId id="2007577570" r:id="rId234"/>
    <p:sldId id="2007577571" r:id="rId235"/>
    <p:sldId id="2007577559" r:id="rId236"/>
    <p:sldId id="2007577413" r:id="rId237"/>
    <p:sldId id="2007577419" r:id="rId238"/>
    <p:sldId id="2007577310" r:id="rId239"/>
  </p:sldIdLst>
  <p:sldSz cx="12192000" cy="6858000"/>
  <p:notesSz cx="6858000" cy="9144000"/>
  <p:custDataLst>
    <p:tags r:id="rId2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E67"/>
    <a:srgbClr val="C8162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65" autoAdjust="0"/>
    <p:restoredTop sz="85201" autoAdjust="0"/>
  </p:normalViewPr>
  <p:slideViewPr>
    <p:cSldViewPr snapToGrid="0" showGuides="1">
      <p:cViewPr varScale="1">
        <p:scale>
          <a:sx n="104" d="100"/>
          <a:sy n="104" d="100"/>
        </p:scale>
        <p:origin x="96"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8"/>
    </p:cViewPr>
  </p:sorterViewPr>
  <p:notesViewPr>
    <p:cSldViewPr snapToGrid="0" showGuides="1">
      <p:cViewPr varScale="1">
        <p:scale>
          <a:sx n="98" d="100"/>
          <a:sy n="98" d="100"/>
        </p:scale>
        <p:origin x="3524"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580F8-1E1D-4BB3-B344-59280A90D589}" type="datetimeFigureOut">
              <a:rPr lang="zh-CN" altLang="en-US" smtClean="0"/>
              <a:t>2022/11/6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E331-3811-4993-BAA3-C4421D73AF36}" type="slidenum">
              <a:rPr lang="zh-CN" altLang="en-US" smtClean="0"/>
              <a:t>‹#›</a:t>
            </a:fld>
            <a:endParaRPr lang="zh-CN" altLang="en-US"/>
          </a:p>
        </p:txBody>
      </p:sp>
    </p:spTree>
    <p:extLst>
      <p:ext uri="{BB962C8B-B14F-4D97-AF65-F5344CB8AC3E}">
        <p14:creationId xmlns:p14="http://schemas.microsoft.com/office/powerpoint/2010/main" val="14549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二轮：计算专题部分（本节的内容部分参考了淘宝店铺同福客栈掌柜的资料综合辅导讲义强化册）</a:t>
            </a:r>
            <a:endParaRPr lang="en-US" altLang="zh-CN" dirty="0"/>
          </a:p>
          <a:p>
            <a:r>
              <a:rPr lang="zh-CN" altLang="en-US" dirty="0"/>
              <a:t>注：其中比较简单的计算题类型就不指出公式，直接以例题代替。</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a:p>
        </p:txBody>
      </p:sp>
    </p:spTree>
    <p:extLst>
      <p:ext uri="{BB962C8B-B14F-4D97-AF65-F5344CB8AC3E}">
        <p14:creationId xmlns:p14="http://schemas.microsoft.com/office/powerpoint/2010/main" val="220254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10</a:t>
            </a:fld>
            <a:endParaRPr lang="zh-CN" altLang="en-US" dirty="0"/>
          </a:p>
        </p:txBody>
      </p:sp>
    </p:spTree>
    <p:extLst>
      <p:ext uri="{BB962C8B-B14F-4D97-AF65-F5344CB8AC3E}">
        <p14:creationId xmlns:p14="http://schemas.microsoft.com/office/powerpoint/2010/main" val="15554070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125</a:t>
            </a:fld>
            <a:endParaRPr lang="zh-CN" altLang="en-US" dirty="0"/>
          </a:p>
        </p:txBody>
      </p:sp>
    </p:spTree>
    <p:extLst>
      <p:ext uri="{BB962C8B-B14F-4D97-AF65-F5344CB8AC3E}">
        <p14:creationId xmlns:p14="http://schemas.microsoft.com/office/powerpoint/2010/main" val="27851426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126</a:t>
            </a:fld>
            <a:endParaRPr lang="zh-CN" altLang="en-US" dirty="0"/>
          </a:p>
        </p:txBody>
      </p:sp>
    </p:spTree>
    <p:extLst>
      <p:ext uri="{BB962C8B-B14F-4D97-AF65-F5344CB8AC3E}">
        <p14:creationId xmlns:p14="http://schemas.microsoft.com/office/powerpoint/2010/main" val="25030219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127</a:t>
            </a:fld>
            <a:endParaRPr lang="zh-CN" altLang="en-US" dirty="0"/>
          </a:p>
        </p:txBody>
      </p:sp>
    </p:spTree>
    <p:extLst>
      <p:ext uri="{BB962C8B-B14F-4D97-AF65-F5344CB8AC3E}">
        <p14:creationId xmlns:p14="http://schemas.microsoft.com/office/powerpoint/2010/main" val="23048408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128</a:t>
            </a:fld>
            <a:endParaRPr lang="zh-CN" altLang="en-US" dirty="0"/>
          </a:p>
        </p:txBody>
      </p:sp>
    </p:spTree>
    <p:extLst>
      <p:ext uri="{BB962C8B-B14F-4D97-AF65-F5344CB8AC3E}">
        <p14:creationId xmlns:p14="http://schemas.microsoft.com/office/powerpoint/2010/main" val="9942986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129</a:t>
            </a:fld>
            <a:endParaRPr lang="zh-CN" altLang="en-US" dirty="0"/>
          </a:p>
        </p:txBody>
      </p:sp>
    </p:spTree>
    <p:extLst>
      <p:ext uri="{BB962C8B-B14F-4D97-AF65-F5344CB8AC3E}">
        <p14:creationId xmlns:p14="http://schemas.microsoft.com/office/powerpoint/2010/main" val="23653962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130</a:t>
            </a:fld>
            <a:endParaRPr lang="zh-CN" altLang="en-US" dirty="0"/>
          </a:p>
        </p:txBody>
      </p:sp>
    </p:spTree>
    <p:extLst>
      <p:ext uri="{BB962C8B-B14F-4D97-AF65-F5344CB8AC3E}">
        <p14:creationId xmlns:p14="http://schemas.microsoft.com/office/powerpoint/2010/main" val="179830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131</a:t>
            </a:fld>
            <a:endParaRPr lang="zh-CN" altLang="en-US" dirty="0"/>
          </a:p>
        </p:txBody>
      </p:sp>
    </p:spTree>
    <p:extLst>
      <p:ext uri="{BB962C8B-B14F-4D97-AF65-F5344CB8AC3E}">
        <p14:creationId xmlns:p14="http://schemas.microsoft.com/office/powerpoint/2010/main" val="34139081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132</a:t>
            </a:fld>
            <a:endParaRPr lang="zh-CN" altLang="en-US" dirty="0"/>
          </a:p>
        </p:txBody>
      </p:sp>
    </p:spTree>
    <p:extLst>
      <p:ext uri="{BB962C8B-B14F-4D97-AF65-F5344CB8AC3E}">
        <p14:creationId xmlns:p14="http://schemas.microsoft.com/office/powerpoint/2010/main" val="36843345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133</a:t>
            </a:fld>
            <a:endParaRPr lang="zh-CN" altLang="en-US" dirty="0"/>
          </a:p>
        </p:txBody>
      </p:sp>
    </p:spTree>
    <p:extLst>
      <p:ext uri="{BB962C8B-B14F-4D97-AF65-F5344CB8AC3E}">
        <p14:creationId xmlns:p14="http://schemas.microsoft.com/office/powerpoint/2010/main" val="32331762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了解</a:t>
            </a:r>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134</a:t>
            </a:fld>
            <a:endParaRPr lang="zh-CN" altLang="en-US" dirty="0"/>
          </a:p>
        </p:txBody>
      </p:sp>
    </p:spTree>
    <p:extLst>
      <p:ext uri="{BB962C8B-B14F-4D97-AF65-F5344CB8AC3E}">
        <p14:creationId xmlns:p14="http://schemas.microsoft.com/office/powerpoint/2010/main" val="120740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12</a:t>
            </a:fld>
            <a:endParaRPr lang="zh-CN" altLang="en-US" dirty="0"/>
          </a:p>
        </p:txBody>
      </p:sp>
    </p:spTree>
    <p:extLst>
      <p:ext uri="{BB962C8B-B14F-4D97-AF65-F5344CB8AC3E}">
        <p14:creationId xmlns:p14="http://schemas.microsoft.com/office/powerpoint/2010/main" val="23555561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135</a:t>
            </a:fld>
            <a:endParaRPr lang="zh-CN" altLang="en-US" dirty="0"/>
          </a:p>
        </p:txBody>
      </p:sp>
    </p:spTree>
    <p:extLst>
      <p:ext uri="{BB962C8B-B14F-4D97-AF65-F5344CB8AC3E}">
        <p14:creationId xmlns:p14="http://schemas.microsoft.com/office/powerpoint/2010/main" val="26437730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136</a:t>
            </a:fld>
            <a:endParaRPr lang="zh-CN" altLang="en-US" dirty="0"/>
          </a:p>
        </p:txBody>
      </p:sp>
    </p:spTree>
    <p:extLst>
      <p:ext uri="{BB962C8B-B14F-4D97-AF65-F5344CB8AC3E}">
        <p14:creationId xmlns:p14="http://schemas.microsoft.com/office/powerpoint/2010/main" val="15303154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137</a:t>
            </a:fld>
            <a:endParaRPr lang="zh-CN" altLang="en-US" dirty="0"/>
          </a:p>
        </p:txBody>
      </p:sp>
    </p:spTree>
    <p:extLst>
      <p:ext uri="{BB962C8B-B14F-4D97-AF65-F5344CB8AC3E}">
        <p14:creationId xmlns:p14="http://schemas.microsoft.com/office/powerpoint/2010/main" val="400860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138</a:t>
            </a:fld>
            <a:endParaRPr lang="zh-CN" altLang="en-US" dirty="0"/>
          </a:p>
        </p:txBody>
      </p:sp>
    </p:spTree>
    <p:extLst>
      <p:ext uri="{BB962C8B-B14F-4D97-AF65-F5344CB8AC3E}">
        <p14:creationId xmlns:p14="http://schemas.microsoft.com/office/powerpoint/2010/main" val="21729914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139</a:t>
            </a:fld>
            <a:endParaRPr lang="zh-CN" altLang="en-US" dirty="0"/>
          </a:p>
        </p:txBody>
      </p:sp>
    </p:spTree>
    <p:extLst>
      <p:ext uri="{BB962C8B-B14F-4D97-AF65-F5344CB8AC3E}">
        <p14:creationId xmlns:p14="http://schemas.microsoft.com/office/powerpoint/2010/main" val="14126626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140</a:t>
            </a:fld>
            <a:endParaRPr lang="zh-CN" altLang="en-US" dirty="0"/>
          </a:p>
        </p:txBody>
      </p:sp>
    </p:spTree>
    <p:extLst>
      <p:ext uri="{BB962C8B-B14F-4D97-AF65-F5344CB8AC3E}">
        <p14:creationId xmlns:p14="http://schemas.microsoft.com/office/powerpoint/2010/main" val="31962822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141</a:t>
            </a:fld>
            <a:endParaRPr lang="zh-CN" altLang="en-US" dirty="0"/>
          </a:p>
        </p:txBody>
      </p:sp>
    </p:spTree>
    <p:extLst>
      <p:ext uri="{BB962C8B-B14F-4D97-AF65-F5344CB8AC3E}">
        <p14:creationId xmlns:p14="http://schemas.microsoft.com/office/powerpoint/2010/main" val="25418500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142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1836012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143</a:t>
            </a:fld>
            <a:endParaRPr lang="zh-CN" altLang="en-US" dirty="0"/>
          </a:p>
        </p:txBody>
      </p:sp>
    </p:spTree>
    <p:extLst>
      <p:ext uri="{BB962C8B-B14F-4D97-AF65-F5344CB8AC3E}">
        <p14:creationId xmlns:p14="http://schemas.microsoft.com/office/powerpoint/2010/main" val="21488661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144</a:t>
            </a:fld>
            <a:endParaRPr lang="zh-CN" altLang="en-US" dirty="0"/>
          </a:p>
        </p:txBody>
      </p:sp>
    </p:spTree>
    <p:extLst>
      <p:ext uri="{BB962C8B-B14F-4D97-AF65-F5344CB8AC3E}">
        <p14:creationId xmlns:p14="http://schemas.microsoft.com/office/powerpoint/2010/main" val="1842322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1969608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145</a:t>
            </a:fld>
            <a:endParaRPr lang="zh-CN" altLang="en-US" dirty="0"/>
          </a:p>
        </p:txBody>
      </p:sp>
    </p:spTree>
    <p:extLst>
      <p:ext uri="{BB962C8B-B14F-4D97-AF65-F5344CB8AC3E}">
        <p14:creationId xmlns:p14="http://schemas.microsoft.com/office/powerpoint/2010/main" val="23208099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146</a:t>
            </a:fld>
            <a:endParaRPr lang="zh-CN" altLang="en-US" dirty="0"/>
          </a:p>
        </p:txBody>
      </p:sp>
    </p:spTree>
    <p:extLst>
      <p:ext uri="{BB962C8B-B14F-4D97-AF65-F5344CB8AC3E}">
        <p14:creationId xmlns:p14="http://schemas.microsoft.com/office/powerpoint/2010/main" val="40290661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147</a:t>
            </a:fld>
            <a:endParaRPr lang="zh-CN" altLang="en-US" dirty="0"/>
          </a:p>
        </p:txBody>
      </p:sp>
    </p:spTree>
    <p:extLst>
      <p:ext uri="{BB962C8B-B14F-4D97-AF65-F5344CB8AC3E}">
        <p14:creationId xmlns:p14="http://schemas.microsoft.com/office/powerpoint/2010/main" val="7043511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148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2984892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149</a:t>
            </a:fld>
            <a:endParaRPr lang="zh-CN" altLang="en-US" dirty="0"/>
          </a:p>
        </p:txBody>
      </p:sp>
    </p:spTree>
    <p:extLst>
      <p:ext uri="{BB962C8B-B14F-4D97-AF65-F5344CB8AC3E}">
        <p14:creationId xmlns:p14="http://schemas.microsoft.com/office/powerpoint/2010/main" val="39265001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150</a:t>
            </a:fld>
            <a:endParaRPr lang="zh-CN" altLang="en-US" dirty="0"/>
          </a:p>
        </p:txBody>
      </p:sp>
    </p:spTree>
    <p:extLst>
      <p:ext uri="{BB962C8B-B14F-4D97-AF65-F5344CB8AC3E}">
        <p14:creationId xmlns:p14="http://schemas.microsoft.com/office/powerpoint/2010/main" val="78423700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151</a:t>
            </a:fld>
            <a:endParaRPr lang="zh-CN" altLang="en-US" dirty="0"/>
          </a:p>
        </p:txBody>
      </p:sp>
    </p:spTree>
    <p:extLst>
      <p:ext uri="{BB962C8B-B14F-4D97-AF65-F5344CB8AC3E}">
        <p14:creationId xmlns:p14="http://schemas.microsoft.com/office/powerpoint/2010/main" val="23724312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152</a:t>
            </a:fld>
            <a:endParaRPr lang="zh-CN" altLang="en-US" dirty="0"/>
          </a:p>
        </p:txBody>
      </p:sp>
    </p:spTree>
    <p:extLst>
      <p:ext uri="{BB962C8B-B14F-4D97-AF65-F5344CB8AC3E}">
        <p14:creationId xmlns:p14="http://schemas.microsoft.com/office/powerpoint/2010/main" val="26881685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153</a:t>
            </a:fld>
            <a:endParaRPr lang="zh-CN" altLang="en-US" dirty="0"/>
          </a:p>
        </p:txBody>
      </p:sp>
    </p:spTree>
    <p:extLst>
      <p:ext uri="{BB962C8B-B14F-4D97-AF65-F5344CB8AC3E}">
        <p14:creationId xmlns:p14="http://schemas.microsoft.com/office/powerpoint/2010/main" val="38031828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154</a:t>
            </a:fld>
            <a:endParaRPr lang="zh-CN" altLang="en-US" dirty="0"/>
          </a:p>
        </p:txBody>
      </p:sp>
    </p:spTree>
    <p:extLst>
      <p:ext uri="{BB962C8B-B14F-4D97-AF65-F5344CB8AC3E}">
        <p14:creationId xmlns:p14="http://schemas.microsoft.com/office/powerpoint/2010/main" val="26702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7585951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155</a:t>
            </a:fld>
            <a:endParaRPr lang="zh-CN" altLang="en-US" dirty="0"/>
          </a:p>
        </p:txBody>
      </p:sp>
    </p:spTree>
    <p:extLst>
      <p:ext uri="{BB962C8B-B14F-4D97-AF65-F5344CB8AC3E}">
        <p14:creationId xmlns:p14="http://schemas.microsoft.com/office/powerpoint/2010/main" val="22623149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156</a:t>
            </a:fld>
            <a:endParaRPr lang="zh-CN" altLang="en-US" dirty="0"/>
          </a:p>
        </p:txBody>
      </p:sp>
    </p:spTree>
    <p:extLst>
      <p:ext uri="{BB962C8B-B14F-4D97-AF65-F5344CB8AC3E}">
        <p14:creationId xmlns:p14="http://schemas.microsoft.com/office/powerpoint/2010/main" val="91049634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157</a:t>
            </a:fld>
            <a:endParaRPr lang="zh-CN" altLang="en-US" dirty="0"/>
          </a:p>
        </p:txBody>
      </p:sp>
    </p:spTree>
    <p:extLst>
      <p:ext uri="{BB962C8B-B14F-4D97-AF65-F5344CB8AC3E}">
        <p14:creationId xmlns:p14="http://schemas.microsoft.com/office/powerpoint/2010/main" val="21236872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158</a:t>
            </a:fld>
            <a:endParaRPr lang="zh-CN" altLang="en-US" dirty="0"/>
          </a:p>
        </p:txBody>
      </p:sp>
    </p:spTree>
    <p:extLst>
      <p:ext uri="{BB962C8B-B14F-4D97-AF65-F5344CB8AC3E}">
        <p14:creationId xmlns:p14="http://schemas.microsoft.com/office/powerpoint/2010/main" val="42750611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159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6713714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160</a:t>
            </a:fld>
            <a:endParaRPr lang="zh-CN" altLang="en-US" dirty="0"/>
          </a:p>
        </p:txBody>
      </p:sp>
    </p:spTree>
    <p:extLst>
      <p:ext uri="{BB962C8B-B14F-4D97-AF65-F5344CB8AC3E}">
        <p14:creationId xmlns:p14="http://schemas.microsoft.com/office/powerpoint/2010/main" val="36387898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161</a:t>
            </a:fld>
            <a:endParaRPr lang="zh-CN" altLang="en-US" dirty="0"/>
          </a:p>
        </p:txBody>
      </p:sp>
    </p:spTree>
    <p:extLst>
      <p:ext uri="{BB962C8B-B14F-4D97-AF65-F5344CB8AC3E}">
        <p14:creationId xmlns:p14="http://schemas.microsoft.com/office/powerpoint/2010/main" val="30714326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162</a:t>
            </a:fld>
            <a:endParaRPr lang="zh-CN" altLang="en-US" dirty="0"/>
          </a:p>
        </p:txBody>
      </p:sp>
    </p:spTree>
    <p:extLst>
      <p:ext uri="{BB962C8B-B14F-4D97-AF65-F5344CB8AC3E}">
        <p14:creationId xmlns:p14="http://schemas.microsoft.com/office/powerpoint/2010/main" val="217128686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163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7169271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165</a:t>
            </a:fld>
            <a:endParaRPr lang="zh-CN" altLang="en-US"/>
          </a:p>
        </p:txBody>
      </p:sp>
    </p:spTree>
    <p:extLst>
      <p:ext uri="{BB962C8B-B14F-4D97-AF65-F5344CB8AC3E}">
        <p14:creationId xmlns:p14="http://schemas.microsoft.com/office/powerpoint/2010/main" val="2181303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20</a:t>
            </a:fld>
            <a:endParaRPr lang="zh-CN" altLang="en-US"/>
          </a:p>
        </p:txBody>
      </p:sp>
    </p:spTree>
    <p:extLst>
      <p:ext uri="{BB962C8B-B14F-4D97-AF65-F5344CB8AC3E}">
        <p14:creationId xmlns:p14="http://schemas.microsoft.com/office/powerpoint/2010/main" val="97559623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171</a:t>
            </a:fld>
            <a:endParaRPr lang="zh-CN" altLang="en-US" dirty="0"/>
          </a:p>
        </p:txBody>
      </p:sp>
    </p:spTree>
    <p:extLst>
      <p:ext uri="{BB962C8B-B14F-4D97-AF65-F5344CB8AC3E}">
        <p14:creationId xmlns:p14="http://schemas.microsoft.com/office/powerpoint/2010/main" val="421710041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172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676569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173</a:t>
            </a:fld>
            <a:endParaRPr lang="zh-CN" altLang="en-US" dirty="0"/>
          </a:p>
        </p:txBody>
      </p:sp>
    </p:spTree>
    <p:extLst>
      <p:ext uri="{BB962C8B-B14F-4D97-AF65-F5344CB8AC3E}">
        <p14:creationId xmlns:p14="http://schemas.microsoft.com/office/powerpoint/2010/main" val="29012571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174</a:t>
            </a:fld>
            <a:endParaRPr lang="zh-CN" altLang="en-US" dirty="0"/>
          </a:p>
        </p:txBody>
      </p:sp>
    </p:spTree>
    <p:extLst>
      <p:ext uri="{BB962C8B-B14F-4D97-AF65-F5344CB8AC3E}">
        <p14:creationId xmlns:p14="http://schemas.microsoft.com/office/powerpoint/2010/main" val="143056130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175</a:t>
            </a:fld>
            <a:endParaRPr lang="zh-CN" altLang="en-US" dirty="0"/>
          </a:p>
        </p:txBody>
      </p:sp>
    </p:spTree>
    <p:extLst>
      <p:ext uri="{BB962C8B-B14F-4D97-AF65-F5344CB8AC3E}">
        <p14:creationId xmlns:p14="http://schemas.microsoft.com/office/powerpoint/2010/main" val="14103111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176</a:t>
            </a:fld>
            <a:endParaRPr lang="zh-CN" altLang="en-US" dirty="0"/>
          </a:p>
        </p:txBody>
      </p:sp>
    </p:spTree>
    <p:extLst>
      <p:ext uri="{BB962C8B-B14F-4D97-AF65-F5344CB8AC3E}">
        <p14:creationId xmlns:p14="http://schemas.microsoft.com/office/powerpoint/2010/main" val="33233887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177</a:t>
            </a:fld>
            <a:endParaRPr lang="zh-CN" altLang="en-US" dirty="0"/>
          </a:p>
        </p:txBody>
      </p:sp>
    </p:spTree>
    <p:extLst>
      <p:ext uri="{BB962C8B-B14F-4D97-AF65-F5344CB8AC3E}">
        <p14:creationId xmlns:p14="http://schemas.microsoft.com/office/powerpoint/2010/main" val="413794120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178</a:t>
            </a:fld>
            <a:endParaRPr lang="zh-CN" altLang="en-US" dirty="0"/>
          </a:p>
        </p:txBody>
      </p:sp>
    </p:spTree>
    <p:extLst>
      <p:ext uri="{BB962C8B-B14F-4D97-AF65-F5344CB8AC3E}">
        <p14:creationId xmlns:p14="http://schemas.microsoft.com/office/powerpoint/2010/main" val="35076607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179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40020818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180</a:t>
            </a:fld>
            <a:endParaRPr lang="zh-CN" altLang="en-US" dirty="0"/>
          </a:p>
        </p:txBody>
      </p:sp>
    </p:spTree>
    <p:extLst>
      <p:ext uri="{BB962C8B-B14F-4D97-AF65-F5344CB8AC3E}">
        <p14:creationId xmlns:p14="http://schemas.microsoft.com/office/powerpoint/2010/main" val="3619149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62197277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181</a:t>
            </a:fld>
            <a:endParaRPr lang="zh-CN" altLang="en-US" dirty="0"/>
          </a:p>
        </p:txBody>
      </p:sp>
    </p:spTree>
    <p:extLst>
      <p:ext uri="{BB962C8B-B14F-4D97-AF65-F5344CB8AC3E}">
        <p14:creationId xmlns:p14="http://schemas.microsoft.com/office/powerpoint/2010/main" val="5626846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182</a:t>
            </a:fld>
            <a:endParaRPr lang="zh-CN" altLang="en-US" dirty="0"/>
          </a:p>
        </p:txBody>
      </p:sp>
    </p:spTree>
    <p:extLst>
      <p:ext uri="{BB962C8B-B14F-4D97-AF65-F5344CB8AC3E}">
        <p14:creationId xmlns:p14="http://schemas.microsoft.com/office/powerpoint/2010/main" val="363279031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183</a:t>
            </a:fld>
            <a:endParaRPr lang="zh-CN" altLang="en-US" dirty="0"/>
          </a:p>
        </p:txBody>
      </p:sp>
    </p:spTree>
    <p:extLst>
      <p:ext uri="{BB962C8B-B14F-4D97-AF65-F5344CB8AC3E}">
        <p14:creationId xmlns:p14="http://schemas.microsoft.com/office/powerpoint/2010/main" val="23550505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184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40412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185</a:t>
            </a:fld>
            <a:endParaRPr lang="zh-CN" altLang="en-US" dirty="0"/>
          </a:p>
        </p:txBody>
      </p:sp>
    </p:spTree>
    <p:extLst>
      <p:ext uri="{BB962C8B-B14F-4D97-AF65-F5344CB8AC3E}">
        <p14:creationId xmlns:p14="http://schemas.microsoft.com/office/powerpoint/2010/main" val="22263050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186</a:t>
            </a:fld>
            <a:endParaRPr lang="zh-CN" altLang="en-US" dirty="0"/>
          </a:p>
        </p:txBody>
      </p:sp>
    </p:spTree>
    <p:extLst>
      <p:ext uri="{BB962C8B-B14F-4D97-AF65-F5344CB8AC3E}">
        <p14:creationId xmlns:p14="http://schemas.microsoft.com/office/powerpoint/2010/main" val="2322826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187</a:t>
            </a:fld>
            <a:endParaRPr lang="zh-CN" altLang="en-US" dirty="0"/>
          </a:p>
        </p:txBody>
      </p:sp>
    </p:spTree>
    <p:extLst>
      <p:ext uri="{BB962C8B-B14F-4D97-AF65-F5344CB8AC3E}">
        <p14:creationId xmlns:p14="http://schemas.microsoft.com/office/powerpoint/2010/main" val="258379934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188</a:t>
            </a:fld>
            <a:endParaRPr lang="zh-CN" altLang="en-US" dirty="0"/>
          </a:p>
        </p:txBody>
      </p:sp>
    </p:spTree>
    <p:extLst>
      <p:ext uri="{BB962C8B-B14F-4D97-AF65-F5344CB8AC3E}">
        <p14:creationId xmlns:p14="http://schemas.microsoft.com/office/powerpoint/2010/main" val="42664777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189</a:t>
            </a:fld>
            <a:endParaRPr lang="zh-CN" altLang="en-US" dirty="0"/>
          </a:p>
        </p:txBody>
      </p:sp>
    </p:spTree>
    <p:extLst>
      <p:ext uri="{BB962C8B-B14F-4D97-AF65-F5344CB8AC3E}">
        <p14:creationId xmlns:p14="http://schemas.microsoft.com/office/powerpoint/2010/main" val="12074045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190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2325994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22</a:t>
            </a:fld>
            <a:endParaRPr lang="zh-CN" altLang="en-US" dirty="0"/>
          </a:p>
        </p:txBody>
      </p:sp>
    </p:spTree>
    <p:extLst>
      <p:ext uri="{BB962C8B-B14F-4D97-AF65-F5344CB8AC3E}">
        <p14:creationId xmlns:p14="http://schemas.microsoft.com/office/powerpoint/2010/main" val="73514565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191</a:t>
            </a:fld>
            <a:endParaRPr lang="zh-CN" altLang="en-US" dirty="0"/>
          </a:p>
        </p:txBody>
      </p:sp>
    </p:spTree>
    <p:extLst>
      <p:ext uri="{BB962C8B-B14F-4D97-AF65-F5344CB8AC3E}">
        <p14:creationId xmlns:p14="http://schemas.microsoft.com/office/powerpoint/2010/main" val="202572485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192</a:t>
            </a:fld>
            <a:endParaRPr lang="zh-CN" altLang="en-US" dirty="0"/>
          </a:p>
        </p:txBody>
      </p:sp>
    </p:spTree>
    <p:extLst>
      <p:ext uri="{BB962C8B-B14F-4D97-AF65-F5344CB8AC3E}">
        <p14:creationId xmlns:p14="http://schemas.microsoft.com/office/powerpoint/2010/main" val="232639544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193</a:t>
            </a:fld>
            <a:endParaRPr lang="zh-CN" altLang="en-US" dirty="0"/>
          </a:p>
        </p:txBody>
      </p:sp>
    </p:spTree>
    <p:extLst>
      <p:ext uri="{BB962C8B-B14F-4D97-AF65-F5344CB8AC3E}">
        <p14:creationId xmlns:p14="http://schemas.microsoft.com/office/powerpoint/2010/main" val="53593231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194</a:t>
            </a:fld>
            <a:endParaRPr lang="zh-CN" altLang="en-US" dirty="0"/>
          </a:p>
        </p:txBody>
      </p:sp>
    </p:spTree>
    <p:extLst>
      <p:ext uri="{BB962C8B-B14F-4D97-AF65-F5344CB8AC3E}">
        <p14:creationId xmlns:p14="http://schemas.microsoft.com/office/powerpoint/2010/main" val="33281274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195</a:t>
            </a:fld>
            <a:endParaRPr lang="zh-CN" altLang="en-US" dirty="0"/>
          </a:p>
        </p:txBody>
      </p:sp>
    </p:spTree>
    <p:extLst>
      <p:ext uri="{BB962C8B-B14F-4D97-AF65-F5344CB8AC3E}">
        <p14:creationId xmlns:p14="http://schemas.microsoft.com/office/powerpoint/2010/main" val="5554392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196</a:t>
            </a:fld>
            <a:endParaRPr lang="zh-CN" altLang="en-US" dirty="0"/>
          </a:p>
        </p:txBody>
      </p:sp>
    </p:spTree>
    <p:extLst>
      <p:ext uri="{BB962C8B-B14F-4D97-AF65-F5344CB8AC3E}">
        <p14:creationId xmlns:p14="http://schemas.microsoft.com/office/powerpoint/2010/main" val="177639102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197</a:t>
            </a:fld>
            <a:endParaRPr lang="zh-CN" altLang="en-US" dirty="0"/>
          </a:p>
        </p:txBody>
      </p:sp>
    </p:spTree>
    <p:extLst>
      <p:ext uri="{BB962C8B-B14F-4D97-AF65-F5344CB8AC3E}">
        <p14:creationId xmlns:p14="http://schemas.microsoft.com/office/powerpoint/2010/main" val="403012970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198</a:t>
            </a:fld>
            <a:endParaRPr lang="zh-CN" altLang="en-US" dirty="0"/>
          </a:p>
        </p:txBody>
      </p:sp>
    </p:spTree>
    <p:extLst>
      <p:ext uri="{BB962C8B-B14F-4D97-AF65-F5344CB8AC3E}">
        <p14:creationId xmlns:p14="http://schemas.microsoft.com/office/powerpoint/2010/main" val="244687189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199</a:t>
            </a:fld>
            <a:endParaRPr lang="zh-CN" altLang="en-US" dirty="0"/>
          </a:p>
        </p:txBody>
      </p:sp>
    </p:spTree>
    <p:extLst>
      <p:ext uri="{BB962C8B-B14F-4D97-AF65-F5344CB8AC3E}">
        <p14:creationId xmlns:p14="http://schemas.microsoft.com/office/powerpoint/2010/main" val="194157645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200</a:t>
            </a:fld>
            <a:endParaRPr lang="zh-CN" altLang="en-US" dirty="0"/>
          </a:p>
        </p:txBody>
      </p:sp>
    </p:spTree>
    <p:extLst>
      <p:ext uri="{BB962C8B-B14F-4D97-AF65-F5344CB8AC3E}">
        <p14:creationId xmlns:p14="http://schemas.microsoft.com/office/powerpoint/2010/main" val="47651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23</a:t>
            </a:fld>
            <a:endParaRPr lang="zh-CN" altLang="en-US" dirty="0"/>
          </a:p>
        </p:txBody>
      </p:sp>
    </p:spTree>
    <p:extLst>
      <p:ext uri="{BB962C8B-B14F-4D97-AF65-F5344CB8AC3E}">
        <p14:creationId xmlns:p14="http://schemas.microsoft.com/office/powerpoint/2010/main" val="251170528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201</a:t>
            </a:fld>
            <a:endParaRPr lang="zh-CN" altLang="en-US" dirty="0"/>
          </a:p>
        </p:txBody>
      </p:sp>
    </p:spTree>
    <p:extLst>
      <p:ext uri="{BB962C8B-B14F-4D97-AF65-F5344CB8AC3E}">
        <p14:creationId xmlns:p14="http://schemas.microsoft.com/office/powerpoint/2010/main" val="134143676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202</a:t>
            </a:fld>
            <a:endParaRPr lang="zh-CN" altLang="en-US" dirty="0"/>
          </a:p>
        </p:txBody>
      </p:sp>
    </p:spTree>
    <p:extLst>
      <p:ext uri="{BB962C8B-B14F-4D97-AF65-F5344CB8AC3E}">
        <p14:creationId xmlns:p14="http://schemas.microsoft.com/office/powerpoint/2010/main" val="155218789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203</a:t>
            </a:fld>
            <a:endParaRPr lang="zh-CN" altLang="en-US" dirty="0"/>
          </a:p>
        </p:txBody>
      </p:sp>
    </p:spTree>
    <p:extLst>
      <p:ext uri="{BB962C8B-B14F-4D97-AF65-F5344CB8AC3E}">
        <p14:creationId xmlns:p14="http://schemas.microsoft.com/office/powerpoint/2010/main" val="15557022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204</a:t>
            </a:fld>
            <a:endParaRPr lang="zh-CN" altLang="en-US" dirty="0"/>
          </a:p>
        </p:txBody>
      </p:sp>
    </p:spTree>
    <p:extLst>
      <p:ext uri="{BB962C8B-B14F-4D97-AF65-F5344CB8AC3E}">
        <p14:creationId xmlns:p14="http://schemas.microsoft.com/office/powerpoint/2010/main" val="214355493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205</a:t>
            </a:fld>
            <a:endParaRPr lang="zh-CN" altLang="en-US" dirty="0"/>
          </a:p>
        </p:txBody>
      </p:sp>
    </p:spTree>
    <p:extLst>
      <p:ext uri="{BB962C8B-B14F-4D97-AF65-F5344CB8AC3E}">
        <p14:creationId xmlns:p14="http://schemas.microsoft.com/office/powerpoint/2010/main" val="90609578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206</a:t>
            </a:fld>
            <a:endParaRPr lang="zh-CN" altLang="en-US" dirty="0"/>
          </a:p>
        </p:txBody>
      </p:sp>
    </p:spTree>
    <p:extLst>
      <p:ext uri="{BB962C8B-B14F-4D97-AF65-F5344CB8AC3E}">
        <p14:creationId xmlns:p14="http://schemas.microsoft.com/office/powerpoint/2010/main" val="296343844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207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83326968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208</a:t>
            </a:fld>
            <a:endParaRPr lang="zh-CN" altLang="en-US" dirty="0"/>
          </a:p>
        </p:txBody>
      </p:sp>
    </p:spTree>
    <p:extLst>
      <p:ext uri="{BB962C8B-B14F-4D97-AF65-F5344CB8AC3E}">
        <p14:creationId xmlns:p14="http://schemas.microsoft.com/office/powerpoint/2010/main" val="23019848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209</a:t>
            </a:fld>
            <a:endParaRPr lang="zh-CN" altLang="en-US" dirty="0"/>
          </a:p>
        </p:txBody>
      </p:sp>
    </p:spTree>
    <p:extLst>
      <p:ext uri="{BB962C8B-B14F-4D97-AF65-F5344CB8AC3E}">
        <p14:creationId xmlns:p14="http://schemas.microsoft.com/office/powerpoint/2010/main" val="334603589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210</a:t>
            </a:fld>
            <a:endParaRPr lang="zh-CN" altLang="en-US" dirty="0"/>
          </a:p>
        </p:txBody>
      </p:sp>
    </p:spTree>
    <p:extLst>
      <p:ext uri="{BB962C8B-B14F-4D97-AF65-F5344CB8AC3E}">
        <p14:creationId xmlns:p14="http://schemas.microsoft.com/office/powerpoint/2010/main" val="1003140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24</a:t>
            </a:fld>
            <a:endParaRPr lang="zh-CN" altLang="en-US" dirty="0"/>
          </a:p>
        </p:txBody>
      </p:sp>
    </p:spTree>
    <p:extLst>
      <p:ext uri="{BB962C8B-B14F-4D97-AF65-F5344CB8AC3E}">
        <p14:creationId xmlns:p14="http://schemas.microsoft.com/office/powerpoint/2010/main" val="387016763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211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71614150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212</a:t>
            </a:fld>
            <a:endParaRPr lang="zh-CN" altLang="en-US" dirty="0"/>
          </a:p>
        </p:txBody>
      </p:sp>
    </p:spTree>
    <p:extLst>
      <p:ext uri="{BB962C8B-B14F-4D97-AF65-F5344CB8AC3E}">
        <p14:creationId xmlns:p14="http://schemas.microsoft.com/office/powerpoint/2010/main" val="339685142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213</a:t>
            </a:fld>
            <a:endParaRPr lang="zh-CN" altLang="en-US" dirty="0"/>
          </a:p>
        </p:txBody>
      </p:sp>
    </p:spTree>
    <p:extLst>
      <p:ext uri="{BB962C8B-B14F-4D97-AF65-F5344CB8AC3E}">
        <p14:creationId xmlns:p14="http://schemas.microsoft.com/office/powerpoint/2010/main" val="22249071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214</a:t>
            </a:fld>
            <a:endParaRPr lang="zh-CN" altLang="en-US" dirty="0"/>
          </a:p>
        </p:txBody>
      </p:sp>
    </p:spTree>
    <p:extLst>
      <p:ext uri="{BB962C8B-B14F-4D97-AF65-F5344CB8AC3E}">
        <p14:creationId xmlns:p14="http://schemas.microsoft.com/office/powerpoint/2010/main" val="121649404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215</a:t>
            </a:fld>
            <a:endParaRPr lang="zh-CN" altLang="en-US" dirty="0"/>
          </a:p>
        </p:txBody>
      </p:sp>
    </p:spTree>
    <p:extLst>
      <p:ext uri="{BB962C8B-B14F-4D97-AF65-F5344CB8AC3E}">
        <p14:creationId xmlns:p14="http://schemas.microsoft.com/office/powerpoint/2010/main" val="412102651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216</a:t>
            </a:fld>
            <a:endParaRPr lang="zh-CN" altLang="en-US" dirty="0"/>
          </a:p>
        </p:txBody>
      </p:sp>
    </p:spTree>
    <p:extLst>
      <p:ext uri="{BB962C8B-B14F-4D97-AF65-F5344CB8AC3E}">
        <p14:creationId xmlns:p14="http://schemas.microsoft.com/office/powerpoint/2010/main" val="7452491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217</a:t>
            </a:fld>
            <a:endParaRPr lang="zh-CN" altLang="en-US" dirty="0"/>
          </a:p>
        </p:txBody>
      </p:sp>
    </p:spTree>
    <p:extLst>
      <p:ext uri="{BB962C8B-B14F-4D97-AF65-F5344CB8AC3E}">
        <p14:creationId xmlns:p14="http://schemas.microsoft.com/office/powerpoint/2010/main" val="27551276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218</a:t>
            </a:fld>
            <a:endParaRPr lang="zh-CN" altLang="en-US" dirty="0"/>
          </a:p>
        </p:txBody>
      </p:sp>
    </p:spTree>
    <p:extLst>
      <p:ext uri="{BB962C8B-B14F-4D97-AF65-F5344CB8AC3E}">
        <p14:creationId xmlns:p14="http://schemas.microsoft.com/office/powerpoint/2010/main" val="355521821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219</a:t>
            </a:fld>
            <a:endParaRPr lang="zh-CN" altLang="en-US" dirty="0"/>
          </a:p>
        </p:txBody>
      </p:sp>
    </p:spTree>
    <p:extLst>
      <p:ext uri="{BB962C8B-B14F-4D97-AF65-F5344CB8AC3E}">
        <p14:creationId xmlns:p14="http://schemas.microsoft.com/office/powerpoint/2010/main" val="303774900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220</a:t>
            </a:fld>
            <a:endParaRPr lang="zh-CN" altLang="en-US" dirty="0"/>
          </a:p>
        </p:txBody>
      </p:sp>
    </p:spTree>
    <p:extLst>
      <p:ext uri="{BB962C8B-B14F-4D97-AF65-F5344CB8AC3E}">
        <p14:creationId xmlns:p14="http://schemas.microsoft.com/office/powerpoint/2010/main" val="184531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25</a:t>
            </a:fld>
            <a:endParaRPr lang="zh-CN" altLang="en-US" dirty="0"/>
          </a:p>
        </p:txBody>
      </p:sp>
    </p:spTree>
    <p:extLst>
      <p:ext uri="{BB962C8B-B14F-4D97-AF65-F5344CB8AC3E}">
        <p14:creationId xmlns:p14="http://schemas.microsoft.com/office/powerpoint/2010/main" val="365353920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221</a:t>
            </a:fld>
            <a:endParaRPr lang="zh-CN" altLang="en-US" dirty="0"/>
          </a:p>
        </p:txBody>
      </p:sp>
    </p:spTree>
    <p:extLst>
      <p:ext uri="{BB962C8B-B14F-4D97-AF65-F5344CB8AC3E}">
        <p14:creationId xmlns:p14="http://schemas.microsoft.com/office/powerpoint/2010/main" val="391855031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222</a:t>
            </a:fld>
            <a:endParaRPr lang="zh-CN" altLang="en-US" dirty="0"/>
          </a:p>
        </p:txBody>
      </p:sp>
    </p:spTree>
    <p:extLst>
      <p:ext uri="{BB962C8B-B14F-4D97-AF65-F5344CB8AC3E}">
        <p14:creationId xmlns:p14="http://schemas.microsoft.com/office/powerpoint/2010/main" val="198924282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223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0549698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226</a:t>
            </a:fld>
            <a:endParaRPr lang="zh-CN" altLang="en-US"/>
          </a:p>
        </p:txBody>
      </p:sp>
    </p:spTree>
    <p:extLst>
      <p:ext uri="{BB962C8B-B14F-4D97-AF65-F5344CB8AC3E}">
        <p14:creationId xmlns:p14="http://schemas.microsoft.com/office/powerpoint/2010/main" val="34228243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227</a:t>
            </a:fld>
            <a:endParaRPr lang="zh-CN" altLang="en-US"/>
          </a:p>
        </p:txBody>
      </p:sp>
    </p:spTree>
    <p:extLst>
      <p:ext uri="{BB962C8B-B14F-4D97-AF65-F5344CB8AC3E}">
        <p14:creationId xmlns:p14="http://schemas.microsoft.com/office/powerpoint/2010/main" val="309910467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228</a:t>
            </a:fld>
            <a:endParaRPr lang="zh-CN" altLang="en-US"/>
          </a:p>
        </p:txBody>
      </p:sp>
    </p:spTree>
    <p:extLst>
      <p:ext uri="{BB962C8B-B14F-4D97-AF65-F5344CB8AC3E}">
        <p14:creationId xmlns:p14="http://schemas.microsoft.com/office/powerpoint/2010/main" val="343053705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229</a:t>
            </a:fld>
            <a:endParaRPr lang="zh-CN" altLang="en-US" dirty="0"/>
          </a:p>
        </p:txBody>
      </p:sp>
    </p:spTree>
    <p:extLst>
      <p:ext uri="{BB962C8B-B14F-4D97-AF65-F5344CB8AC3E}">
        <p14:creationId xmlns:p14="http://schemas.microsoft.com/office/powerpoint/2010/main" val="153135969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230</a:t>
            </a:fld>
            <a:endParaRPr lang="zh-CN" altLang="en-US" dirty="0"/>
          </a:p>
        </p:txBody>
      </p:sp>
    </p:spTree>
    <p:extLst>
      <p:ext uri="{BB962C8B-B14F-4D97-AF65-F5344CB8AC3E}">
        <p14:creationId xmlns:p14="http://schemas.microsoft.com/office/powerpoint/2010/main" val="24839161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232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74482148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233</a:t>
            </a:fld>
            <a:endParaRPr lang="zh-CN" altLang="en-US" dirty="0"/>
          </a:p>
        </p:txBody>
      </p:sp>
    </p:spTree>
    <p:extLst>
      <p:ext uri="{BB962C8B-B14F-4D97-AF65-F5344CB8AC3E}">
        <p14:creationId xmlns:p14="http://schemas.microsoft.com/office/powerpoint/2010/main" val="1101046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6481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62731920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234</a:t>
            </a:fld>
            <a:endParaRPr lang="zh-CN" altLang="en-US" dirty="0"/>
          </a:p>
        </p:txBody>
      </p:sp>
    </p:spTree>
    <p:extLst>
      <p:ext uri="{BB962C8B-B14F-4D97-AF65-F5344CB8AC3E}">
        <p14:creationId xmlns:p14="http://schemas.microsoft.com/office/powerpoint/2010/main" val="66239186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235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89443516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236</a:t>
            </a:fld>
            <a:endParaRPr lang="zh-CN" altLang="en-US" dirty="0"/>
          </a:p>
        </p:txBody>
      </p:sp>
    </p:spTree>
    <p:extLst>
      <p:ext uri="{BB962C8B-B14F-4D97-AF65-F5344CB8AC3E}">
        <p14:creationId xmlns:p14="http://schemas.microsoft.com/office/powerpoint/2010/main" val="319492772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237</a:t>
            </a:fld>
            <a:endParaRPr lang="zh-CN" altLang="en-US" dirty="0"/>
          </a:p>
        </p:txBody>
      </p:sp>
    </p:spTree>
    <p:extLst>
      <p:ext uri="{BB962C8B-B14F-4D97-AF65-F5344CB8AC3E}">
        <p14:creationId xmlns:p14="http://schemas.microsoft.com/office/powerpoint/2010/main" val="2955096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27</a:t>
            </a:fld>
            <a:endParaRPr lang="zh-CN" altLang="en-US" dirty="0"/>
          </a:p>
        </p:txBody>
      </p:sp>
    </p:spTree>
    <p:extLst>
      <p:ext uri="{BB962C8B-B14F-4D97-AF65-F5344CB8AC3E}">
        <p14:creationId xmlns:p14="http://schemas.microsoft.com/office/powerpoint/2010/main" val="2754988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28</a:t>
            </a:fld>
            <a:endParaRPr lang="zh-CN" altLang="en-US" dirty="0"/>
          </a:p>
        </p:txBody>
      </p:sp>
    </p:spTree>
    <p:extLst>
      <p:ext uri="{BB962C8B-B14F-4D97-AF65-F5344CB8AC3E}">
        <p14:creationId xmlns:p14="http://schemas.microsoft.com/office/powerpoint/2010/main" val="404639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29</a:t>
            </a:fld>
            <a:endParaRPr lang="zh-CN" altLang="en-US" dirty="0"/>
          </a:p>
        </p:txBody>
      </p:sp>
    </p:spTree>
    <p:extLst>
      <p:ext uri="{BB962C8B-B14F-4D97-AF65-F5344CB8AC3E}">
        <p14:creationId xmlns:p14="http://schemas.microsoft.com/office/powerpoint/2010/main" val="242294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30</a:t>
            </a:fld>
            <a:endParaRPr lang="zh-CN" altLang="en-US" dirty="0"/>
          </a:p>
        </p:txBody>
      </p:sp>
    </p:spTree>
    <p:extLst>
      <p:ext uri="{BB962C8B-B14F-4D97-AF65-F5344CB8AC3E}">
        <p14:creationId xmlns:p14="http://schemas.microsoft.com/office/powerpoint/2010/main" val="869708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31</a:t>
            </a:fld>
            <a:endParaRPr lang="zh-CN" altLang="en-US" dirty="0"/>
          </a:p>
        </p:txBody>
      </p:sp>
    </p:spTree>
    <p:extLst>
      <p:ext uri="{BB962C8B-B14F-4D97-AF65-F5344CB8AC3E}">
        <p14:creationId xmlns:p14="http://schemas.microsoft.com/office/powerpoint/2010/main" val="1717983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32</a:t>
            </a:fld>
            <a:endParaRPr lang="zh-CN" altLang="en-US" dirty="0"/>
          </a:p>
        </p:txBody>
      </p:sp>
    </p:spTree>
    <p:extLst>
      <p:ext uri="{BB962C8B-B14F-4D97-AF65-F5344CB8AC3E}">
        <p14:creationId xmlns:p14="http://schemas.microsoft.com/office/powerpoint/2010/main" val="3615130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33</a:t>
            </a:fld>
            <a:endParaRPr lang="zh-CN" altLang="en-US" dirty="0"/>
          </a:p>
        </p:txBody>
      </p:sp>
    </p:spTree>
    <p:extLst>
      <p:ext uri="{BB962C8B-B14F-4D97-AF65-F5344CB8AC3E}">
        <p14:creationId xmlns:p14="http://schemas.microsoft.com/office/powerpoint/2010/main" val="3917968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404137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35</a:t>
            </a:fld>
            <a:endParaRPr lang="zh-CN" altLang="en-US" dirty="0"/>
          </a:p>
        </p:txBody>
      </p:sp>
    </p:spTree>
    <p:extLst>
      <p:ext uri="{BB962C8B-B14F-4D97-AF65-F5344CB8AC3E}">
        <p14:creationId xmlns:p14="http://schemas.microsoft.com/office/powerpoint/2010/main" val="133013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01-07</a:t>
            </a:r>
            <a:r>
              <a:rPr lang="zh-CN" altLang="en-US" dirty="0"/>
              <a:t>节：</a:t>
            </a:r>
            <a:r>
              <a:rPr lang="en-US" altLang="zh-CN" dirty="0"/>
              <a:t>《</a:t>
            </a:r>
            <a:r>
              <a:rPr lang="zh-CN" altLang="en-US" dirty="0"/>
              <a:t>国金</a:t>
            </a:r>
            <a:r>
              <a:rPr lang="en-US" altLang="zh-CN" dirty="0"/>
              <a:t>》</a:t>
            </a:r>
            <a:r>
              <a:rPr lang="zh-CN" altLang="en-US" dirty="0"/>
              <a:t>部分；</a:t>
            </a:r>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2375888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蒙代尔</a:t>
            </a:r>
            <a:r>
              <a:rPr lang="en-US" altLang="zh-CN" dirty="0"/>
              <a:t>-</a:t>
            </a:r>
            <a:r>
              <a:rPr lang="zh-CN" altLang="en-US" dirty="0"/>
              <a:t>弗莱明模型最好能弄明白原理</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37</a:t>
            </a:fld>
            <a:endParaRPr lang="zh-CN" altLang="en-US"/>
          </a:p>
        </p:txBody>
      </p:sp>
    </p:spTree>
    <p:extLst>
      <p:ext uri="{BB962C8B-B14F-4D97-AF65-F5344CB8AC3E}">
        <p14:creationId xmlns:p14="http://schemas.microsoft.com/office/powerpoint/2010/main" val="2310715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42</a:t>
            </a:fld>
            <a:endParaRPr lang="zh-CN" altLang="en-US"/>
          </a:p>
        </p:txBody>
      </p:sp>
    </p:spTree>
    <p:extLst>
      <p:ext uri="{BB962C8B-B14F-4D97-AF65-F5344CB8AC3E}">
        <p14:creationId xmlns:p14="http://schemas.microsoft.com/office/powerpoint/2010/main" val="3047063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43</a:t>
            </a:fld>
            <a:endParaRPr lang="zh-CN" altLang="en-US" dirty="0"/>
          </a:p>
        </p:txBody>
      </p:sp>
    </p:spTree>
    <p:extLst>
      <p:ext uri="{BB962C8B-B14F-4D97-AF65-F5344CB8AC3E}">
        <p14:creationId xmlns:p14="http://schemas.microsoft.com/office/powerpoint/2010/main" val="2360418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4204642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注：弹性论与贸易乘数论的相关公式需要看懂推导过程，最好自己会推导，毕竟上财</a:t>
            </a:r>
            <a:r>
              <a:rPr lang="en-US" altLang="zh-CN" dirty="0"/>
              <a:t>2022</a:t>
            </a:r>
            <a:r>
              <a:rPr lang="zh-CN" altLang="en-US" dirty="0"/>
              <a:t>年刚考了一道计算分析题；此外国际收支理论这一章中的其他内容最好也过一遍。</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45</a:t>
            </a:fld>
            <a:endParaRPr lang="zh-CN" altLang="en-US"/>
          </a:p>
        </p:txBody>
      </p:sp>
    </p:spTree>
    <p:extLst>
      <p:ext uri="{BB962C8B-B14F-4D97-AF65-F5344CB8AC3E}">
        <p14:creationId xmlns:p14="http://schemas.microsoft.com/office/powerpoint/2010/main" val="116438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弹性论与贸易乘数论的相关公式需要看懂推导过程，最好自己会推导，毕竟上财</a:t>
            </a:r>
            <a:r>
              <a:rPr lang="en-US" altLang="zh-CN" dirty="0"/>
              <a:t>2022</a:t>
            </a:r>
            <a:r>
              <a:rPr lang="zh-CN" altLang="en-US" dirty="0"/>
              <a:t>年刚考了一道计算分析题。</a:t>
            </a:r>
          </a:p>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46</a:t>
            </a:fld>
            <a:endParaRPr lang="zh-CN" altLang="en-US"/>
          </a:p>
        </p:txBody>
      </p:sp>
    </p:spTree>
    <p:extLst>
      <p:ext uri="{BB962C8B-B14F-4D97-AF65-F5344CB8AC3E}">
        <p14:creationId xmlns:p14="http://schemas.microsoft.com/office/powerpoint/2010/main" val="1092787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弹性论与贸易乘数论的相关公式需要看懂推导过程，最好自己会推导，毕竟上财</a:t>
            </a:r>
            <a:r>
              <a:rPr lang="en-US" altLang="zh-CN" dirty="0"/>
              <a:t>2022</a:t>
            </a:r>
            <a:r>
              <a:rPr lang="zh-CN" altLang="en-US" dirty="0"/>
              <a:t>年刚考了一道计算分析题。</a:t>
            </a:r>
          </a:p>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47</a:t>
            </a:fld>
            <a:endParaRPr lang="zh-CN" altLang="en-US"/>
          </a:p>
        </p:txBody>
      </p:sp>
    </p:spTree>
    <p:extLst>
      <p:ext uri="{BB962C8B-B14F-4D97-AF65-F5344CB8AC3E}">
        <p14:creationId xmlns:p14="http://schemas.microsoft.com/office/powerpoint/2010/main" val="4136040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弹性论与贸易乘数论的相关公式需要看懂推导过程，最好自己会推导，毕竟上财</a:t>
            </a:r>
            <a:r>
              <a:rPr lang="en-US" altLang="zh-CN" dirty="0"/>
              <a:t>2022</a:t>
            </a:r>
            <a:r>
              <a:rPr lang="zh-CN" altLang="en-US" dirty="0"/>
              <a:t>年刚考了一道计算分析题。</a:t>
            </a:r>
          </a:p>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48</a:t>
            </a:fld>
            <a:endParaRPr lang="zh-CN" altLang="en-US"/>
          </a:p>
        </p:txBody>
      </p:sp>
    </p:spTree>
    <p:extLst>
      <p:ext uri="{BB962C8B-B14F-4D97-AF65-F5344CB8AC3E}">
        <p14:creationId xmlns:p14="http://schemas.microsoft.com/office/powerpoint/2010/main" val="3928420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49</a:t>
            </a:fld>
            <a:endParaRPr lang="zh-CN" altLang="en-US" dirty="0"/>
          </a:p>
        </p:txBody>
      </p:sp>
    </p:spTree>
    <p:extLst>
      <p:ext uri="{BB962C8B-B14F-4D97-AF65-F5344CB8AC3E}">
        <p14:creationId xmlns:p14="http://schemas.microsoft.com/office/powerpoint/2010/main" val="3365675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50</a:t>
            </a:fld>
            <a:endParaRPr lang="zh-CN" altLang="en-US" dirty="0"/>
          </a:p>
        </p:txBody>
      </p:sp>
    </p:spTree>
    <p:extLst>
      <p:ext uri="{BB962C8B-B14F-4D97-AF65-F5344CB8AC3E}">
        <p14:creationId xmlns:p14="http://schemas.microsoft.com/office/powerpoint/2010/main" val="9563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584958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注：以课本所给的公式为准。</a:t>
            </a:r>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51</a:t>
            </a:fld>
            <a:endParaRPr lang="zh-CN" altLang="en-US" dirty="0"/>
          </a:p>
        </p:txBody>
      </p:sp>
    </p:spTree>
    <p:extLst>
      <p:ext uri="{BB962C8B-B14F-4D97-AF65-F5344CB8AC3E}">
        <p14:creationId xmlns:p14="http://schemas.microsoft.com/office/powerpoint/2010/main" val="1114332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98516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53</a:t>
            </a:fld>
            <a:endParaRPr lang="zh-CN" altLang="en-US"/>
          </a:p>
        </p:txBody>
      </p:sp>
    </p:spTree>
    <p:extLst>
      <p:ext uri="{BB962C8B-B14F-4D97-AF65-F5344CB8AC3E}">
        <p14:creationId xmlns:p14="http://schemas.microsoft.com/office/powerpoint/2010/main" val="2089085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54</a:t>
            </a:fld>
            <a:endParaRPr lang="zh-CN" altLang="en-US"/>
          </a:p>
        </p:txBody>
      </p:sp>
    </p:spTree>
    <p:extLst>
      <p:ext uri="{BB962C8B-B14F-4D97-AF65-F5344CB8AC3E}">
        <p14:creationId xmlns:p14="http://schemas.microsoft.com/office/powerpoint/2010/main" val="444151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55</a:t>
            </a:fld>
            <a:endParaRPr lang="zh-CN" altLang="en-US"/>
          </a:p>
        </p:txBody>
      </p:sp>
    </p:spTree>
    <p:extLst>
      <p:ext uri="{BB962C8B-B14F-4D97-AF65-F5344CB8AC3E}">
        <p14:creationId xmlns:p14="http://schemas.microsoft.com/office/powerpoint/2010/main" val="1055669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56</a:t>
            </a:fld>
            <a:endParaRPr lang="zh-CN" altLang="en-US"/>
          </a:p>
        </p:txBody>
      </p:sp>
    </p:spTree>
    <p:extLst>
      <p:ext uri="{BB962C8B-B14F-4D97-AF65-F5344CB8AC3E}">
        <p14:creationId xmlns:p14="http://schemas.microsoft.com/office/powerpoint/2010/main" val="3857757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57</a:t>
            </a:fld>
            <a:endParaRPr lang="zh-CN" altLang="en-US"/>
          </a:p>
        </p:txBody>
      </p:sp>
    </p:spTree>
    <p:extLst>
      <p:ext uri="{BB962C8B-B14F-4D97-AF65-F5344CB8AC3E}">
        <p14:creationId xmlns:p14="http://schemas.microsoft.com/office/powerpoint/2010/main" val="3582675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58</a:t>
            </a:fld>
            <a:endParaRPr lang="zh-CN" altLang="en-US"/>
          </a:p>
        </p:txBody>
      </p:sp>
    </p:spTree>
    <p:extLst>
      <p:ext uri="{BB962C8B-B14F-4D97-AF65-F5344CB8AC3E}">
        <p14:creationId xmlns:p14="http://schemas.microsoft.com/office/powerpoint/2010/main" val="1149041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59</a:t>
            </a:fld>
            <a:endParaRPr lang="zh-CN" altLang="en-US" dirty="0"/>
          </a:p>
        </p:txBody>
      </p:sp>
    </p:spTree>
    <p:extLst>
      <p:ext uri="{BB962C8B-B14F-4D97-AF65-F5344CB8AC3E}">
        <p14:creationId xmlns:p14="http://schemas.microsoft.com/office/powerpoint/2010/main" val="1107327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60</a:t>
            </a:fld>
            <a:endParaRPr lang="zh-CN" altLang="en-US" dirty="0"/>
          </a:p>
        </p:txBody>
      </p:sp>
    </p:spTree>
    <p:extLst>
      <p:ext uri="{BB962C8B-B14F-4D97-AF65-F5344CB8AC3E}">
        <p14:creationId xmlns:p14="http://schemas.microsoft.com/office/powerpoint/2010/main" val="1716786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754696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62</a:t>
            </a:fld>
            <a:endParaRPr lang="zh-CN" altLang="en-US" dirty="0"/>
          </a:p>
        </p:txBody>
      </p:sp>
    </p:spTree>
    <p:extLst>
      <p:ext uri="{BB962C8B-B14F-4D97-AF65-F5344CB8AC3E}">
        <p14:creationId xmlns:p14="http://schemas.microsoft.com/office/powerpoint/2010/main" val="36925995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63</a:t>
            </a:fld>
            <a:endParaRPr lang="zh-CN" altLang="en-US" dirty="0"/>
          </a:p>
        </p:txBody>
      </p:sp>
    </p:spTree>
    <p:extLst>
      <p:ext uri="{BB962C8B-B14F-4D97-AF65-F5344CB8AC3E}">
        <p14:creationId xmlns:p14="http://schemas.microsoft.com/office/powerpoint/2010/main" val="4129214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64</a:t>
            </a:fld>
            <a:endParaRPr lang="zh-CN" altLang="en-US" dirty="0"/>
          </a:p>
        </p:txBody>
      </p:sp>
    </p:spTree>
    <p:extLst>
      <p:ext uri="{BB962C8B-B14F-4D97-AF65-F5344CB8AC3E}">
        <p14:creationId xmlns:p14="http://schemas.microsoft.com/office/powerpoint/2010/main" val="3434621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65</a:t>
            </a:fld>
            <a:endParaRPr lang="zh-CN" altLang="en-US" dirty="0"/>
          </a:p>
        </p:txBody>
      </p:sp>
    </p:spTree>
    <p:extLst>
      <p:ext uri="{BB962C8B-B14F-4D97-AF65-F5344CB8AC3E}">
        <p14:creationId xmlns:p14="http://schemas.microsoft.com/office/powerpoint/2010/main" val="2971389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66</a:t>
            </a:fld>
            <a:endParaRPr lang="zh-CN" altLang="en-US" dirty="0"/>
          </a:p>
        </p:txBody>
      </p:sp>
    </p:spTree>
    <p:extLst>
      <p:ext uri="{BB962C8B-B14F-4D97-AF65-F5344CB8AC3E}">
        <p14:creationId xmlns:p14="http://schemas.microsoft.com/office/powerpoint/2010/main" val="6301405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346657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68</a:t>
            </a:fld>
            <a:endParaRPr lang="zh-CN" altLang="en-US" dirty="0"/>
          </a:p>
        </p:txBody>
      </p:sp>
    </p:spTree>
    <p:extLst>
      <p:ext uri="{BB962C8B-B14F-4D97-AF65-F5344CB8AC3E}">
        <p14:creationId xmlns:p14="http://schemas.microsoft.com/office/powerpoint/2010/main" val="3752977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69</a:t>
            </a:fld>
            <a:endParaRPr lang="zh-CN" altLang="en-US" dirty="0"/>
          </a:p>
        </p:txBody>
      </p:sp>
    </p:spTree>
    <p:extLst>
      <p:ext uri="{BB962C8B-B14F-4D97-AF65-F5344CB8AC3E}">
        <p14:creationId xmlns:p14="http://schemas.microsoft.com/office/powerpoint/2010/main" val="3818682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375820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71</a:t>
            </a:fld>
            <a:endParaRPr lang="zh-CN" altLang="en-US" dirty="0"/>
          </a:p>
        </p:txBody>
      </p:sp>
    </p:spTree>
    <p:extLst>
      <p:ext uri="{BB962C8B-B14F-4D97-AF65-F5344CB8AC3E}">
        <p14:creationId xmlns:p14="http://schemas.microsoft.com/office/powerpoint/2010/main" val="123019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4859050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r>
              <a:rPr lang="zh-CN" altLang="en-US" dirty="0"/>
              <a:t>站链接：</a:t>
            </a:r>
            <a:endParaRPr lang="en-US" altLang="zh-CN" dirty="0"/>
          </a:p>
          <a:p>
            <a:r>
              <a:rPr lang="en-US" altLang="zh-CN" dirty="0"/>
              <a:t>https://www.bilibili.com/video/BV1QU4y1E79a</a:t>
            </a:r>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72</a:t>
            </a:fld>
            <a:endParaRPr lang="zh-CN" altLang="en-US" dirty="0"/>
          </a:p>
        </p:txBody>
      </p:sp>
    </p:spTree>
    <p:extLst>
      <p:ext uri="{BB962C8B-B14F-4D97-AF65-F5344CB8AC3E}">
        <p14:creationId xmlns:p14="http://schemas.microsoft.com/office/powerpoint/2010/main" val="798411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73</a:t>
            </a:fld>
            <a:endParaRPr lang="zh-CN" altLang="en-US" dirty="0"/>
          </a:p>
        </p:txBody>
      </p:sp>
    </p:spTree>
    <p:extLst>
      <p:ext uri="{BB962C8B-B14F-4D97-AF65-F5344CB8AC3E}">
        <p14:creationId xmlns:p14="http://schemas.microsoft.com/office/powerpoint/2010/main" val="33718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74</a:t>
            </a:fld>
            <a:endParaRPr lang="zh-CN" altLang="en-US" dirty="0"/>
          </a:p>
        </p:txBody>
      </p:sp>
    </p:spTree>
    <p:extLst>
      <p:ext uri="{BB962C8B-B14F-4D97-AF65-F5344CB8AC3E}">
        <p14:creationId xmlns:p14="http://schemas.microsoft.com/office/powerpoint/2010/main" val="2614086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75</a:t>
            </a:fld>
            <a:endParaRPr lang="zh-CN" altLang="en-US" dirty="0"/>
          </a:p>
        </p:txBody>
      </p:sp>
    </p:spTree>
    <p:extLst>
      <p:ext uri="{BB962C8B-B14F-4D97-AF65-F5344CB8AC3E}">
        <p14:creationId xmlns:p14="http://schemas.microsoft.com/office/powerpoint/2010/main" val="2172808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76</a:t>
            </a:fld>
            <a:endParaRPr lang="zh-CN" altLang="en-US" dirty="0"/>
          </a:p>
        </p:txBody>
      </p:sp>
    </p:spTree>
    <p:extLst>
      <p:ext uri="{BB962C8B-B14F-4D97-AF65-F5344CB8AC3E}">
        <p14:creationId xmlns:p14="http://schemas.microsoft.com/office/powerpoint/2010/main" val="21714552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UCF</a:t>
            </a:r>
            <a:r>
              <a:rPr lang="zh-CN" altLang="en-US" dirty="0"/>
              <a:t>和</a:t>
            </a:r>
            <a:r>
              <a:rPr lang="en-US" altLang="zh-CN" dirty="0"/>
              <a:t>LCF</a:t>
            </a:r>
            <a:r>
              <a:rPr lang="zh-CN" altLang="en-US" dirty="0"/>
              <a:t>了解</a:t>
            </a:r>
            <a:endParaRPr lang="en-US" altLang="zh-CN"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77</a:t>
            </a:fld>
            <a:endParaRPr lang="zh-CN" altLang="en-US" dirty="0"/>
          </a:p>
        </p:txBody>
      </p:sp>
    </p:spTree>
    <p:extLst>
      <p:ext uri="{BB962C8B-B14F-4D97-AF65-F5344CB8AC3E}">
        <p14:creationId xmlns:p14="http://schemas.microsoft.com/office/powerpoint/2010/main" val="12176572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42286096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79</a:t>
            </a:fld>
            <a:endParaRPr lang="zh-CN" altLang="en-US" dirty="0"/>
          </a:p>
        </p:txBody>
      </p:sp>
    </p:spTree>
    <p:extLst>
      <p:ext uri="{BB962C8B-B14F-4D97-AF65-F5344CB8AC3E}">
        <p14:creationId xmlns:p14="http://schemas.microsoft.com/office/powerpoint/2010/main" val="7351456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80</a:t>
            </a:fld>
            <a:endParaRPr lang="zh-CN" altLang="en-US" dirty="0"/>
          </a:p>
        </p:txBody>
      </p:sp>
    </p:spTree>
    <p:extLst>
      <p:ext uri="{BB962C8B-B14F-4D97-AF65-F5344CB8AC3E}">
        <p14:creationId xmlns:p14="http://schemas.microsoft.com/office/powerpoint/2010/main" val="39236976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81</a:t>
            </a:fld>
            <a:endParaRPr lang="zh-CN" altLang="en-US" dirty="0"/>
          </a:p>
        </p:txBody>
      </p:sp>
    </p:spTree>
    <p:extLst>
      <p:ext uri="{BB962C8B-B14F-4D97-AF65-F5344CB8AC3E}">
        <p14:creationId xmlns:p14="http://schemas.microsoft.com/office/powerpoint/2010/main" val="1287751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27114291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82</a:t>
            </a:fld>
            <a:endParaRPr lang="zh-CN" altLang="en-US" dirty="0"/>
          </a:p>
        </p:txBody>
      </p:sp>
    </p:spTree>
    <p:extLst>
      <p:ext uri="{BB962C8B-B14F-4D97-AF65-F5344CB8AC3E}">
        <p14:creationId xmlns:p14="http://schemas.microsoft.com/office/powerpoint/2010/main" val="2425971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83</a:t>
            </a:fld>
            <a:endParaRPr lang="zh-CN" altLang="en-US" dirty="0"/>
          </a:p>
        </p:txBody>
      </p:sp>
    </p:spTree>
    <p:extLst>
      <p:ext uri="{BB962C8B-B14F-4D97-AF65-F5344CB8AC3E}">
        <p14:creationId xmlns:p14="http://schemas.microsoft.com/office/powerpoint/2010/main" val="26461403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84</a:t>
            </a:fld>
            <a:endParaRPr lang="zh-CN" altLang="en-US" dirty="0"/>
          </a:p>
        </p:txBody>
      </p:sp>
    </p:spTree>
    <p:extLst>
      <p:ext uri="{BB962C8B-B14F-4D97-AF65-F5344CB8AC3E}">
        <p14:creationId xmlns:p14="http://schemas.microsoft.com/office/powerpoint/2010/main" val="245643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85</a:t>
            </a:fld>
            <a:endParaRPr lang="zh-CN" altLang="en-US" dirty="0"/>
          </a:p>
        </p:txBody>
      </p:sp>
    </p:spTree>
    <p:extLst>
      <p:ext uri="{BB962C8B-B14F-4D97-AF65-F5344CB8AC3E}">
        <p14:creationId xmlns:p14="http://schemas.microsoft.com/office/powerpoint/2010/main" val="3338472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86</a:t>
            </a:fld>
            <a:endParaRPr lang="zh-CN" altLang="en-US" dirty="0"/>
          </a:p>
        </p:txBody>
      </p:sp>
    </p:spTree>
    <p:extLst>
      <p:ext uri="{BB962C8B-B14F-4D97-AF65-F5344CB8AC3E}">
        <p14:creationId xmlns:p14="http://schemas.microsoft.com/office/powerpoint/2010/main" val="9485361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87</a:t>
            </a:fld>
            <a:endParaRPr lang="zh-CN" altLang="en-US" dirty="0"/>
          </a:p>
        </p:txBody>
      </p:sp>
    </p:spTree>
    <p:extLst>
      <p:ext uri="{BB962C8B-B14F-4D97-AF65-F5344CB8AC3E}">
        <p14:creationId xmlns:p14="http://schemas.microsoft.com/office/powerpoint/2010/main" val="3869799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88</a:t>
            </a:fld>
            <a:endParaRPr lang="zh-CN" altLang="en-US" dirty="0"/>
          </a:p>
        </p:txBody>
      </p:sp>
    </p:spTree>
    <p:extLst>
      <p:ext uri="{BB962C8B-B14F-4D97-AF65-F5344CB8AC3E}">
        <p14:creationId xmlns:p14="http://schemas.microsoft.com/office/powerpoint/2010/main" val="2431911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本章附录：应用</a:t>
            </a:r>
            <a:r>
              <a:rPr lang="en-US" altLang="zh-CN" dirty="0"/>
              <a:t>EXCEL</a:t>
            </a:r>
            <a:r>
              <a:rPr lang="zh-CN" altLang="en-US" dirty="0"/>
              <a:t>的数据表功能计算和绘制</a:t>
            </a:r>
            <a:r>
              <a:rPr lang="en-US" altLang="zh-CN" dirty="0"/>
              <a:t>NPV</a:t>
            </a:r>
            <a:r>
              <a:rPr lang="zh-CN" altLang="en-US" dirty="0"/>
              <a:t>曲线图不用看</a:t>
            </a:r>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89</a:t>
            </a:fld>
            <a:endParaRPr lang="zh-CN" altLang="en-US" dirty="0"/>
          </a:p>
        </p:txBody>
      </p:sp>
    </p:spTree>
    <p:extLst>
      <p:ext uri="{BB962C8B-B14F-4D97-AF65-F5344CB8AC3E}">
        <p14:creationId xmlns:p14="http://schemas.microsoft.com/office/powerpoint/2010/main" val="36767154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90</a:t>
            </a:fld>
            <a:endParaRPr lang="zh-CN" altLang="en-US" dirty="0"/>
          </a:p>
        </p:txBody>
      </p:sp>
    </p:spTree>
    <p:extLst>
      <p:ext uri="{BB962C8B-B14F-4D97-AF65-F5344CB8AC3E}">
        <p14:creationId xmlns:p14="http://schemas.microsoft.com/office/powerpoint/2010/main" val="39083342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91</a:t>
            </a:fld>
            <a:endParaRPr lang="zh-CN" altLang="en-US" dirty="0"/>
          </a:p>
        </p:txBody>
      </p:sp>
    </p:spTree>
    <p:extLst>
      <p:ext uri="{BB962C8B-B14F-4D97-AF65-F5344CB8AC3E}">
        <p14:creationId xmlns:p14="http://schemas.microsoft.com/office/powerpoint/2010/main" val="280078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214652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92</a:t>
            </a:fld>
            <a:endParaRPr lang="zh-CN" altLang="en-US" dirty="0"/>
          </a:p>
        </p:txBody>
      </p:sp>
    </p:spTree>
    <p:extLst>
      <p:ext uri="{BB962C8B-B14F-4D97-AF65-F5344CB8AC3E}">
        <p14:creationId xmlns:p14="http://schemas.microsoft.com/office/powerpoint/2010/main" val="25121116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92575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94</a:t>
            </a:fld>
            <a:endParaRPr lang="zh-CN" altLang="en-US" dirty="0"/>
          </a:p>
        </p:txBody>
      </p:sp>
    </p:spTree>
    <p:extLst>
      <p:ext uri="{BB962C8B-B14F-4D97-AF65-F5344CB8AC3E}">
        <p14:creationId xmlns:p14="http://schemas.microsoft.com/office/powerpoint/2010/main" val="13077932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95</a:t>
            </a:fld>
            <a:endParaRPr lang="zh-CN" altLang="en-US" dirty="0"/>
          </a:p>
        </p:txBody>
      </p:sp>
    </p:spTree>
    <p:extLst>
      <p:ext uri="{BB962C8B-B14F-4D97-AF65-F5344CB8AC3E}">
        <p14:creationId xmlns:p14="http://schemas.microsoft.com/office/powerpoint/2010/main" val="35329650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96</a:t>
            </a:fld>
            <a:endParaRPr lang="zh-CN" altLang="en-US" dirty="0"/>
          </a:p>
        </p:txBody>
      </p:sp>
    </p:spTree>
    <p:extLst>
      <p:ext uri="{BB962C8B-B14F-4D97-AF65-F5344CB8AC3E}">
        <p14:creationId xmlns:p14="http://schemas.microsoft.com/office/powerpoint/2010/main" val="3838559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97</a:t>
            </a:fld>
            <a:endParaRPr lang="zh-CN" altLang="en-US" dirty="0"/>
          </a:p>
        </p:txBody>
      </p:sp>
    </p:spTree>
    <p:extLst>
      <p:ext uri="{BB962C8B-B14F-4D97-AF65-F5344CB8AC3E}">
        <p14:creationId xmlns:p14="http://schemas.microsoft.com/office/powerpoint/2010/main" val="29309945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98</a:t>
            </a:fld>
            <a:endParaRPr lang="zh-CN" altLang="en-US" dirty="0"/>
          </a:p>
        </p:txBody>
      </p:sp>
    </p:spTree>
    <p:extLst>
      <p:ext uri="{BB962C8B-B14F-4D97-AF65-F5344CB8AC3E}">
        <p14:creationId xmlns:p14="http://schemas.microsoft.com/office/powerpoint/2010/main" val="26723041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99</a:t>
            </a:fld>
            <a:endParaRPr lang="zh-CN" altLang="en-US" dirty="0"/>
          </a:p>
        </p:txBody>
      </p:sp>
    </p:spTree>
    <p:extLst>
      <p:ext uri="{BB962C8B-B14F-4D97-AF65-F5344CB8AC3E}">
        <p14:creationId xmlns:p14="http://schemas.microsoft.com/office/powerpoint/2010/main" val="25751133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100</a:t>
            </a:fld>
            <a:endParaRPr lang="zh-CN" altLang="en-US" dirty="0"/>
          </a:p>
        </p:txBody>
      </p:sp>
    </p:spTree>
    <p:extLst>
      <p:ext uri="{BB962C8B-B14F-4D97-AF65-F5344CB8AC3E}">
        <p14:creationId xmlns:p14="http://schemas.microsoft.com/office/powerpoint/2010/main" val="17121416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1214320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9</a:t>
            </a:fld>
            <a:endParaRPr lang="zh-CN" altLang="en-US" dirty="0"/>
          </a:p>
        </p:txBody>
      </p:sp>
    </p:spTree>
    <p:extLst>
      <p:ext uri="{BB962C8B-B14F-4D97-AF65-F5344CB8AC3E}">
        <p14:creationId xmlns:p14="http://schemas.microsoft.com/office/powerpoint/2010/main" val="2914964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103</a:t>
            </a:fld>
            <a:endParaRPr lang="zh-CN" altLang="en-US" dirty="0"/>
          </a:p>
        </p:txBody>
      </p:sp>
    </p:spTree>
    <p:extLst>
      <p:ext uri="{BB962C8B-B14F-4D97-AF65-F5344CB8AC3E}">
        <p14:creationId xmlns:p14="http://schemas.microsoft.com/office/powerpoint/2010/main" val="34206656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104</a:t>
            </a:fld>
            <a:endParaRPr lang="zh-CN" altLang="en-US" dirty="0"/>
          </a:p>
        </p:txBody>
      </p:sp>
    </p:spTree>
    <p:extLst>
      <p:ext uri="{BB962C8B-B14F-4D97-AF65-F5344CB8AC3E}">
        <p14:creationId xmlns:p14="http://schemas.microsoft.com/office/powerpoint/2010/main" val="33988963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107</a:t>
            </a:fld>
            <a:endParaRPr lang="zh-CN" altLang="en-US" dirty="0"/>
          </a:p>
        </p:txBody>
      </p:sp>
    </p:spTree>
    <p:extLst>
      <p:ext uri="{BB962C8B-B14F-4D97-AF65-F5344CB8AC3E}">
        <p14:creationId xmlns:p14="http://schemas.microsoft.com/office/powerpoint/2010/main" val="21496962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注：含个人所得税的情况一般不要求掌握（可以直接不看），从上财以往考题来看也从未涉及，在其他学校的</a:t>
            </a:r>
            <a:r>
              <a:rPr lang="en-US" altLang="zh-CN" dirty="0"/>
              <a:t>431</a:t>
            </a:r>
            <a:r>
              <a:rPr lang="zh-CN" altLang="en-US" dirty="0"/>
              <a:t>考题中也几乎不会涉及含个税情况的题目。</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111</a:t>
            </a:fld>
            <a:endParaRPr lang="zh-CN" altLang="en-US"/>
          </a:p>
        </p:txBody>
      </p:sp>
    </p:spTree>
    <p:extLst>
      <p:ext uri="{BB962C8B-B14F-4D97-AF65-F5344CB8AC3E}">
        <p14:creationId xmlns:p14="http://schemas.microsoft.com/office/powerpoint/2010/main" val="20400665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这一页</a:t>
            </a:r>
            <a:r>
              <a:rPr lang="en-US" altLang="zh-CN" dirty="0"/>
              <a:t>PPT</a:t>
            </a:r>
            <a:r>
              <a:rPr lang="zh-CN" altLang="en-US" dirty="0"/>
              <a:t>一定要记牢</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115</a:t>
            </a:fld>
            <a:endParaRPr lang="zh-CN" altLang="en-US"/>
          </a:p>
        </p:txBody>
      </p:sp>
    </p:spTree>
    <p:extLst>
      <p:ext uri="{BB962C8B-B14F-4D97-AF65-F5344CB8AC3E}">
        <p14:creationId xmlns:p14="http://schemas.microsoft.com/office/powerpoint/2010/main" val="28743397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D5E331-3811-4993-BAA3-C4421D73AF36}" type="slidenum">
              <a:rPr lang="zh-CN" altLang="en-US" smtClean="0"/>
              <a:t>117</a:t>
            </a:fld>
            <a:endParaRPr lang="zh-CN" altLang="en-US"/>
          </a:p>
        </p:txBody>
      </p:sp>
    </p:spTree>
    <p:extLst>
      <p:ext uri="{BB962C8B-B14F-4D97-AF65-F5344CB8AC3E}">
        <p14:creationId xmlns:p14="http://schemas.microsoft.com/office/powerpoint/2010/main" val="40932981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121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Tree>
    <p:extLst>
      <p:ext uri="{BB962C8B-B14F-4D97-AF65-F5344CB8AC3E}">
        <p14:creationId xmlns:p14="http://schemas.microsoft.com/office/powerpoint/2010/main" val="36166586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122</a:t>
            </a:fld>
            <a:endParaRPr lang="zh-CN" altLang="en-US"/>
          </a:p>
        </p:txBody>
      </p:sp>
    </p:spTree>
    <p:extLst>
      <p:ext uri="{BB962C8B-B14F-4D97-AF65-F5344CB8AC3E}">
        <p14:creationId xmlns:p14="http://schemas.microsoft.com/office/powerpoint/2010/main" val="11643820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这一页</a:t>
            </a:r>
            <a:r>
              <a:rPr lang="en-US" altLang="zh-CN" dirty="0"/>
              <a:t>PPT</a:t>
            </a:r>
            <a:r>
              <a:rPr lang="zh-CN" altLang="en-US" dirty="0"/>
              <a:t>一定要记牢</a:t>
            </a:r>
          </a:p>
        </p:txBody>
      </p:sp>
      <p:sp>
        <p:nvSpPr>
          <p:cNvPr id="4" name="灯片编号占位符 3"/>
          <p:cNvSpPr>
            <a:spLocks noGrp="1"/>
          </p:cNvSpPr>
          <p:nvPr>
            <p:ph type="sldNum" sz="quarter" idx="5"/>
          </p:nvPr>
        </p:nvSpPr>
        <p:spPr/>
        <p:txBody>
          <a:bodyPr/>
          <a:lstStyle/>
          <a:p>
            <a:fld id="{46D5E331-3811-4993-BAA3-C4421D73AF36}" type="slidenum">
              <a:rPr lang="zh-CN" altLang="en-US" smtClean="0"/>
              <a:t>123</a:t>
            </a:fld>
            <a:endParaRPr lang="zh-CN" altLang="en-US"/>
          </a:p>
        </p:txBody>
      </p:sp>
    </p:spTree>
    <p:extLst>
      <p:ext uri="{BB962C8B-B14F-4D97-AF65-F5344CB8AC3E}">
        <p14:creationId xmlns:p14="http://schemas.microsoft.com/office/powerpoint/2010/main" val="28743397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87F048-5C36-4F8B-9481-72CADE8E1AB7}" type="slidenum">
              <a:rPr lang="zh-CN" altLang="en-US" smtClean="0"/>
              <a:pPr/>
              <a:t>124</a:t>
            </a:fld>
            <a:endParaRPr lang="zh-CN" altLang="en-US" dirty="0"/>
          </a:p>
        </p:txBody>
      </p:sp>
    </p:spTree>
    <p:extLst>
      <p:ext uri="{BB962C8B-B14F-4D97-AF65-F5344CB8AC3E}">
        <p14:creationId xmlns:p14="http://schemas.microsoft.com/office/powerpoint/2010/main" val="3626951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椭圆 4"/>
          <p:cNvSpPr/>
          <p:nvPr userDrawn="1"/>
        </p:nvSpPr>
        <p:spPr>
          <a:xfrm>
            <a:off x="348792" y="509047"/>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41909" y="2184359"/>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rot="17959446">
            <a:off x="23567" y="5770775"/>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17959446">
            <a:off x="372359" y="6091286"/>
            <a:ext cx="650449" cy="6410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EFBF5D-C2EF-4284-82E2-641BE2BA6122}"/>
              </a:ext>
            </a:extLst>
          </p:cNvPr>
          <p:cNvSpPr/>
          <p:nvPr userDrawn="1"/>
        </p:nvSpPr>
        <p:spPr>
          <a:xfrm>
            <a:off x="3231930" y="201693"/>
            <a:ext cx="8958735"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id="{A35FAB91-3534-4106-8453-292A6B675D3F}"/>
              </a:ext>
            </a:extLst>
          </p:cNvPr>
          <p:cNvSpPr/>
          <p:nvPr userDrawn="1"/>
        </p:nvSpPr>
        <p:spPr>
          <a:xfrm>
            <a:off x="1340" y="201693"/>
            <a:ext cx="240922"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9FB0B724-46A6-43A2-9FE6-FC41DA5DFC33}"/>
              </a:ext>
            </a:extLst>
          </p:cNvPr>
          <p:cNvSpPr/>
          <p:nvPr userDrawn="1"/>
        </p:nvSpPr>
        <p:spPr>
          <a:xfrm>
            <a:off x="273997" y="201693"/>
            <a:ext cx="64153" cy="566296"/>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lumMod val="6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F0846775-042F-4895-BC6E-BCDA79B8BB52}"/>
              </a:ext>
            </a:extLst>
          </p:cNvPr>
          <p:cNvSpPr/>
          <p:nvPr userDrawn="1"/>
        </p:nvSpPr>
        <p:spPr>
          <a:xfrm>
            <a:off x="1341" y="6635309"/>
            <a:ext cx="12189324" cy="85611"/>
          </a:xfrm>
          <a:prstGeom prst="rect">
            <a:avLst/>
          </a:prstGeom>
          <a:solidFill>
            <a:srgbClr val="C81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endParaRPr lang="zh-CN" altLang="en-US" sz="1898"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4DBE8C0F-AD2C-4DEA-A9ED-8C80BD4E4CF3}"/>
              </a:ext>
            </a:extLst>
          </p:cNvPr>
          <p:cNvSpPr txBox="1"/>
          <p:nvPr userDrawn="1"/>
        </p:nvSpPr>
        <p:spPr>
          <a:xfrm>
            <a:off x="1" y="6270171"/>
            <a:ext cx="1037362" cy="369332"/>
          </a:xfrm>
          <a:prstGeom prst="rect">
            <a:avLst/>
          </a:prstGeom>
          <a:noFill/>
        </p:spPr>
        <p:txBody>
          <a:bodyPr wrap="square" rtlCol="0">
            <a:spAutoFit/>
          </a:bodyPr>
          <a:lstStyle/>
          <a:p>
            <a:fld id="{D93BD7A0-17CC-45A2-A757-4FA7EE8F8598}" type="slidenum">
              <a:rPr lang="zh-CN" altLang="en-US" smtClean="0"/>
              <a:t>‹#›</a:t>
            </a:fld>
            <a:r>
              <a:rPr lang="en-US" altLang="zh-CN" dirty="0"/>
              <a:t>/238</a:t>
            </a:r>
            <a:endParaRPr lang="zh-CN" altLang="en-US" dirty="0"/>
          </a:p>
        </p:txBody>
      </p:sp>
    </p:spTree>
    <p:extLst>
      <p:ext uri="{BB962C8B-B14F-4D97-AF65-F5344CB8AC3E}">
        <p14:creationId xmlns:p14="http://schemas.microsoft.com/office/powerpoint/2010/main" val="4895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92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2875D-AA7C-4C9C-A7E7-084965237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80DBB-A27D-4A9B-845F-33054D25B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F90EAE-4AB9-45C2-9FB5-A64F15A76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3D75F09-D145-434E-B299-C4A92CBD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965F6-280A-4657-8CD8-A235CD8C6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4EEBD-51CA-4A69-9E63-2600BEB95754}" type="slidenum">
              <a:rPr lang="zh-CN" altLang="en-US" smtClean="0"/>
              <a:t>‹#›</a:t>
            </a:fld>
            <a:endParaRPr lang="zh-CN" altLang="en-US"/>
          </a:p>
        </p:txBody>
      </p:sp>
    </p:spTree>
    <p:extLst>
      <p:ext uri="{BB962C8B-B14F-4D97-AF65-F5344CB8AC3E}">
        <p14:creationId xmlns:p14="http://schemas.microsoft.com/office/powerpoint/2010/main" val="124417730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50.png"/></Relationships>
</file>

<file path=ppt/slides/_rels/slide115.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60.png"/><Relationship Id="rId18" Type="http://schemas.openxmlformats.org/officeDocument/2006/relationships/image" Target="../media/image312.png"/><Relationship Id="rId3" Type="http://schemas.openxmlformats.org/officeDocument/2006/relationships/image" Target="../media/image2.png"/><Relationship Id="rId7" Type="http://schemas.openxmlformats.org/officeDocument/2006/relationships/image" Target="../media/image201.png"/><Relationship Id="rId12" Type="http://schemas.openxmlformats.org/officeDocument/2006/relationships/image" Target="../media/image250.png"/><Relationship Id="rId17" Type="http://schemas.openxmlformats.org/officeDocument/2006/relationships/image" Target="../media/image301.png"/><Relationship Id="rId2" Type="http://schemas.openxmlformats.org/officeDocument/2006/relationships/notesSlide" Target="../notesSlides/notesSlide94.xml"/><Relationship Id="rId16"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240.png"/><Relationship Id="rId5" Type="http://schemas.openxmlformats.org/officeDocument/2006/relationships/image" Target="../media/image181.png"/><Relationship Id="rId15" Type="http://schemas.openxmlformats.org/officeDocument/2006/relationships/image" Target="../media/image281.png"/><Relationship Id="rId10" Type="http://schemas.openxmlformats.org/officeDocument/2006/relationships/image" Target="../media/image230.png"/><Relationship Id="rId4" Type="http://schemas.openxmlformats.org/officeDocument/2006/relationships/image" Target="../media/image171.png"/><Relationship Id="rId9" Type="http://schemas.openxmlformats.org/officeDocument/2006/relationships/image" Target="../media/image221.png"/><Relationship Id="rId14" Type="http://schemas.openxmlformats.org/officeDocument/2006/relationships/image" Target="../media/image271.png"/></Relationships>
</file>

<file path=ppt/slides/_rels/slide11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1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10.png"/><Relationship Id="rId4" Type="http://schemas.openxmlformats.org/officeDocument/2006/relationships/image" Target="../media/image410.png"/></Relationships>
</file>

<file path=ppt/slides/_rels/slide12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12.png"/><Relationship Id="rId18" Type="http://schemas.openxmlformats.org/officeDocument/2006/relationships/image" Target="../media/image131.png"/><Relationship Id="rId3" Type="http://schemas.openxmlformats.org/officeDocument/2006/relationships/image" Target="../media/image2.png"/><Relationship Id="rId7" Type="http://schemas.openxmlformats.org/officeDocument/2006/relationships/image" Target="../media/image83.png"/><Relationship Id="rId12" Type="http://schemas.openxmlformats.org/officeDocument/2006/relationships/image" Target="../media/image101.png"/><Relationship Id="rId17" Type="http://schemas.openxmlformats.org/officeDocument/2006/relationships/image" Target="../media/image121.png"/><Relationship Id="rId2" Type="http://schemas.openxmlformats.org/officeDocument/2006/relationships/notesSlide" Target="../notesSlides/notesSlide98.xml"/><Relationship Id="rId16" Type="http://schemas.openxmlformats.org/officeDocument/2006/relationships/image" Target="../media/image251.png"/><Relationship Id="rId20"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222.png"/><Relationship Id="rId15" Type="http://schemas.openxmlformats.org/officeDocument/2006/relationships/image" Target="../media/image241.png"/><Relationship Id="rId10" Type="http://schemas.openxmlformats.org/officeDocument/2006/relationships/image" Target="../media/image212.png"/><Relationship Id="rId19" Type="http://schemas.openxmlformats.org/officeDocument/2006/relationships/image" Target="../media/image141.png"/><Relationship Id="rId9" Type="http://schemas.openxmlformats.org/officeDocument/2006/relationships/image" Target="../media/image202.png"/><Relationship Id="rId14" Type="http://schemas.openxmlformats.org/officeDocument/2006/relationships/image" Target="../media/image231.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800.png"/><Relationship Id="rId5" Type="http://schemas.openxmlformats.org/officeDocument/2006/relationships/image" Target="../media/image170.png"/><Relationship Id="rId4" Type="http://schemas.openxmlformats.org/officeDocument/2006/relationships/image" Target="../media/image1600.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82.png"/><Relationship Id="rId4" Type="http://schemas.openxmlformats.org/officeDocument/2006/relationships/image" Target="../media/image272.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302.png"/></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323.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NUL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NULL"/></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NUL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NULL"/></Relationships>
</file>

<file path=ppt/slides/_rels/slide1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342.png"/></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NULL"/><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2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NULL"/><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2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95.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64.emf"/><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2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NULL"/><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NULL"/><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9.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NUL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18.pn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3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0.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10.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3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NUL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NUL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NUL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NUL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NUL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NUL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1577402" y="2606313"/>
            <a:ext cx="9263269" cy="830997"/>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4800" dirty="0"/>
              <a:t>Course23</a:t>
            </a:r>
            <a:r>
              <a:rPr lang="zh-CN" altLang="en-US" sz="4800" dirty="0"/>
              <a:t>：计算专题</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478580" y="4563261"/>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5"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A6C29D-06CC-4903-8ED1-E768C3E43D6C}"/>
              </a:ext>
            </a:extLst>
          </p:cNvPr>
          <p:cNvSpPr txBox="1"/>
          <p:nvPr>
            <p:custDataLst>
              <p:tags r:id="rId3"/>
            </p:custDataLst>
          </p:nvPr>
        </p:nvSpPr>
        <p:spPr>
          <a:xfrm>
            <a:off x="5282641" y="5538207"/>
            <a:ext cx="1626718" cy="369332"/>
          </a:xfrm>
          <a:prstGeom prst="rect">
            <a:avLst/>
          </a:prstGeom>
          <a:noFill/>
        </p:spPr>
        <p:txBody>
          <a:bodyPr vert="horz" wrap="square" rtlCol="0">
            <a:spAutoFit/>
          </a:bodyPr>
          <a:lstStyle/>
          <a:p>
            <a:r>
              <a:rPr lang="zh-CN" altLang="en-US" dirty="0">
                <a:solidFill>
                  <a:schemeClr val="bg1"/>
                </a:solidFill>
                <a:latin typeface="字魂35号-经典雅黑" panose="02000000000000000000" pitchFamily="2" charset="-122"/>
                <a:ea typeface="字魂35号-经典雅黑" panose="02000000000000000000" pitchFamily="2" charset="-122"/>
              </a:rPr>
              <a:t>授课人 ：</a:t>
            </a:r>
            <a:r>
              <a:rPr lang="en-US" altLang="zh-CN" dirty="0">
                <a:solidFill>
                  <a:schemeClr val="bg1"/>
                </a:solidFill>
                <a:latin typeface="字魂35号-经典雅黑" panose="02000000000000000000" pitchFamily="2" charset="-122"/>
                <a:ea typeface="字魂35号-经典雅黑" panose="02000000000000000000" pitchFamily="2" charset="-122"/>
              </a:rPr>
              <a:t>Z</a:t>
            </a:r>
            <a:r>
              <a:rPr lang="zh-CN" altLang="en-US" dirty="0">
                <a:solidFill>
                  <a:schemeClr val="bg1"/>
                </a:solidFill>
                <a:latin typeface="字魂35号-经典雅黑" panose="02000000000000000000" pitchFamily="2" charset="-122"/>
                <a:ea typeface="字魂35号-经典雅黑" panose="02000000000000000000" pitchFamily="2" charset="-122"/>
              </a:rPr>
              <a:t>哥</a:t>
            </a:r>
            <a:endParaRPr lang="en-US" altLang="zh-CN" dirty="0">
              <a:solidFill>
                <a:schemeClr val="bg1"/>
              </a:solidFill>
              <a:latin typeface="字魂35号-经典雅黑" panose="02000000000000000000" pitchFamily="2" charset="-122"/>
              <a:ea typeface="字魂35号-经典雅黑" panose="02000000000000000000" pitchFamily="2" charset="-122"/>
            </a:endParaRP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4"/>
            </p:custDataLst>
          </p:nvPr>
        </p:nvSpPr>
        <p:spPr>
          <a:xfrm>
            <a:off x="3258757"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5"/>
            </p:custDataLst>
          </p:nvPr>
        </p:nvSpPr>
        <p:spPr>
          <a:xfrm>
            <a:off x="7566585" y="4751582"/>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56" y="729608"/>
            <a:ext cx="4752930" cy="2160423"/>
          </a:xfrm>
          <a:prstGeom prst="rect">
            <a:avLst/>
          </a:prstGeom>
        </p:spPr>
      </p:pic>
    </p:spTree>
    <p:extLst>
      <p:ext uri="{BB962C8B-B14F-4D97-AF65-F5344CB8AC3E}">
        <p14:creationId xmlns:p14="http://schemas.microsoft.com/office/powerpoint/2010/main" val="239094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1"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55881C3-5AA3-4D28-8B7B-95D37D6A81E1}"/>
                  </a:ext>
                </a:extLst>
              </p:cNvPr>
              <p:cNvSpPr txBox="1"/>
              <p:nvPr/>
            </p:nvSpPr>
            <p:spPr>
              <a:xfrm>
                <a:off x="600635" y="1585803"/>
                <a:ext cx="10990730" cy="3686394"/>
              </a:xfrm>
              <a:prstGeom prst="rect">
                <a:avLst/>
              </a:prstGeom>
              <a:noFill/>
            </p:spPr>
            <p:txBody>
              <a:bodyPr wrap="square" rtlCol="0">
                <a:spAutoFit/>
              </a:bodyPr>
              <a:lstStyle/>
              <a:p>
                <a:pPr algn="l"/>
                <a:r>
                  <a:rPr lang="zh-CN" altLang="en-US" sz="2800" dirty="0"/>
                  <a:t>答：</a:t>
                </a:r>
                <a:endParaRPr lang="en-US" altLang="zh-CN" sz="2800" dirty="0"/>
              </a:p>
              <a:p>
                <a:r>
                  <a:rPr lang="zh-CN" altLang="en-US" sz="2800" dirty="0"/>
                  <a:t>由香港和纽约两个外汇市场的汇率进行套算，不难发现存在套利空间；</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𝐺𝐵𝑃</m:t>
                      </m:r>
                      <m:r>
                        <a:rPr lang="en-US" altLang="zh-CN" sz="2800" i="1" dirty="0" smtClean="0">
                          <a:latin typeface="Cambria Math" panose="02040503050406030204" pitchFamily="18" charset="0"/>
                        </a:rPr>
                        <m:t>=7.7804×1.4205</m:t>
                      </m:r>
                      <m:r>
                        <a:rPr lang="en-US" altLang="zh-CN" sz="2800" dirty="0">
                          <a:latin typeface="Cambria Math" panose="02040503050406030204" pitchFamily="18" charset="0"/>
                          <a:ea typeface="Cambria Math" panose="02040503050406030204" pitchFamily="18" charset="0"/>
                        </a:rPr>
                        <m:t>~7.7814</m:t>
                      </m:r>
                      <m:r>
                        <a:rPr lang="en-US" altLang="zh-CN" sz="2800" i="1" dirty="0">
                          <a:latin typeface="Cambria Math" panose="02040503050406030204" pitchFamily="18" charset="0"/>
                          <a:ea typeface="Cambria Math" panose="02040503050406030204" pitchFamily="18" charset="0"/>
                        </a:rPr>
                        <m:t>×1.4215</m:t>
                      </m:r>
                      <m:r>
                        <a:rPr lang="en-US" altLang="zh-CN" sz="2800" b="0" i="1" dirty="0" smtClean="0">
                          <a:latin typeface="Cambria Math" panose="02040503050406030204" pitchFamily="18" charset="0"/>
                          <a:ea typeface="Cambria Math" panose="02040503050406030204" pitchFamily="18" charset="0"/>
                        </a:rPr>
                        <m:t>=11.0521~11.0613</m:t>
                      </m:r>
                    </m:oMath>
                  </m:oMathPara>
                </a14:m>
                <a:endParaRPr lang="en-US" altLang="zh-CN" sz="2800" dirty="0"/>
              </a:p>
              <a:p>
                <a:endParaRPr lang="en-US" altLang="zh-CN" sz="1400" dirty="0"/>
              </a:p>
              <a:p>
                <a:r>
                  <a:rPr lang="zh-CN" altLang="en-US" sz="2800" dirty="0"/>
                  <a:t>策略：先用</a:t>
                </a:r>
                <a:r>
                  <a:rPr lang="en-US" altLang="zh-CN" sz="2800" dirty="0"/>
                  <a:t>100</a:t>
                </a:r>
                <a:r>
                  <a:rPr lang="zh-CN" altLang="en-US" sz="2800" dirty="0"/>
                  <a:t>万英镑在伦敦市场买入</a:t>
                </a:r>
                <a14:m>
                  <m:oMath xmlns:m="http://schemas.openxmlformats.org/officeDocument/2006/math">
                    <m:r>
                      <a:rPr lang="en-US" altLang="zh-CN" sz="2800" i="1" dirty="0" smtClean="0">
                        <a:latin typeface="Cambria Math" panose="02040503050406030204" pitchFamily="18" charset="0"/>
                      </a:rPr>
                      <m:t>11.0723</m:t>
                    </m:r>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100=1107.23</m:t>
                    </m:r>
                  </m:oMath>
                </a14:m>
                <a:r>
                  <a:rPr lang="zh-CN" altLang="en-US" sz="2800" dirty="0"/>
                  <a:t>万港币，然后在香港市场上卖出全部港币并买入</a:t>
                </a:r>
                <a14:m>
                  <m:oMath xmlns:m="http://schemas.openxmlformats.org/officeDocument/2006/math">
                    <m:f>
                      <m:fPr>
                        <m:ctrlPr>
                          <a:rPr lang="en-US" altLang="zh-CN" sz="2800" i="1" smtClean="0">
                            <a:latin typeface="Cambria Math" panose="02040503050406030204" pitchFamily="18" charset="0"/>
                          </a:rPr>
                        </m:ctrlPr>
                      </m:fPr>
                      <m:num>
                        <m:r>
                          <a:rPr lang="en-US" altLang="zh-CN" sz="2800" i="1" dirty="0">
                            <a:latin typeface="Cambria Math" panose="02040503050406030204" pitchFamily="18" charset="0"/>
                            <a:ea typeface="Cambria Math" panose="02040503050406030204" pitchFamily="18" charset="0"/>
                          </a:rPr>
                          <m:t>1107.23</m:t>
                        </m:r>
                      </m:num>
                      <m:den>
                        <m:r>
                          <a:rPr lang="en-US" altLang="zh-CN" sz="2800" i="1">
                            <a:latin typeface="Cambria Math" panose="02040503050406030204" pitchFamily="18" charset="0"/>
                          </a:rPr>
                          <m:t>7.7814</m:t>
                        </m:r>
                      </m:den>
                    </m:f>
                    <m:r>
                      <a:rPr lang="en-US" altLang="zh-CN" sz="2800" b="0" i="1" smtClean="0">
                        <a:latin typeface="Cambria Math" panose="02040503050406030204" pitchFamily="18" charset="0"/>
                      </a:rPr>
                      <m:t>=142.2919</m:t>
                    </m:r>
                  </m:oMath>
                </a14:m>
                <a:r>
                  <a:rPr lang="zh-CN" altLang="en-US" sz="2800" dirty="0"/>
                  <a:t>万美元，最后在纽约市场上卖出全部美元并买入</a:t>
                </a:r>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142.2919</m:t>
                        </m:r>
                      </m:num>
                      <m:den>
                        <m:r>
                          <a:rPr lang="en-US" altLang="zh-CN" sz="2800" b="0" i="1" smtClean="0">
                            <a:latin typeface="Cambria Math" panose="02040503050406030204" pitchFamily="18" charset="0"/>
                          </a:rPr>
                          <m:t>1</m:t>
                        </m:r>
                        <m:r>
                          <a:rPr lang="en-US" altLang="zh-CN" sz="2800" i="1">
                            <a:latin typeface="Cambria Math" panose="02040503050406030204" pitchFamily="18" charset="0"/>
                          </a:rPr>
                          <m:t>.</m:t>
                        </m:r>
                        <m:r>
                          <a:rPr lang="en-US" altLang="zh-CN" sz="2800" b="0" i="1" smtClean="0">
                            <a:latin typeface="Cambria Math" panose="02040503050406030204" pitchFamily="18" charset="0"/>
                          </a:rPr>
                          <m:t>4215</m:t>
                        </m:r>
                      </m:den>
                    </m:f>
                    <m:r>
                      <a:rPr lang="en-US" altLang="zh-CN" sz="2800" b="0" i="1" smtClean="0">
                        <a:latin typeface="Cambria Math" panose="02040503050406030204" pitchFamily="18" charset="0"/>
                      </a:rPr>
                      <m:t>=100.0998</m:t>
                    </m:r>
                  </m:oMath>
                </a14:m>
                <a:r>
                  <a:rPr lang="zh-CN" altLang="en-US" sz="2800" dirty="0"/>
                  <a:t>万英镑，盈利约</a:t>
                </a:r>
                <a:r>
                  <a:rPr lang="en-US" altLang="zh-CN" sz="2800" dirty="0"/>
                  <a:t>998</a:t>
                </a:r>
                <a:r>
                  <a:rPr lang="zh-CN" altLang="en-US" sz="2800" dirty="0"/>
                  <a:t>英镑。</a:t>
                </a:r>
              </a:p>
            </p:txBody>
          </p:sp>
        </mc:Choice>
        <mc:Fallback xmlns="">
          <p:sp>
            <p:nvSpPr>
              <p:cNvPr id="4" name="文本框 3">
                <a:extLst>
                  <a:ext uri="{FF2B5EF4-FFF2-40B4-BE49-F238E27FC236}">
                    <a16:creationId xmlns:a16="http://schemas.microsoft.com/office/drawing/2014/main" id="{F55881C3-5AA3-4D28-8B7B-95D37D6A81E1}"/>
                  </a:ext>
                </a:extLst>
              </p:cNvPr>
              <p:cNvSpPr txBox="1">
                <a:spLocks noRot="1" noChangeAspect="1" noMove="1" noResize="1" noEditPoints="1" noAdjustHandles="1" noChangeArrowheads="1" noChangeShapeType="1" noTextEdit="1"/>
              </p:cNvSpPr>
              <p:nvPr/>
            </p:nvSpPr>
            <p:spPr>
              <a:xfrm>
                <a:off x="600635" y="1585803"/>
                <a:ext cx="10990730" cy="3686394"/>
              </a:xfrm>
              <a:prstGeom prst="rect">
                <a:avLst/>
              </a:prstGeom>
              <a:blipFill>
                <a:blip r:embed="rId4"/>
                <a:stretch>
                  <a:fillRect l="-1165" t="-1818" r="-4440" b="-3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65070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8"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更新决策</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6" name="文本框 5">
            <a:extLst>
              <a:ext uri="{FF2B5EF4-FFF2-40B4-BE49-F238E27FC236}">
                <a16:creationId xmlns:a16="http://schemas.microsoft.com/office/drawing/2014/main" id="{A70BF774-0BB3-413E-8B0C-04D326C55FEB}"/>
              </a:ext>
            </a:extLst>
          </p:cNvPr>
          <p:cNvSpPr txBox="1"/>
          <p:nvPr/>
        </p:nvSpPr>
        <p:spPr>
          <a:xfrm>
            <a:off x="433250" y="1047861"/>
            <a:ext cx="11325497" cy="2462213"/>
          </a:xfrm>
          <a:prstGeom prst="rect">
            <a:avLst/>
          </a:prstGeom>
          <a:noFill/>
        </p:spPr>
        <p:txBody>
          <a:bodyPr wrap="square">
            <a:spAutoFit/>
          </a:bodyPr>
          <a:lstStyle/>
          <a:p>
            <a:r>
              <a:rPr lang="zh-CN" altLang="en-US" sz="2800" dirty="0"/>
              <a:t>例题：财大</a:t>
            </a:r>
            <a:r>
              <a:rPr lang="en-US" altLang="zh-CN" sz="2800" dirty="0"/>
              <a:t>2011</a:t>
            </a:r>
            <a:r>
              <a:rPr lang="zh-CN" altLang="en-US" sz="2800" dirty="0"/>
              <a:t>年真题</a:t>
            </a:r>
            <a:endParaRPr lang="en-US" altLang="zh-CN" sz="2800" dirty="0"/>
          </a:p>
          <a:p>
            <a:endParaRPr lang="en-US" altLang="zh-CN" sz="1400" dirty="0"/>
          </a:p>
          <a:p>
            <a:r>
              <a:rPr lang="en-US" altLang="zh-CN" sz="2800" dirty="0"/>
              <a:t>G</a:t>
            </a:r>
            <a:r>
              <a:rPr lang="zh-CN" altLang="en-US" sz="2800" dirty="0"/>
              <a:t>公司计划更新设备，旧设备账面价值为</a:t>
            </a:r>
            <a:r>
              <a:rPr lang="en-US" altLang="zh-CN" sz="2800" dirty="0"/>
              <a:t>20</a:t>
            </a:r>
            <a:r>
              <a:rPr lang="zh-CN" altLang="en-US" sz="2800" dirty="0"/>
              <a:t>万元，剩余使用期限为</a:t>
            </a:r>
            <a:r>
              <a:rPr lang="en-US" altLang="zh-CN" sz="2800" dirty="0"/>
              <a:t>5</a:t>
            </a:r>
            <a:r>
              <a:rPr lang="zh-CN" altLang="en-US" sz="2800" dirty="0"/>
              <a:t>年，且可以按</a:t>
            </a:r>
            <a:r>
              <a:rPr lang="en-US" altLang="zh-CN" sz="2800" dirty="0"/>
              <a:t>10</a:t>
            </a:r>
            <a:r>
              <a:rPr lang="zh-CN" altLang="en-US" sz="2800" dirty="0"/>
              <a:t>万元出售。新设备的购置成本为</a:t>
            </a:r>
            <a:r>
              <a:rPr lang="en-US" altLang="zh-CN" sz="2800" dirty="0"/>
              <a:t>30</a:t>
            </a:r>
            <a:r>
              <a:rPr lang="zh-CN" altLang="en-US" sz="2800" dirty="0"/>
              <a:t>万元，使用新设备后每年营业费用将降低</a:t>
            </a:r>
            <a:r>
              <a:rPr lang="en-US" altLang="zh-CN" sz="2800" dirty="0"/>
              <a:t>3</a:t>
            </a:r>
            <a:r>
              <a:rPr lang="zh-CN" altLang="en-US" sz="2800" dirty="0"/>
              <a:t>万元，假设两个设备均采用直线法计提折旧，</a:t>
            </a:r>
            <a:r>
              <a:rPr lang="en-US" altLang="zh-CN" sz="2800" dirty="0"/>
              <a:t>5</a:t>
            </a:r>
            <a:r>
              <a:rPr lang="zh-CN" altLang="en-US" sz="2800" dirty="0"/>
              <a:t>年后均无残值。公司所得税率为</a:t>
            </a:r>
            <a:r>
              <a:rPr lang="en-US" altLang="zh-CN" sz="2800" dirty="0"/>
              <a:t>25%</a:t>
            </a:r>
            <a:r>
              <a:rPr lang="zh-CN" altLang="en-US" sz="2800" dirty="0"/>
              <a:t>，折现率为</a:t>
            </a:r>
            <a:r>
              <a:rPr lang="en-US" altLang="zh-CN" sz="2800" dirty="0"/>
              <a:t>10%</a:t>
            </a:r>
            <a:r>
              <a:rPr lang="zh-CN" altLang="en-US" sz="2800" dirty="0"/>
              <a:t>，试判断是否应更新设备。</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5FA4C2C-1C77-4B9E-B8B3-73008B52205B}"/>
                  </a:ext>
                </a:extLst>
              </p:cNvPr>
              <p:cNvSpPr txBox="1"/>
              <p:nvPr/>
            </p:nvSpPr>
            <p:spPr>
              <a:xfrm>
                <a:off x="433250" y="3700234"/>
                <a:ext cx="11325497" cy="2643096"/>
              </a:xfrm>
              <a:prstGeom prst="rect">
                <a:avLst/>
              </a:prstGeom>
              <a:noFill/>
            </p:spPr>
            <p:txBody>
              <a:bodyPr wrap="square">
                <a:spAutoFit/>
              </a:bodyPr>
              <a:lstStyle/>
              <a:p>
                <a:r>
                  <a:rPr lang="zh-CN" altLang="en-US" sz="2800" dirty="0"/>
                  <a:t>答：计算更新设备产生的增量现金流</a:t>
                </a:r>
                <a:endParaRPr lang="en-US" altLang="zh-CN" sz="2800" dirty="0"/>
              </a:p>
              <a:p>
                <a14:m>
                  <m:oMath xmlns:m="http://schemas.openxmlformats.org/officeDocument/2006/math">
                    <m:r>
                      <a:rPr lang="zh-CN" altLang="en-US" sz="280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=−30+10+</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20−10</m:t>
                        </m:r>
                      </m:e>
                    </m:d>
                    <m:r>
                      <a:rPr lang="en-US" altLang="zh-CN" sz="2800" b="0" i="1" smtClean="0">
                        <a:latin typeface="Cambria Math" panose="02040503050406030204" pitchFamily="18" charset="0"/>
                        <a:ea typeface="Cambria Math" panose="02040503050406030204" pitchFamily="18" charset="0"/>
                      </a:rPr>
                      <m:t>×25%=−17.5</m:t>
                    </m:r>
                  </m:oMath>
                </a14:m>
                <a:r>
                  <a:rPr lang="zh-CN" altLang="en-US" sz="2800" dirty="0"/>
                  <a:t>万元</a:t>
                </a:r>
                <a:endParaRPr lang="en-US" altLang="zh-CN" sz="2800" dirty="0"/>
              </a:p>
              <a:p>
                <a14:m>
                  <m:oMath xmlns:m="http://schemas.openxmlformats.org/officeDocument/2006/math">
                    <m:r>
                      <a:rPr lang="zh-CN" altLang="en-US" sz="280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1</m:t>
                        </m:r>
                        <m:r>
                          <a:rPr lang="en-US" altLang="zh-CN" sz="2800" i="1">
                            <a:latin typeface="Cambria Math" panose="02040503050406030204" pitchFamily="18" charset="0"/>
                          </a:rPr>
                          <m:t>−</m:t>
                        </m:r>
                        <m:r>
                          <a:rPr lang="en-US" altLang="zh-CN" sz="2800" b="0" i="1" smtClean="0">
                            <a:latin typeface="Cambria Math" panose="02040503050406030204" pitchFamily="18" charset="0"/>
                          </a:rPr>
                          <m:t>5</m:t>
                        </m:r>
                      </m:sub>
                    </m:sSub>
                    <m:r>
                      <a:rPr lang="en-US" altLang="zh-CN" sz="2800" b="0" i="1" smtClean="0">
                        <a:latin typeface="Cambria Math" panose="02040503050406030204" pitchFamily="18" charset="0"/>
                      </a:rPr>
                      <m:t>=3</m:t>
                    </m:r>
                    <m:r>
                      <a:rPr lang="en-US" altLang="zh-CN" sz="2800" i="1">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1−25%</m:t>
                        </m:r>
                      </m:e>
                    </m:d>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30</m:t>
                        </m:r>
                      </m:num>
                      <m:den>
                        <m:r>
                          <a:rPr lang="en-US" altLang="zh-CN" sz="2800" b="0" i="1" smtClean="0">
                            <a:latin typeface="Cambria Math" panose="02040503050406030204" pitchFamily="18" charset="0"/>
                          </a:rPr>
                          <m:t>5</m:t>
                        </m:r>
                      </m:den>
                    </m:f>
                    <m:r>
                      <a:rPr lang="en-US" altLang="zh-CN" sz="2800" i="1">
                        <a:latin typeface="Cambria Math" panose="02040503050406030204" pitchFamily="18" charset="0"/>
                        <a:ea typeface="Cambria Math" panose="02040503050406030204" pitchFamily="18" charset="0"/>
                      </a:rPr>
                      <m:t>×25%</m:t>
                    </m:r>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2</m:t>
                        </m:r>
                        <m:r>
                          <a:rPr lang="en-US" altLang="zh-CN" sz="2800" i="1">
                            <a:latin typeface="Cambria Math" panose="02040503050406030204" pitchFamily="18" charset="0"/>
                          </a:rPr>
                          <m:t>0</m:t>
                        </m:r>
                      </m:num>
                      <m:den>
                        <m:r>
                          <a:rPr lang="en-US" altLang="zh-CN" sz="2800" i="1">
                            <a:latin typeface="Cambria Math" panose="02040503050406030204" pitchFamily="18" charset="0"/>
                          </a:rPr>
                          <m:t>5</m:t>
                        </m:r>
                      </m:den>
                    </m:f>
                    <m:r>
                      <a:rPr lang="en-US" altLang="zh-CN" sz="2800" i="1">
                        <a:latin typeface="Cambria Math" panose="02040503050406030204" pitchFamily="18" charset="0"/>
                        <a:ea typeface="Cambria Math" panose="02040503050406030204" pitchFamily="18" charset="0"/>
                      </a:rPr>
                      <m:t>×25%</m:t>
                    </m:r>
                    <m:r>
                      <a:rPr lang="en-US" altLang="zh-CN" sz="2800" b="0" i="1" smtClean="0">
                        <a:latin typeface="Cambria Math" panose="02040503050406030204" pitchFamily="18" charset="0"/>
                        <a:ea typeface="Cambria Math" panose="02040503050406030204" pitchFamily="18" charset="0"/>
                      </a:rPr>
                      <m:t>=2.75</m:t>
                    </m:r>
                  </m:oMath>
                </a14:m>
                <a:r>
                  <a:rPr lang="zh-CN" altLang="en-US" sz="2800" dirty="0"/>
                  <a:t>万元</a:t>
                </a:r>
                <a:endParaRPr lang="en-US" altLang="zh-CN" sz="2800" dirty="0"/>
              </a:p>
              <a:p>
                <a:r>
                  <a:rPr lang="zh-CN" altLang="en-US" sz="2800" dirty="0"/>
                  <a:t>更新决策的</a:t>
                </a:r>
                <a14:m>
                  <m:oMath xmlns:m="http://schemas.openxmlformats.org/officeDocument/2006/math">
                    <m:r>
                      <a:rPr lang="en-US" altLang="zh-CN" sz="2800" i="1" dirty="0" smtClean="0">
                        <a:latin typeface="Cambria Math" panose="02040503050406030204" pitchFamily="18" charset="0"/>
                      </a:rPr>
                      <m:t>𝑁𝑃𝑉</m:t>
                    </m:r>
                    <m:r>
                      <a:rPr lang="en-US" altLang="zh-CN" sz="2800" i="1" dirty="0" smtClean="0">
                        <a:latin typeface="Cambria Math" panose="02040503050406030204" pitchFamily="18" charset="0"/>
                      </a:rPr>
                      <m:t>=−17.5+</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2.75</m:t>
                        </m:r>
                      </m:num>
                      <m:den>
                        <m:r>
                          <a:rPr lang="en-US" altLang="zh-CN" sz="2800" b="0" i="1" dirty="0" smtClean="0">
                            <a:latin typeface="Cambria Math" panose="02040503050406030204" pitchFamily="18" charset="0"/>
                          </a:rPr>
                          <m:t>10%</m:t>
                        </m:r>
                      </m:den>
                    </m:f>
                    <m:r>
                      <a:rPr lang="en-US" altLang="zh-CN" sz="2800" b="0" i="1" dirty="0" smtClean="0">
                        <a:latin typeface="Cambria Math" panose="02040503050406030204" pitchFamily="18" charset="0"/>
                        <a:ea typeface="Cambria Math" panose="02040503050406030204" pitchFamily="18" charset="0"/>
                      </a:rPr>
                      <m:t>×</m:t>
                    </m:r>
                    <m:d>
                      <m:dPr>
                        <m:ctrlPr>
                          <a:rPr lang="en-US" altLang="zh-CN" sz="2800" b="0" i="1" dirty="0" smtClean="0">
                            <a:latin typeface="Cambria Math" panose="02040503050406030204" pitchFamily="18" charset="0"/>
                            <a:ea typeface="Cambria Math" panose="02040503050406030204" pitchFamily="18" charset="0"/>
                          </a:rPr>
                        </m:ctrlPr>
                      </m:dPr>
                      <m:e>
                        <m:r>
                          <a:rPr lang="en-US" altLang="zh-CN" sz="2800" b="0" i="1" dirty="0" smtClean="0">
                            <a:latin typeface="Cambria Math" panose="02040503050406030204" pitchFamily="18" charset="0"/>
                            <a:ea typeface="Cambria Math" panose="02040503050406030204" pitchFamily="18" charset="0"/>
                          </a:rPr>
                          <m:t>1−</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m:t>
                            </m:r>
                          </m:num>
                          <m:den>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1.1</m:t>
                                </m:r>
                              </m:e>
                              <m:sup>
                                <m:r>
                                  <a:rPr lang="en-US" altLang="zh-CN" sz="2800" b="0" i="1" dirty="0" smtClean="0">
                                    <a:latin typeface="Cambria Math" panose="02040503050406030204" pitchFamily="18" charset="0"/>
                                  </a:rPr>
                                  <m:t>5</m:t>
                                </m:r>
                              </m:sup>
                            </m:sSup>
                          </m:den>
                        </m:f>
                      </m:e>
                    </m:d>
                    <m:r>
                      <a:rPr lang="en-US" altLang="zh-CN" sz="2800" b="0" i="1" dirty="0" smtClean="0">
                        <a:latin typeface="Cambria Math" panose="02040503050406030204" pitchFamily="18" charset="0"/>
                      </a:rPr>
                      <m:t>=−7.075</m:t>
                    </m:r>
                  </m:oMath>
                </a14:m>
                <a:r>
                  <a:rPr lang="zh-CN" altLang="en-US" sz="2800" dirty="0"/>
                  <a:t>万元</a:t>
                </a:r>
                <a:r>
                  <a:rPr lang="en-US" altLang="zh-CN" sz="2800" dirty="0"/>
                  <a:t>&lt;0</a:t>
                </a:r>
                <a:r>
                  <a:rPr lang="zh-CN" altLang="en-US" sz="2800" dirty="0"/>
                  <a:t>，不应该更新设备</a:t>
                </a:r>
              </a:p>
            </p:txBody>
          </p:sp>
        </mc:Choice>
        <mc:Fallback xmlns="">
          <p:sp>
            <p:nvSpPr>
              <p:cNvPr id="7" name="文本框 6">
                <a:extLst>
                  <a:ext uri="{FF2B5EF4-FFF2-40B4-BE49-F238E27FC236}">
                    <a16:creationId xmlns:a16="http://schemas.microsoft.com/office/drawing/2014/main" id="{F5FA4C2C-1C77-4B9E-B8B3-73008B52205B}"/>
                  </a:ext>
                </a:extLst>
              </p:cNvPr>
              <p:cNvSpPr txBox="1">
                <a:spLocks noRot="1" noChangeAspect="1" noMove="1" noResize="1" noEditPoints="1" noAdjustHandles="1" noChangeArrowheads="1" noChangeShapeType="1" noTextEdit="1"/>
              </p:cNvSpPr>
              <p:nvPr/>
            </p:nvSpPr>
            <p:spPr>
              <a:xfrm>
                <a:off x="433250" y="3700234"/>
                <a:ext cx="11325497" cy="2643096"/>
              </a:xfrm>
              <a:prstGeom prst="rect">
                <a:avLst/>
              </a:prstGeom>
              <a:blipFill>
                <a:blip r:embed="rId4"/>
                <a:stretch>
                  <a:fillRect l="-1076" t="-2765" b="-5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390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6"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328700" y="3930223"/>
            <a:ext cx="353460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MM</a:t>
            </a: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定理</a:t>
            </a:r>
          </a:p>
        </p:txBody>
      </p:sp>
    </p:spTree>
    <p:extLst>
      <p:ext uri="{BB962C8B-B14F-4D97-AF65-F5344CB8AC3E}">
        <p14:creationId xmlns:p14="http://schemas.microsoft.com/office/powerpoint/2010/main" val="4003071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2"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0709E94-CFC7-C99A-8DFE-57145E4749D3}"/>
                  </a:ext>
                </a:extLst>
              </p:cNvPr>
              <p:cNvSpPr txBox="1"/>
              <p:nvPr/>
            </p:nvSpPr>
            <p:spPr>
              <a:xfrm>
                <a:off x="309283" y="2628781"/>
                <a:ext cx="11573435" cy="1600438"/>
              </a:xfrm>
              <a:prstGeom prst="rect">
                <a:avLst/>
              </a:prstGeom>
              <a:noFill/>
            </p:spPr>
            <p:txBody>
              <a:bodyPr wrap="square" rtlCol="0">
                <a:spAutoFit/>
              </a:bodyPr>
              <a:lstStyle/>
              <a:p>
                <a:pPr algn="l"/>
                <a:r>
                  <a:rPr lang="zh-CN" altLang="en-US" sz="2800" b="1" dirty="0"/>
                  <a:t>无税情况下的</a:t>
                </a:r>
                <a:r>
                  <a:rPr lang="en-US" altLang="zh-CN" sz="2800" b="1" dirty="0"/>
                  <a:t>MM</a:t>
                </a:r>
                <a:r>
                  <a:rPr lang="zh-CN" altLang="en-US" sz="2800" b="1" dirty="0"/>
                  <a:t>第一定理</a:t>
                </a:r>
                <a:r>
                  <a:rPr lang="zh-CN" altLang="en-US" sz="2800" dirty="0"/>
                  <a:t>：</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𝐿</m:t>
                        </m:r>
                      </m:sub>
                    </m:sSub>
                    <m:r>
                      <a:rPr lang="en-US" altLang="zh-CN" sz="2800" b="0" i="1" smtClean="0">
                        <a:solidFill>
                          <a:srgbClr val="FF0000"/>
                        </a:solidFill>
                        <a:latin typeface="Cambria Math" panose="02040503050406030204" pitchFamily="18" charset="0"/>
                      </a:rPr>
                      <m:t>=</m:t>
                    </m:r>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𝑈</m:t>
                        </m:r>
                      </m:sub>
                    </m:sSub>
                  </m:oMath>
                </a14:m>
                <a:endParaRPr lang="en-US" altLang="zh-CN" sz="2800" dirty="0"/>
              </a:p>
              <a:p>
                <a:pPr algn="l"/>
                <a:endParaRPr lang="en-US" altLang="zh-CN" sz="1400" dirty="0"/>
              </a:p>
              <a:p>
                <a:pPr algn="l"/>
                <a:r>
                  <a:rPr lang="zh-CN" altLang="en-US" sz="2800" dirty="0"/>
                  <a:t>在完美资本市场中，公司的总价值等于其资产所产生的全部现金流的现值，它不受公司资本结构选择的影响。</a:t>
                </a:r>
              </a:p>
            </p:txBody>
          </p:sp>
        </mc:Choice>
        <mc:Fallback xmlns="">
          <p:sp>
            <p:nvSpPr>
              <p:cNvPr id="2" name="文本框 1">
                <a:extLst>
                  <a:ext uri="{FF2B5EF4-FFF2-40B4-BE49-F238E27FC236}">
                    <a16:creationId xmlns:a16="http://schemas.microsoft.com/office/drawing/2014/main" id="{20709E94-CFC7-C99A-8DFE-57145E4749D3}"/>
                  </a:ext>
                </a:extLst>
              </p:cNvPr>
              <p:cNvSpPr txBox="1">
                <a:spLocks noRot="1" noChangeAspect="1" noMove="1" noResize="1" noEditPoints="1" noAdjustHandles="1" noChangeArrowheads="1" noChangeShapeType="1" noTextEdit="1"/>
              </p:cNvSpPr>
              <p:nvPr/>
            </p:nvSpPr>
            <p:spPr>
              <a:xfrm>
                <a:off x="309283" y="2628781"/>
                <a:ext cx="11573435" cy="1600438"/>
              </a:xfrm>
              <a:prstGeom prst="rect">
                <a:avLst/>
              </a:prstGeom>
              <a:blipFill>
                <a:blip r:embed="rId3"/>
                <a:stretch>
                  <a:fillRect l="-1106" t="-3802" r="-4057" b="-9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49107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68027C56-51A8-40C9-B3E3-BB73A35AFE98}"/>
              </a:ext>
            </a:extLst>
          </p:cNvPr>
          <p:cNvSpPr txBox="1"/>
          <p:nvPr/>
        </p:nvSpPr>
        <p:spPr>
          <a:xfrm>
            <a:off x="330926" y="1147580"/>
            <a:ext cx="11530148" cy="2462213"/>
          </a:xfrm>
          <a:prstGeom prst="rect">
            <a:avLst/>
          </a:prstGeom>
          <a:noFill/>
        </p:spPr>
        <p:txBody>
          <a:bodyPr wrap="square">
            <a:spAutoFit/>
          </a:bodyPr>
          <a:lstStyle/>
          <a:p>
            <a:r>
              <a:rPr lang="zh-CN" altLang="en-US" sz="2800" dirty="0"/>
              <a:t>例题：财大</a:t>
            </a:r>
            <a:r>
              <a:rPr lang="en-US" altLang="zh-CN" sz="2800" dirty="0"/>
              <a:t>2016</a:t>
            </a:r>
            <a:r>
              <a:rPr lang="zh-CN" altLang="en-US" sz="2800" dirty="0"/>
              <a:t>年真题</a:t>
            </a:r>
            <a:endParaRPr lang="en-US" altLang="zh-CN" sz="2800" dirty="0"/>
          </a:p>
          <a:p>
            <a:endParaRPr lang="en-US" altLang="zh-CN" sz="1400" dirty="0"/>
          </a:p>
          <a:p>
            <a:r>
              <a:rPr lang="zh-CN" altLang="en-US" sz="2800" dirty="0"/>
              <a:t>根据</a:t>
            </a:r>
            <a:r>
              <a:rPr lang="en-US" altLang="zh-CN" sz="2800" dirty="0"/>
              <a:t>MM</a:t>
            </a:r>
            <a:r>
              <a:rPr lang="zh-CN" altLang="en-US" sz="2800" dirty="0"/>
              <a:t>定理作答，两个公司资产项目相同，</a:t>
            </a:r>
            <a:r>
              <a:rPr lang="en-US" altLang="zh-CN" sz="2800" dirty="0"/>
              <a:t>A</a:t>
            </a:r>
            <a:r>
              <a:rPr lang="zh-CN" altLang="en-US" sz="2800" dirty="0"/>
              <a:t>公司是全权益公司，发行在外的股票数是</a:t>
            </a:r>
            <a:r>
              <a:rPr lang="en-US" altLang="zh-CN" sz="2800" dirty="0"/>
              <a:t>100</a:t>
            </a:r>
            <a:r>
              <a:rPr lang="zh-CN" altLang="en-US" sz="2800" dirty="0"/>
              <a:t>亿股，股价</a:t>
            </a:r>
            <a:r>
              <a:rPr lang="en-US" altLang="zh-CN" sz="2800" dirty="0"/>
              <a:t>24</a:t>
            </a:r>
            <a:r>
              <a:rPr lang="zh-CN" altLang="en-US" sz="2800" dirty="0"/>
              <a:t>元，</a:t>
            </a:r>
            <a:r>
              <a:rPr lang="en-US" altLang="zh-CN" sz="2800" dirty="0"/>
              <a:t>B</a:t>
            </a:r>
            <a:r>
              <a:rPr lang="zh-CN" altLang="en-US" sz="2800" dirty="0"/>
              <a:t>公司发行在外股票数</a:t>
            </a:r>
            <a:r>
              <a:rPr lang="en-US" altLang="zh-CN" sz="2800" dirty="0"/>
              <a:t>200</a:t>
            </a:r>
            <a:r>
              <a:rPr lang="zh-CN" altLang="en-US" sz="2800" dirty="0"/>
              <a:t>亿股，并且以</a:t>
            </a:r>
            <a:r>
              <a:rPr lang="en-US" altLang="zh-CN" sz="2800" dirty="0"/>
              <a:t>5%</a:t>
            </a:r>
            <a:r>
              <a:rPr lang="zh-CN" altLang="en-US" sz="2800" dirty="0"/>
              <a:t>的利率借债</a:t>
            </a:r>
            <a:r>
              <a:rPr lang="en-US" altLang="zh-CN" sz="2800" dirty="0"/>
              <a:t>1200</a:t>
            </a:r>
            <a:r>
              <a:rPr lang="zh-CN" altLang="en-US" sz="2800" dirty="0"/>
              <a:t>亿元，请问公司股价最接近（ ）元。</a:t>
            </a:r>
          </a:p>
          <a:p>
            <a:r>
              <a:rPr lang="en-US" altLang="zh-CN" sz="2800" dirty="0"/>
              <a:t>A.6			B.8			C.12			D.24</a:t>
            </a:r>
            <a:endParaRPr lang="zh-CN" altLang="en-US" sz="28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FA47637-6EF7-41F5-ABA8-4B8C78AA1C42}"/>
                  </a:ext>
                </a:extLst>
              </p:cNvPr>
              <p:cNvSpPr txBox="1"/>
              <p:nvPr/>
            </p:nvSpPr>
            <p:spPr>
              <a:xfrm>
                <a:off x="330926" y="4045087"/>
                <a:ext cx="11530148" cy="1384995"/>
              </a:xfrm>
              <a:prstGeom prst="rect">
                <a:avLst/>
              </a:prstGeom>
              <a:noFill/>
            </p:spPr>
            <p:txBody>
              <a:bodyPr wrap="square">
                <a:spAutoFit/>
              </a:bodyPr>
              <a:lstStyle/>
              <a:p>
                <a:r>
                  <a:rPr lang="zh-CN" altLang="en-US" sz="2800" dirty="0"/>
                  <a:t>答：</a:t>
                </a:r>
                <a:r>
                  <a:rPr lang="en-US" altLang="zh-CN" sz="2800" dirty="0">
                    <a:solidFill>
                      <a:srgbClr val="FF0000"/>
                    </a:solidFill>
                  </a:rPr>
                  <a:t>A</a:t>
                </a:r>
              </a:p>
              <a:p>
                <a:r>
                  <a:rPr lang="zh-CN" altLang="en-US" sz="2800" dirty="0"/>
                  <a:t>根据无税</a:t>
                </a:r>
                <a:r>
                  <a:rPr lang="en-US" altLang="zh-CN" sz="2800" dirty="0"/>
                  <a:t>MM</a:t>
                </a:r>
                <a:r>
                  <a:rPr lang="zh-CN" altLang="en-US" sz="2800" dirty="0"/>
                  <a:t>理论，杠杆企业的价值与无杠杆企业的价值相等，所以有：</a:t>
                </a: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𝑈</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𝐿</m:t>
                        </m:r>
                      </m:sub>
                    </m:sSub>
                    <m:r>
                      <a:rPr lang="en-US" altLang="zh-CN" sz="2800" b="0" i="0" smtClean="0">
                        <a:latin typeface="Cambria Math" panose="02040503050406030204" pitchFamily="18" charset="0"/>
                      </a:rPr>
                      <m:t>=100</m:t>
                    </m:r>
                    <m:r>
                      <a:rPr lang="en-US" altLang="zh-CN" sz="2800" b="0" i="1" smtClean="0">
                        <a:latin typeface="Cambria Math" panose="02040503050406030204" pitchFamily="18" charset="0"/>
                        <a:ea typeface="Cambria Math" panose="02040503050406030204" pitchFamily="18" charset="0"/>
                      </a:rPr>
                      <m:t>×24=200×</m:t>
                    </m:r>
                    <m:r>
                      <a:rPr lang="en-US" altLang="zh-CN" sz="2800" b="0" i="1" smtClean="0">
                        <a:latin typeface="Cambria Math" panose="02040503050406030204" pitchFamily="18" charset="0"/>
                        <a:ea typeface="Cambria Math" panose="02040503050406030204" pitchFamily="18" charset="0"/>
                      </a:rPr>
                      <m:t>𝑃</m:t>
                    </m:r>
                    <m:r>
                      <a:rPr lang="en-US" altLang="zh-CN" sz="2800" b="0" i="1" smtClean="0">
                        <a:latin typeface="Cambria Math" panose="02040503050406030204" pitchFamily="18" charset="0"/>
                        <a:ea typeface="Cambria Math" panose="02040503050406030204" pitchFamily="18" charset="0"/>
                      </a:rPr>
                      <m:t>+1200⇒</m:t>
                    </m:r>
                    <m:r>
                      <a:rPr lang="en-US" altLang="zh-CN" sz="2800" i="1">
                        <a:latin typeface="Cambria Math" panose="02040503050406030204" pitchFamily="18" charset="0"/>
                        <a:ea typeface="Cambria Math" panose="02040503050406030204" pitchFamily="18" charset="0"/>
                      </a:rPr>
                      <m:t>𝑃</m:t>
                    </m:r>
                    <m:r>
                      <a:rPr lang="en-US" altLang="zh-CN" sz="2800" b="0" i="1" smtClean="0">
                        <a:latin typeface="Cambria Math" panose="02040503050406030204" pitchFamily="18" charset="0"/>
                        <a:ea typeface="Cambria Math" panose="02040503050406030204" pitchFamily="18" charset="0"/>
                      </a:rPr>
                      <m:t>=6</m:t>
                    </m:r>
                  </m:oMath>
                </a14:m>
                <a:r>
                  <a:rPr lang="zh-CN" altLang="en-US" sz="2800" dirty="0"/>
                  <a:t>元</a:t>
                </a:r>
                <a:endParaRPr lang="en-US" altLang="zh-CN" sz="2800" dirty="0"/>
              </a:p>
            </p:txBody>
          </p:sp>
        </mc:Choice>
        <mc:Fallback xmlns="">
          <p:sp>
            <p:nvSpPr>
              <p:cNvPr id="6" name="文本框 5">
                <a:extLst>
                  <a:ext uri="{FF2B5EF4-FFF2-40B4-BE49-F238E27FC236}">
                    <a16:creationId xmlns:a16="http://schemas.microsoft.com/office/drawing/2014/main" id="{FFA47637-6EF7-41F5-ABA8-4B8C78AA1C42}"/>
                  </a:ext>
                </a:extLst>
              </p:cNvPr>
              <p:cNvSpPr txBox="1">
                <a:spLocks noRot="1" noChangeAspect="1" noMove="1" noResize="1" noEditPoints="1" noAdjustHandles="1" noChangeArrowheads="1" noChangeShapeType="1" noTextEdit="1"/>
              </p:cNvSpPr>
              <p:nvPr/>
            </p:nvSpPr>
            <p:spPr>
              <a:xfrm>
                <a:off x="330926" y="4045087"/>
                <a:ext cx="11530148" cy="1384995"/>
              </a:xfrm>
              <a:prstGeom prst="rect">
                <a:avLst/>
              </a:prstGeom>
              <a:blipFill>
                <a:blip r:embed="rId4"/>
                <a:stretch>
                  <a:fillRect l="-1057" t="-5286" r="-264" b="-114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A02F28D9-0978-45A8-7F06-A28312577C34}"/>
              </a:ext>
            </a:extLst>
          </p:cNvPr>
          <p:cNvSpPr txBox="1"/>
          <p:nvPr/>
        </p:nvSpPr>
        <p:spPr>
          <a:xfrm>
            <a:off x="139018" y="958214"/>
            <a:ext cx="11913965" cy="3323987"/>
          </a:xfrm>
          <a:prstGeom prst="rect">
            <a:avLst/>
          </a:prstGeom>
          <a:noFill/>
        </p:spPr>
        <p:txBody>
          <a:bodyPr wrap="square" rtlCol="0">
            <a:spAutoFit/>
          </a:bodyPr>
          <a:lstStyle/>
          <a:p>
            <a:pPr algn="l"/>
            <a:r>
              <a:rPr lang="en-US" altLang="zh-CN" sz="2800" dirty="0"/>
              <a:t>QUESTION</a:t>
            </a:r>
            <a:r>
              <a:rPr lang="zh-CN" altLang="en-US" sz="2800" dirty="0"/>
              <a:t>：课本</a:t>
            </a:r>
            <a:r>
              <a:rPr lang="en-US" altLang="zh-CN" sz="2800" dirty="0"/>
              <a:t>P460</a:t>
            </a:r>
            <a:r>
              <a:rPr lang="zh-CN" altLang="en-US" sz="2800" dirty="0"/>
              <a:t>例</a:t>
            </a:r>
            <a:r>
              <a:rPr lang="en-US" altLang="zh-CN" sz="2800" dirty="0"/>
              <a:t>14.2</a:t>
            </a:r>
            <a:r>
              <a:rPr lang="zh-CN" altLang="en-US" sz="2800" dirty="0"/>
              <a:t>改编</a:t>
            </a:r>
            <a:endParaRPr lang="en-US" altLang="zh-CN" sz="2800" dirty="0"/>
          </a:p>
          <a:p>
            <a:pPr algn="l"/>
            <a:endParaRPr lang="en-US" altLang="zh-CN" sz="1400" dirty="0"/>
          </a:p>
          <a:p>
            <a:pPr algn="l"/>
            <a:r>
              <a:rPr lang="zh-CN" altLang="en-US" sz="2800" dirty="0"/>
              <a:t>假设有</a:t>
            </a:r>
            <a:r>
              <a:rPr lang="en-US" altLang="zh-CN" sz="2800" dirty="0"/>
              <a:t>A</a:t>
            </a:r>
            <a:r>
              <a:rPr lang="zh-CN" altLang="en-US" sz="2800" dirty="0"/>
              <a:t>、</a:t>
            </a:r>
            <a:r>
              <a:rPr lang="en-US" altLang="zh-CN" sz="2800" dirty="0"/>
              <a:t>B</a:t>
            </a:r>
            <a:r>
              <a:rPr lang="zh-CN" altLang="en-US" sz="2800" dirty="0"/>
              <a:t>两家公司，在第</a:t>
            </a:r>
            <a:r>
              <a:rPr lang="en-US" altLang="zh-CN" sz="2800" dirty="0"/>
              <a:t>1</a:t>
            </a:r>
            <a:r>
              <a:rPr lang="zh-CN" altLang="en-US" sz="2800" dirty="0"/>
              <a:t>期的现金流均为</a:t>
            </a:r>
            <a:r>
              <a:rPr lang="en-US" altLang="zh-CN" sz="2800" dirty="0"/>
              <a:t>1500</a:t>
            </a:r>
            <a:r>
              <a:rPr lang="zh-CN" altLang="en-US" sz="2800" dirty="0"/>
              <a:t>元（经济高涨）或</a:t>
            </a:r>
            <a:r>
              <a:rPr lang="en-US" altLang="zh-CN" sz="2800" dirty="0"/>
              <a:t>1000</a:t>
            </a:r>
            <a:r>
              <a:rPr lang="zh-CN" altLang="en-US" sz="2800" dirty="0"/>
              <a:t>元（经济衰退）。除资本结构外，两家公司完全相同。其中</a:t>
            </a:r>
            <a:r>
              <a:rPr lang="en-US" altLang="zh-CN" sz="2800" dirty="0"/>
              <a:t>A</a:t>
            </a:r>
            <a:r>
              <a:rPr lang="zh-CN" altLang="en-US" sz="2800" dirty="0"/>
              <a:t>公司无杠杆，其股权市值为</a:t>
            </a:r>
            <a:r>
              <a:rPr lang="en-US" altLang="zh-CN" sz="2800" dirty="0"/>
              <a:t>1100</a:t>
            </a:r>
            <a:r>
              <a:rPr lang="zh-CN" altLang="en-US" sz="2800" dirty="0"/>
              <a:t>元；而</a:t>
            </a:r>
            <a:r>
              <a:rPr lang="en-US" altLang="zh-CN" sz="2800" dirty="0"/>
              <a:t>B</a:t>
            </a:r>
            <a:r>
              <a:rPr lang="zh-CN" altLang="en-US" sz="2800" dirty="0"/>
              <a:t>公司则借债</a:t>
            </a:r>
            <a:r>
              <a:rPr lang="en-US" altLang="zh-CN" sz="2800" dirty="0"/>
              <a:t>600</a:t>
            </a:r>
            <a:r>
              <a:rPr lang="zh-CN" altLang="en-US" sz="2800" dirty="0"/>
              <a:t>元，其股权市值为</a:t>
            </a:r>
            <a:r>
              <a:rPr lang="en-US" altLang="zh-CN" sz="2800" dirty="0"/>
              <a:t>550</a:t>
            </a:r>
            <a:r>
              <a:rPr lang="zh-CN" altLang="en-US" sz="2800" dirty="0"/>
              <a:t>元。</a:t>
            </a:r>
            <a:endParaRPr lang="en-US" altLang="zh-CN" sz="2800" dirty="0"/>
          </a:p>
          <a:p>
            <a:pPr algn="l"/>
            <a:r>
              <a:rPr lang="zh-CN" altLang="en-US" sz="2800" dirty="0"/>
              <a:t>（</a:t>
            </a:r>
            <a:r>
              <a:rPr lang="en-US" altLang="zh-CN" sz="2800" dirty="0"/>
              <a:t>1</a:t>
            </a:r>
            <a:r>
              <a:rPr lang="zh-CN" altLang="en-US" sz="2800" dirty="0"/>
              <a:t>）请问</a:t>
            </a:r>
            <a:r>
              <a:rPr lang="en-US" altLang="zh-CN" sz="2800" dirty="0"/>
              <a:t>MM</a:t>
            </a:r>
            <a:r>
              <a:rPr lang="zh-CN" altLang="en-US" sz="2800" dirty="0"/>
              <a:t>第一定理成立吗？</a:t>
            </a:r>
            <a:endParaRPr lang="en-US" altLang="zh-CN" sz="2800" dirty="0"/>
          </a:p>
          <a:p>
            <a:pPr algn="l"/>
            <a:r>
              <a:rPr lang="zh-CN" altLang="en-US" sz="2800" dirty="0"/>
              <a:t>（</a:t>
            </a:r>
            <a:r>
              <a:rPr lang="en-US" altLang="zh-CN" sz="2800" dirty="0"/>
              <a:t>2</a:t>
            </a:r>
            <a:r>
              <a:rPr lang="zh-CN" altLang="en-US" sz="2800" dirty="0"/>
              <a:t>）如果不成立，请问存在套利机会吗？如果有套利机会，请问你应该怎么实现套利？</a:t>
            </a:r>
          </a:p>
        </p:txBody>
      </p:sp>
      <p:graphicFrame>
        <p:nvGraphicFramePr>
          <p:cNvPr id="4" name="表格 4">
            <a:extLst>
              <a:ext uri="{FF2B5EF4-FFF2-40B4-BE49-F238E27FC236}">
                <a16:creationId xmlns:a16="http://schemas.microsoft.com/office/drawing/2014/main" id="{01A4A109-7793-13A3-60D2-ADD70CCFC01E}"/>
              </a:ext>
            </a:extLst>
          </p:cNvPr>
          <p:cNvGraphicFramePr>
            <a:graphicFrameLocks noGrp="1"/>
          </p:cNvGraphicFramePr>
          <p:nvPr/>
        </p:nvGraphicFramePr>
        <p:xfrm>
          <a:off x="1598705" y="4282201"/>
          <a:ext cx="8994590" cy="2286000"/>
        </p:xfrm>
        <a:graphic>
          <a:graphicData uri="http://schemas.openxmlformats.org/drawingml/2006/table">
            <a:tbl>
              <a:tblPr firstRow="1" bandRow="1">
                <a:tableStyleId>{5C22544A-7EE6-4342-B048-85BDC9FD1C3A}</a:tableStyleId>
              </a:tblPr>
              <a:tblGrid>
                <a:gridCol w="1798918">
                  <a:extLst>
                    <a:ext uri="{9D8B030D-6E8A-4147-A177-3AD203B41FA5}">
                      <a16:colId xmlns:a16="http://schemas.microsoft.com/office/drawing/2014/main" val="2629900115"/>
                    </a:ext>
                  </a:extLst>
                </a:gridCol>
                <a:gridCol w="1798918">
                  <a:extLst>
                    <a:ext uri="{9D8B030D-6E8A-4147-A177-3AD203B41FA5}">
                      <a16:colId xmlns:a16="http://schemas.microsoft.com/office/drawing/2014/main" val="1577697738"/>
                    </a:ext>
                  </a:extLst>
                </a:gridCol>
                <a:gridCol w="1798918">
                  <a:extLst>
                    <a:ext uri="{9D8B030D-6E8A-4147-A177-3AD203B41FA5}">
                      <a16:colId xmlns:a16="http://schemas.microsoft.com/office/drawing/2014/main" val="742492122"/>
                    </a:ext>
                  </a:extLst>
                </a:gridCol>
                <a:gridCol w="1798918">
                  <a:extLst>
                    <a:ext uri="{9D8B030D-6E8A-4147-A177-3AD203B41FA5}">
                      <a16:colId xmlns:a16="http://schemas.microsoft.com/office/drawing/2014/main" val="1636453575"/>
                    </a:ext>
                  </a:extLst>
                </a:gridCol>
                <a:gridCol w="1798918">
                  <a:extLst>
                    <a:ext uri="{9D8B030D-6E8A-4147-A177-3AD203B41FA5}">
                      <a16:colId xmlns:a16="http://schemas.microsoft.com/office/drawing/2014/main" val="3568684310"/>
                    </a:ext>
                  </a:extLst>
                </a:gridCol>
              </a:tblGrid>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公司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zh-CN" altLang="en-US" sz="2400" dirty="0">
                          <a:solidFill>
                            <a:schemeClr val="tx1"/>
                          </a:solidFill>
                        </a:rPr>
                        <a:t>时期</a:t>
                      </a: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zh-CN" altLang="en-US" sz="2400" dirty="0">
                          <a:solidFill>
                            <a:schemeClr val="tx1"/>
                          </a:solidFill>
                        </a:rPr>
                        <a:t>时期</a:t>
                      </a:r>
                      <a:r>
                        <a:rPr lang="en-US" altLang="zh-CN" sz="2400" dirty="0">
                          <a:solidFill>
                            <a:schemeClr val="tx1"/>
                          </a:solidFill>
                        </a:rPr>
                        <a:t>1</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4607918"/>
                  </a:ext>
                </a:extLst>
              </a:tr>
              <a:tr h="370840">
                <a:tc vMerge="1">
                  <a:txBody>
                    <a:bodyPr/>
                    <a:lstStyle/>
                    <a:p>
                      <a:pPr algn="ct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b="1" dirty="0">
                          <a:solidFill>
                            <a:schemeClr val="tx1"/>
                          </a:solidFill>
                        </a:rPr>
                        <a:t>初始价值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b="1" dirty="0">
                          <a:solidFill>
                            <a:schemeClr val="tx1"/>
                          </a:solidFill>
                        </a:rPr>
                        <a:t>经济高涨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b="1" dirty="0">
                          <a:solidFill>
                            <a:schemeClr val="tx1"/>
                          </a:solidFill>
                        </a:rPr>
                        <a:t>经济衰退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164464"/>
                  </a:ext>
                </a:extLst>
              </a:tr>
              <a:tr h="37084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无杠杆股权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1000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3000617"/>
                  </a:ext>
                </a:extLst>
              </a:tr>
              <a:tr h="370840">
                <a:tc rowSpan="2">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杠杆股权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550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altLang="zh-CN" sz="2400" dirty="0">
                          <a:solidFill>
                            <a:schemeClr val="tx1"/>
                          </a:solidFill>
                        </a:rPr>
                        <a:t>1500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altLang="zh-CN" sz="2400" dirty="0">
                          <a:solidFill>
                            <a:schemeClr val="tx1"/>
                          </a:solidFill>
                        </a:rPr>
                        <a:t>1000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6860897"/>
                  </a:ext>
                </a:extLst>
              </a:tr>
              <a:tr h="370840">
                <a:tc vMerge="1">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债务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600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8683247"/>
                  </a:ext>
                </a:extLst>
              </a:tr>
            </a:tbl>
          </a:graphicData>
        </a:graphic>
      </p:graphicFrame>
    </p:spTree>
    <p:extLst>
      <p:ext uri="{BB962C8B-B14F-4D97-AF65-F5344CB8AC3E}">
        <p14:creationId xmlns:p14="http://schemas.microsoft.com/office/powerpoint/2010/main" val="240666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1" y="250621"/>
            <a:ext cx="80021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CC479DA-F986-4CA5-E987-1BDCD6B5D8A4}"/>
                  </a:ext>
                </a:extLst>
              </p:cNvPr>
              <p:cNvSpPr txBox="1"/>
              <p:nvPr/>
            </p:nvSpPr>
            <p:spPr>
              <a:xfrm>
                <a:off x="322347" y="1047861"/>
                <a:ext cx="11547305" cy="2677656"/>
              </a:xfrm>
              <a:prstGeom prst="rect">
                <a:avLst/>
              </a:prstGeom>
              <a:noFill/>
            </p:spPr>
            <p:txBody>
              <a:bodyPr wrap="square" rtlCol="0">
                <a:spAutoFit/>
              </a:bodyPr>
              <a:lstStyle/>
              <a:p>
                <a:pPr algn="l"/>
                <a:r>
                  <a:rPr lang="zh-CN" altLang="en-US" sz="2800" dirty="0"/>
                  <a:t>答案：</a:t>
                </a:r>
                <a:endParaRPr lang="en-US" altLang="zh-CN" sz="2800" dirty="0"/>
              </a:p>
              <a:p>
                <a:r>
                  <a:rPr lang="zh-CN" altLang="en-US" sz="2800" dirty="0"/>
                  <a:t>（</a:t>
                </a:r>
                <a:r>
                  <a:rPr lang="en-US" altLang="zh-CN" sz="2800" dirty="0"/>
                  <a:t>1</a:t>
                </a:r>
                <a:r>
                  <a:rPr lang="zh-CN" altLang="en-US" sz="2800" dirty="0"/>
                  <a:t>）</a:t>
                </a:r>
                <a:r>
                  <a:rPr lang="en-US" altLang="zh-CN" sz="2800" dirty="0"/>
                  <a:t> </a:t>
                </a:r>
                <a:r>
                  <a:rPr lang="en-US" altLang="zh-CN" sz="2800" i="0" dirty="0">
                    <a:latin typeface="+mn-ea"/>
                  </a:rPr>
                  <a:t>A</a:t>
                </a:r>
                <a:r>
                  <a:rPr lang="zh-CN" altLang="en-US" sz="2800" i="0" dirty="0">
                    <a:latin typeface="+mn-ea"/>
                  </a:rPr>
                  <a:t>公司价值</a:t>
                </a:r>
                <a:r>
                  <a:rPr lang="zh-CN" altLang="en-US" sz="2800" i="0" dirty="0">
                    <a:latin typeface="+mj-lt"/>
                  </a:rPr>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=1100</m:t>
                    </m:r>
                  </m:oMath>
                </a14:m>
                <a:r>
                  <a:rPr lang="zh-CN" altLang="en-US" sz="2800" dirty="0"/>
                  <a:t>元；</a:t>
                </a:r>
                <a:r>
                  <a:rPr lang="en-US" altLang="zh-CN" sz="2800" b="0" i="0" dirty="0"/>
                  <a:t>B</a:t>
                </a:r>
                <a:r>
                  <a:rPr lang="zh-CN" altLang="en-US" sz="2800" i="0" dirty="0"/>
                  <a:t>公司价值</a:t>
                </a:r>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𝐿</m:t>
                        </m:r>
                      </m:sub>
                    </m:sSub>
                    <m:r>
                      <a:rPr lang="en-US" altLang="zh-CN" sz="2800" b="0" i="1" smtClean="0">
                        <a:latin typeface="Cambria Math" panose="02040503050406030204" pitchFamily="18" charset="0"/>
                      </a:rPr>
                      <m:t>=600</m:t>
                    </m:r>
                    <m:r>
                      <a:rPr lang="en-US" altLang="zh-CN" sz="2800" b="0" i="0" smtClean="0">
                        <a:latin typeface="Cambria Math" panose="02040503050406030204" pitchFamily="18" charset="0"/>
                      </a:rPr>
                      <m:t>+550=1150</m:t>
                    </m:r>
                  </m:oMath>
                </a14:m>
                <a:r>
                  <a:rPr lang="zh-CN" altLang="en-US" sz="2800" dirty="0"/>
                  <a:t>元</a:t>
                </a:r>
                <a:endParaRPr lang="en-US" altLang="zh-CN" sz="2800" dirty="0"/>
              </a:p>
              <a:p>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i="1"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𝐿</m:t>
                        </m:r>
                      </m:sub>
                    </m:sSub>
                  </m:oMath>
                </a14:m>
                <a:r>
                  <a:rPr lang="zh-CN" altLang="en-US" sz="2800" dirty="0"/>
                  <a:t>，显然不满足</a:t>
                </a:r>
                <a:r>
                  <a:rPr lang="en-US" altLang="zh-CN" sz="2800" dirty="0"/>
                  <a:t>MM</a:t>
                </a:r>
                <a:r>
                  <a:rPr lang="zh-CN" altLang="en-US" sz="2800" dirty="0"/>
                  <a:t>第一定律。</a:t>
                </a:r>
                <a:endParaRPr lang="en-US" altLang="zh-CN" sz="2800" dirty="0"/>
              </a:p>
              <a:p>
                <a:r>
                  <a:rPr lang="zh-CN" altLang="en-US" sz="2800" dirty="0"/>
                  <a:t>（</a:t>
                </a:r>
                <a:r>
                  <a:rPr lang="en-US" altLang="zh-CN" sz="2800" dirty="0"/>
                  <a:t>2</a:t>
                </a:r>
                <a:r>
                  <a:rPr lang="zh-CN" altLang="en-US" sz="2800" dirty="0"/>
                  <a:t>）无风险套利策略：以</a:t>
                </a:r>
                <a:r>
                  <a:rPr lang="en-US" altLang="zh-CN" sz="2800" dirty="0"/>
                  <a:t>1100</a:t>
                </a:r>
                <a:r>
                  <a:rPr lang="zh-CN" altLang="en-US" sz="2800" dirty="0"/>
                  <a:t>元价格买入</a:t>
                </a:r>
                <a:r>
                  <a:rPr lang="en-US" altLang="zh-CN" sz="2800" dirty="0"/>
                  <a:t>A</a:t>
                </a:r>
                <a:r>
                  <a:rPr lang="zh-CN" altLang="en-US" sz="2800" dirty="0"/>
                  <a:t>公司所有股权，同时借入</a:t>
                </a:r>
                <a:r>
                  <a:rPr lang="en-US" altLang="zh-CN" sz="2800" dirty="0"/>
                  <a:t>600</a:t>
                </a:r>
                <a:r>
                  <a:rPr lang="zh-CN" altLang="en-US" sz="2800" dirty="0"/>
                  <a:t>元债务</a:t>
                </a:r>
                <a:r>
                  <a:rPr lang="en-US" altLang="zh-CN" sz="2800" dirty="0"/>
                  <a:t>,</a:t>
                </a:r>
                <a:r>
                  <a:rPr lang="zh-CN" altLang="en-US" sz="2800" dirty="0"/>
                  <a:t>并卖出</a:t>
                </a:r>
                <a:r>
                  <a:rPr lang="en-US" altLang="zh-CN" sz="2800" dirty="0"/>
                  <a:t>B</a:t>
                </a:r>
                <a:r>
                  <a:rPr lang="zh-CN" altLang="en-US" sz="2800" dirty="0"/>
                  <a:t>公司所有股权得到</a:t>
                </a:r>
                <a:r>
                  <a:rPr lang="en-US" altLang="zh-CN" sz="2800" dirty="0"/>
                  <a:t>550</a:t>
                </a:r>
                <a:r>
                  <a:rPr lang="zh-CN" altLang="en-US" sz="2800" dirty="0"/>
                  <a:t>元。相当于立刻获得</a:t>
                </a:r>
                <a:r>
                  <a:rPr lang="en-US" altLang="zh-CN" sz="2800" dirty="0"/>
                  <a:t>50</a:t>
                </a:r>
                <a:r>
                  <a:rPr lang="zh-CN" altLang="en-US" sz="2800" dirty="0"/>
                  <a:t>元的无风险利润。</a:t>
                </a:r>
              </a:p>
            </p:txBody>
          </p:sp>
        </mc:Choice>
        <mc:Fallback xmlns="">
          <p:sp>
            <p:nvSpPr>
              <p:cNvPr id="3" name="文本框 2">
                <a:extLst>
                  <a:ext uri="{FF2B5EF4-FFF2-40B4-BE49-F238E27FC236}">
                    <a16:creationId xmlns:a16="http://schemas.microsoft.com/office/drawing/2014/main" id="{DCC479DA-F986-4CA5-E987-1BDCD6B5D8A4}"/>
                  </a:ext>
                </a:extLst>
              </p:cNvPr>
              <p:cNvSpPr txBox="1">
                <a:spLocks noRot="1" noChangeAspect="1" noMove="1" noResize="1" noEditPoints="1" noAdjustHandles="1" noChangeArrowheads="1" noChangeShapeType="1" noTextEdit="1"/>
              </p:cNvSpPr>
              <p:nvPr/>
            </p:nvSpPr>
            <p:spPr>
              <a:xfrm>
                <a:off x="322347" y="1047861"/>
                <a:ext cx="11547305" cy="2677656"/>
              </a:xfrm>
              <a:prstGeom prst="rect">
                <a:avLst/>
              </a:prstGeom>
              <a:blipFill>
                <a:blip r:embed="rId3"/>
                <a:stretch>
                  <a:fillRect l="-1109" t="-2733" r="-528" b="-5239"/>
                </a:stretch>
              </a:blipFill>
            </p:spPr>
            <p:txBody>
              <a:bodyPr/>
              <a:lstStyle/>
              <a:p>
                <a:r>
                  <a:rPr lang="zh-CN" altLang="en-US">
                    <a:noFill/>
                  </a:rPr>
                  <a:t> </a:t>
                </a:r>
              </a:p>
            </p:txBody>
          </p:sp>
        </mc:Fallback>
      </mc:AlternateContent>
      <p:graphicFrame>
        <p:nvGraphicFramePr>
          <p:cNvPr id="4" name="表格 4">
            <a:extLst>
              <a:ext uri="{FF2B5EF4-FFF2-40B4-BE49-F238E27FC236}">
                <a16:creationId xmlns:a16="http://schemas.microsoft.com/office/drawing/2014/main" id="{8D1CA611-B426-A5C6-DD3E-75D3444D60DB}"/>
              </a:ext>
            </a:extLst>
          </p:cNvPr>
          <p:cNvGraphicFramePr>
            <a:graphicFrameLocks noGrp="1"/>
          </p:cNvGraphicFramePr>
          <p:nvPr/>
        </p:nvGraphicFramePr>
        <p:xfrm>
          <a:off x="1048870" y="3860996"/>
          <a:ext cx="10094260" cy="2651760"/>
        </p:xfrm>
        <a:graphic>
          <a:graphicData uri="http://schemas.openxmlformats.org/drawingml/2006/table">
            <a:tbl>
              <a:tblPr firstRow="1" bandRow="1">
                <a:tableStyleId>{5C22544A-7EE6-4342-B048-85BDC9FD1C3A}</a:tableStyleId>
              </a:tblPr>
              <a:tblGrid>
                <a:gridCol w="2523565">
                  <a:extLst>
                    <a:ext uri="{9D8B030D-6E8A-4147-A177-3AD203B41FA5}">
                      <a16:colId xmlns:a16="http://schemas.microsoft.com/office/drawing/2014/main" val="3832353690"/>
                    </a:ext>
                  </a:extLst>
                </a:gridCol>
                <a:gridCol w="2523565">
                  <a:extLst>
                    <a:ext uri="{9D8B030D-6E8A-4147-A177-3AD203B41FA5}">
                      <a16:colId xmlns:a16="http://schemas.microsoft.com/office/drawing/2014/main" val="1690270652"/>
                    </a:ext>
                  </a:extLst>
                </a:gridCol>
                <a:gridCol w="2523565">
                  <a:extLst>
                    <a:ext uri="{9D8B030D-6E8A-4147-A177-3AD203B41FA5}">
                      <a16:colId xmlns:a16="http://schemas.microsoft.com/office/drawing/2014/main" val="1502278179"/>
                    </a:ext>
                  </a:extLst>
                </a:gridCol>
                <a:gridCol w="2523565">
                  <a:extLst>
                    <a:ext uri="{9D8B030D-6E8A-4147-A177-3AD203B41FA5}">
                      <a16:colId xmlns:a16="http://schemas.microsoft.com/office/drawing/2014/main" val="3374438467"/>
                    </a:ext>
                  </a:extLst>
                </a:gridCol>
              </a:tblGrid>
              <a:tr h="370840">
                <a:tc rowSpan="2">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zh-CN" altLang="en-US" sz="2400" dirty="0">
                          <a:solidFill>
                            <a:schemeClr val="tx1"/>
                          </a:solidFill>
                        </a:rPr>
                        <a:t>时期</a:t>
                      </a: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2400" dirty="0">
                          <a:solidFill>
                            <a:schemeClr val="tx1"/>
                          </a:solidFill>
                        </a:rPr>
                        <a:t>时期</a:t>
                      </a:r>
                      <a:r>
                        <a:rPr lang="en-US" altLang="zh-CN" sz="2400" dirty="0">
                          <a:solidFill>
                            <a:schemeClr val="tx1"/>
                          </a:solidFill>
                        </a:rPr>
                        <a:t>1</a:t>
                      </a:r>
                      <a:r>
                        <a:rPr lang="zh-CN" altLang="en-US" sz="2400" dirty="0">
                          <a:solidFill>
                            <a:schemeClr val="tx1"/>
                          </a:solidFill>
                        </a:rPr>
                        <a:t>：现金流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5513870"/>
                  </a:ext>
                </a:extLst>
              </a:tr>
              <a:tr h="370840">
                <a:tc vMerge="1">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dirty="0">
                          <a:solidFill>
                            <a:schemeClr val="tx1"/>
                          </a:solidFill>
                        </a:rPr>
                        <a:t>现金流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dirty="0">
                          <a:solidFill>
                            <a:schemeClr val="tx1"/>
                          </a:solidFill>
                        </a:rPr>
                        <a:t>经济高涨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dirty="0">
                          <a:solidFill>
                            <a:schemeClr val="tx1"/>
                          </a:solidFill>
                        </a:rPr>
                        <a:t>经济衰退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0126674"/>
                  </a:ext>
                </a:extLst>
              </a:tr>
              <a:tr h="370840">
                <a:tc>
                  <a:txBody>
                    <a:bodyPr/>
                    <a:lstStyle/>
                    <a:p>
                      <a:pPr algn="ctr"/>
                      <a:r>
                        <a:rPr lang="zh-CN" altLang="en-US" sz="2400" dirty="0">
                          <a:solidFill>
                            <a:schemeClr val="tx1"/>
                          </a:solidFill>
                        </a:rPr>
                        <a:t>买入</a:t>
                      </a:r>
                      <a:r>
                        <a:rPr lang="en-US" altLang="zh-CN" sz="2400" dirty="0">
                          <a:solidFill>
                            <a:schemeClr val="tx1"/>
                          </a:solidFill>
                        </a:rPr>
                        <a:t>A</a:t>
                      </a:r>
                      <a:r>
                        <a:rPr lang="zh-CN" altLang="en-US" sz="2400" dirty="0">
                          <a:solidFill>
                            <a:schemeClr val="tx1"/>
                          </a:solidFill>
                        </a:rPr>
                        <a:t>公司股权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+1000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8661319"/>
                  </a:ext>
                </a:extLst>
              </a:tr>
              <a:tr h="370840">
                <a:tc>
                  <a:txBody>
                    <a:bodyPr/>
                    <a:lstStyle/>
                    <a:p>
                      <a:pPr algn="ctr"/>
                      <a:r>
                        <a:rPr lang="zh-CN" altLang="en-US" sz="2400" dirty="0">
                          <a:solidFill>
                            <a:schemeClr val="tx1"/>
                          </a:solidFill>
                        </a:rPr>
                        <a:t>卖出</a:t>
                      </a:r>
                      <a:r>
                        <a:rPr lang="en-US" altLang="zh-CN" sz="2400" dirty="0">
                          <a:solidFill>
                            <a:schemeClr val="tx1"/>
                          </a:solidFill>
                        </a:rPr>
                        <a:t>B</a:t>
                      </a:r>
                      <a:r>
                        <a:rPr lang="zh-CN" altLang="en-US" sz="2400" dirty="0">
                          <a:solidFill>
                            <a:schemeClr val="tx1"/>
                          </a:solidFill>
                        </a:rPr>
                        <a:t>公司股权并借入</a:t>
                      </a:r>
                      <a:r>
                        <a:rPr lang="en-US" altLang="zh-CN" sz="2400" dirty="0">
                          <a:solidFill>
                            <a:schemeClr val="tx1"/>
                          </a:solidFill>
                        </a:rPr>
                        <a:t>600</a:t>
                      </a:r>
                      <a:r>
                        <a:rPr lang="zh-CN" altLang="en-US" sz="2400" dirty="0">
                          <a:solidFill>
                            <a:schemeClr val="tx1"/>
                          </a:solidFill>
                        </a:rPr>
                        <a:t>元债务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600+550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-1000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3339784"/>
                  </a:ext>
                </a:extLst>
              </a:tr>
              <a:tr h="370840">
                <a:tc>
                  <a:txBody>
                    <a:bodyPr/>
                    <a:lstStyle/>
                    <a:p>
                      <a:pPr algn="ctr"/>
                      <a:r>
                        <a:rPr lang="zh-CN" altLang="en-US" sz="2400" dirty="0">
                          <a:solidFill>
                            <a:schemeClr val="tx1"/>
                          </a:solidFill>
                        </a:rPr>
                        <a:t>总现金流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3192326"/>
                  </a:ext>
                </a:extLst>
              </a:tr>
            </a:tbl>
          </a:graphicData>
        </a:graphic>
      </p:graphicFrame>
    </p:spTree>
    <p:extLst>
      <p:ext uri="{BB962C8B-B14F-4D97-AF65-F5344CB8AC3E}">
        <p14:creationId xmlns:p14="http://schemas.microsoft.com/office/powerpoint/2010/main" val="676790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1"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227CBCC-E1FC-3791-D449-E66D35B0898B}"/>
                  </a:ext>
                </a:extLst>
              </p:cNvPr>
              <p:cNvSpPr txBox="1"/>
              <p:nvPr/>
            </p:nvSpPr>
            <p:spPr>
              <a:xfrm>
                <a:off x="269674" y="1109455"/>
                <a:ext cx="11652652" cy="5069978"/>
              </a:xfrm>
              <a:prstGeom prst="rect">
                <a:avLst/>
              </a:prstGeom>
              <a:noFill/>
            </p:spPr>
            <p:txBody>
              <a:bodyPr wrap="square" rtlCol="0">
                <a:spAutoFit/>
              </a:bodyPr>
              <a:lstStyle/>
              <a:p>
                <a:r>
                  <a:rPr lang="zh-CN" altLang="en-US" sz="2800" b="1" dirty="0"/>
                  <a:t>无税情况下的</a:t>
                </a:r>
                <a:r>
                  <a:rPr lang="en-US" altLang="zh-CN" sz="2800" b="1" dirty="0"/>
                  <a:t>MM</a:t>
                </a:r>
                <a:r>
                  <a:rPr lang="zh-CN" altLang="en-US" sz="2800" b="1" dirty="0"/>
                  <a:t>第二定理</a:t>
                </a:r>
                <a:r>
                  <a:rPr lang="zh-CN" altLang="en-US" sz="2800" dirty="0"/>
                  <a:t>：</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𝐸</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𝐷</m:t>
                        </m:r>
                      </m:num>
                      <m:den>
                        <m:r>
                          <a:rPr lang="en-US" altLang="zh-CN" sz="2800" b="0" i="1" smtClean="0">
                            <a:solidFill>
                              <a:srgbClr val="FF0000"/>
                            </a:solidFill>
                            <a:latin typeface="Cambria Math" panose="02040503050406030204" pitchFamily="18" charset="0"/>
                          </a:rPr>
                          <m:t>𝐸</m:t>
                        </m:r>
                      </m:den>
                    </m:f>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𝐷</m:t>
                        </m:r>
                      </m:sub>
                    </m:sSub>
                    <m:r>
                      <a:rPr lang="en-US" altLang="zh-CN" sz="2800" b="0" i="1" smtClean="0">
                        <a:solidFill>
                          <a:srgbClr val="FF0000"/>
                        </a:solidFill>
                        <a:latin typeface="Cambria Math" panose="02040503050406030204" pitchFamily="18" charset="0"/>
                      </a:rPr>
                      <m:t>)</m:t>
                    </m:r>
                  </m:oMath>
                </a14:m>
                <a:endParaRPr lang="en-US" altLang="zh-CN" sz="2800" dirty="0">
                  <a:solidFill>
                    <a:srgbClr val="FF0000"/>
                  </a:solidFill>
                </a:endParaRPr>
              </a:p>
              <a:p>
                <a:pPr algn="l"/>
                <a:endParaRPr lang="en-US" altLang="zh-CN" sz="1400" dirty="0"/>
              </a:p>
              <a:p>
                <a:pPr algn="l"/>
                <a:r>
                  <a:rPr lang="zh-CN" altLang="en-US" sz="2800" dirty="0"/>
                  <a:t>通过持有杠杆公司股权和债务的投资组合，可以复制无杠杆股权产生的现金流，又投资组合的回报率等于组合中各种证券回报率的加权平均，因此：</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oMath>
                  </m:oMathPara>
                </a14:m>
                <a:endParaRPr lang="en-US" altLang="zh-CN" sz="2800" dirty="0"/>
              </a:p>
              <a:p>
                <a:endParaRPr lang="en-US" altLang="zh-CN" sz="1400" dirty="0"/>
              </a:p>
              <a:p>
                <a:r>
                  <a:rPr lang="zh-CN" altLang="en-US" sz="2800" dirty="0"/>
                  <a:t>根据上式可以推导出：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r>
                      <a:rPr lang="en-US" altLang="zh-CN" sz="2800" b="0" i="1" smtClean="0">
                        <a:latin typeface="Cambria Math" panose="02040503050406030204" pitchFamily="18" charset="0"/>
                      </a:rPr>
                      <m:t>)</m:t>
                    </m:r>
                  </m:oMath>
                </a14:m>
                <a:endParaRPr lang="en-US" altLang="zh-CN" sz="2800" dirty="0"/>
              </a:p>
              <a:p>
                <a:endParaRPr lang="en-US" altLang="zh-CN" sz="1400" dirty="0"/>
              </a:p>
              <a:p>
                <a:r>
                  <a:rPr lang="zh-CN" altLang="en-US" sz="2800" dirty="0"/>
                  <a:t>杠杆贝塔和无杠杆贝塔：</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𝛽</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i="1">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i="1">
                            <a:latin typeface="Cambria Math" panose="02040503050406030204" pitchFamily="18" charset="0"/>
                          </a:rPr>
                          <m:t>𝐷</m:t>
                        </m:r>
                      </m:sub>
                    </m:sSub>
                  </m:oMath>
                </a14:m>
                <a:endParaRPr lang="en-US" altLang="zh-CN" sz="2800" dirty="0"/>
              </a:p>
              <a:p>
                <a:endParaRPr lang="en-US" altLang="zh-CN" sz="1400" dirty="0"/>
              </a:p>
              <a:p>
                <a:r>
                  <a:rPr lang="zh-CN" altLang="en-US" sz="2800" dirty="0"/>
                  <a:t>整理得：</a:t>
                </a:r>
                <a:r>
                  <a:rPr lang="en-US" altLang="zh-CN" sz="2800" dirty="0"/>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𝐸</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𝐷</m:t>
                        </m:r>
                      </m:num>
                      <m:den>
                        <m:r>
                          <a:rPr lang="en-US" altLang="zh-CN" sz="2800" b="0" i="1" smtClean="0">
                            <a:solidFill>
                              <a:srgbClr val="FF0000"/>
                            </a:solidFill>
                            <a:latin typeface="Cambria Math" panose="02040503050406030204" pitchFamily="18" charset="0"/>
                          </a:rPr>
                          <m:t>𝐸</m:t>
                        </m:r>
                      </m:den>
                    </m:f>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i="1">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𝐷</m:t>
                        </m:r>
                      </m:sub>
                    </m:sSub>
                    <m:r>
                      <a:rPr lang="en-US" altLang="zh-CN" sz="2800" b="0" i="1" smtClean="0">
                        <a:solidFill>
                          <a:srgbClr val="FF0000"/>
                        </a:solidFill>
                        <a:latin typeface="Cambria Math" panose="02040503050406030204" pitchFamily="18" charset="0"/>
                      </a:rPr>
                      <m:t>)</m:t>
                    </m:r>
                  </m:oMath>
                </a14:m>
                <a:endParaRPr lang="en-US" altLang="zh-CN" sz="2800" dirty="0"/>
              </a:p>
            </p:txBody>
          </p:sp>
        </mc:Choice>
        <mc:Fallback xmlns="">
          <p:sp>
            <p:nvSpPr>
              <p:cNvPr id="2" name="文本框 1">
                <a:extLst>
                  <a:ext uri="{FF2B5EF4-FFF2-40B4-BE49-F238E27FC236}">
                    <a16:creationId xmlns:a16="http://schemas.microsoft.com/office/drawing/2014/main" id="{6227CBCC-E1FC-3791-D449-E66D35B0898B}"/>
                  </a:ext>
                </a:extLst>
              </p:cNvPr>
              <p:cNvSpPr txBox="1">
                <a:spLocks noRot="1" noChangeAspect="1" noMove="1" noResize="1" noEditPoints="1" noAdjustHandles="1" noChangeArrowheads="1" noChangeShapeType="1" noTextEdit="1"/>
              </p:cNvSpPr>
              <p:nvPr/>
            </p:nvSpPr>
            <p:spPr>
              <a:xfrm>
                <a:off x="269674" y="1109455"/>
                <a:ext cx="11652652" cy="5069978"/>
              </a:xfrm>
              <a:prstGeom prst="rect">
                <a:avLst/>
              </a:prstGeom>
              <a:blipFill>
                <a:blip r:embed="rId3"/>
                <a:stretch>
                  <a:fillRect l="-1046" r="-3347" b="-6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97125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友情提示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A05784E-FDBD-44B8-94D8-12DE77596114}"/>
                  </a:ext>
                </a:extLst>
              </p:cNvPr>
              <p:cNvSpPr txBox="1"/>
              <p:nvPr/>
            </p:nvSpPr>
            <p:spPr>
              <a:xfrm>
                <a:off x="609601" y="2951947"/>
                <a:ext cx="10972799" cy="954107"/>
              </a:xfrm>
              <a:prstGeom prst="rect">
                <a:avLst/>
              </a:prstGeom>
              <a:noFill/>
            </p:spPr>
            <p:txBody>
              <a:bodyPr wrap="square" rtlCol="0">
                <a:spAutoFit/>
              </a:bodyPr>
              <a:lstStyle/>
              <a:p>
                <a:r>
                  <a:rPr lang="zh-CN" altLang="en-US" sz="2800" dirty="0"/>
                  <a:t>友情提示</a:t>
                </a:r>
                <a:r>
                  <a:rPr lang="zh-CN" altLang="en-US" sz="2800" dirty="0">
                    <a:solidFill>
                      <a:srgbClr val="FF0000"/>
                    </a:solidFill>
                  </a:rPr>
                  <a:t>★★★</a:t>
                </a:r>
                <a:r>
                  <a:rPr lang="zh-CN" altLang="en-US" sz="2800" dirty="0"/>
                  <a:t> ：在处理</a:t>
                </a:r>
                <a:r>
                  <a:rPr lang="en-US" altLang="zh-CN" sz="2800" dirty="0"/>
                  <a:t>《</a:t>
                </a:r>
                <a:r>
                  <a:rPr lang="zh-CN" altLang="en-US" sz="2800" dirty="0"/>
                  <a:t>公司理财</a:t>
                </a:r>
                <a:r>
                  <a:rPr lang="en-US" altLang="zh-CN" sz="2800" dirty="0"/>
                  <a:t>》</a:t>
                </a:r>
                <a:r>
                  <a:rPr lang="zh-CN" altLang="en-US" sz="2800" dirty="0"/>
                  <a:t>的题目时，尽量用</a:t>
                </a:r>
                <a14:m>
                  <m:oMath xmlns:m="http://schemas.openxmlformats.org/officeDocument/2006/math">
                    <m:r>
                      <a:rPr lang="en-US" altLang="zh-CN" sz="2800" i="1" dirty="0" smtClean="0">
                        <a:latin typeface="Cambria Math" panose="02040503050406030204" pitchFamily="18" charset="0"/>
                      </a:rPr>
                      <m:t>𝑟</m:t>
                    </m:r>
                  </m:oMath>
                </a14:m>
                <a:r>
                  <a:rPr lang="zh-CN" altLang="en-US" sz="2800" dirty="0"/>
                  <a:t>这套公式体系，不要去用</a:t>
                </a:r>
                <a14:m>
                  <m:oMath xmlns:m="http://schemas.openxmlformats.org/officeDocument/2006/math">
                    <m:r>
                      <a:rPr lang="zh-CN" altLang="en-US" sz="2800" i="1" smtClean="0">
                        <a:latin typeface="Cambria Math" panose="02040503050406030204" pitchFamily="18" charset="0"/>
                      </a:rPr>
                      <m:t>𝛽</m:t>
                    </m:r>
                  </m:oMath>
                </a14:m>
                <a:r>
                  <a:rPr lang="zh-CN" altLang="en-US" sz="2800" dirty="0"/>
                  <a:t>那套公式体系，原因在于并不是所有的</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𝛽</m:t>
                        </m:r>
                      </m:e>
                      <m:sub>
                        <m:r>
                          <a:rPr lang="en-US" altLang="zh-CN" sz="2800" i="1">
                            <a:solidFill>
                              <a:schemeClr val="tx1"/>
                            </a:solidFill>
                            <a:latin typeface="Cambria Math" panose="02040503050406030204" pitchFamily="18" charset="0"/>
                          </a:rPr>
                          <m:t>𝐷</m:t>
                        </m:r>
                      </m:sub>
                    </m:sSub>
                  </m:oMath>
                </a14:m>
                <a:r>
                  <a:rPr lang="zh-CN" altLang="en-US" sz="2800" dirty="0"/>
                  <a:t>都等于</a:t>
                </a:r>
                <a:r>
                  <a:rPr lang="en-US" altLang="zh-CN" sz="2800" dirty="0"/>
                  <a:t>0</a:t>
                </a:r>
                <a:r>
                  <a:rPr lang="zh-CN" altLang="en-US" sz="2800" dirty="0"/>
                  <a:t>。</a:t>
                </a:r>
              </a:p>
            </p:txBody>
          </p:sp>
        </mc:Choice>
        <mc:Fallback xmlns="">
          <p:sp>
            <p:nvSpPr>
              <p:cNvPr id="4" name="文本框 3">
                <a:extLst>
                  <a:ext uri="{FF2B5EF4-FFF2-40B4-BE49-F238E27FC236}">
                    <a16:creationId xmlns:a16="http://schemas.microsoft.com/office/drawing/2014/main" id="{0A05784E-FDBD-44B8-94D8-12DE77596114}"/>
                  </a:ext>
                </a:extLst>
              </p:cNvPr>
              <p:cNvSpPr txBox="1">
                <a:spLocks noRot="1" noChangeAspect="1" noMove="1" noResize="1" noEditPoints="1" noAdjustHandles="1" noChangeArrowheads="1" noChangeShapeType="1" noTextEdit="1"/>
              </p:cNvSpPr>
              <p:nvPr/>
            </p:nvSpPr>
            <p:spPr>
              <a:xfrm>
                <a:off x="609601" y="2951947"/>
                <a:ext cx="10972799" cy="954107"/>
              </a:xfrm>
              <a:prstGeom prst="rect">
                <a:avLst/>
              </a:prstGeom>
              <a:blipFill>
                <a:blip r:embed="rId4"/>
                <a:stretch>
                  <a:fillRect l="-1111" t="-6369" r="-667"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19921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1"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D5A9B60-B830-7069-C830-792010305D66}"/>
                  </a:ext>
                </a:extLst>
              </p:cNvPr>
              <p:cNvSpPr txBox="1"/>
              <p:nvPr/>
            </p:nvSpPr>
            <p:spPr>
              <a:xfrm>
                <a:off x="2199484" y="1047861"/>
                <a:ext cx="7793031" cy="523220"/>
              </a:xfrm>
              <a:prstGeom prst="rect">
                <a:avLst/>
              </a:prstGeom>
              <a:noFill/>
            </p:spPr>
            <p:txBody>
              <a:bodyPr wrap="none" rtlCol="0">
                <a:spAutoFit/>
              </a:bodyPr>
              <a:lstStyle/>
              <a:p>
                <a:r>
                  <a:rPr lang="zh-CN" altLang="en-US" sz="2800" dirty="0"/>
                  <a:t>在完美资本市场中，没有税负：</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𝑤𝑎𝑐𝑐</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oMath>
                </a14:m>
                <a:endParaRPr lang="zh-CN" altLang="en-US" sz="2800" dirty="0"/>
              </a:p>
            </p:txBody>
          </p:sp>
        </mc:Choice>
        <mc:Fallback xmlns="">
          <p:sp>
            <p:nvSpPr>
              <p:cNvPr id="2" name="文本框 1">
                <a:extLst>
                  <a:ext uri="{FF2B5EF4-FFF2-40B4-BE49-F238E27FC236}">
                    <a16:creationId xmlns:a16="http://schemas.microsoft.com/office/drawing/2014/main" id="{7D5A9B60-B830-7069-C830-792010305D66}"/>
                  </a:ext>
                </a:extLst>
              </p:cNvPr>
              <p:cNvSpPr txBox="1">
                <a:spLocks noRot="1" noChangeAspect="1" noMove="1" noResize="1" noEditPoints="1" noAdjustHandles="1" noChangeArrowheads="1" noChangeShapeType="1" noTextEdit="1"/>
              </p:cNvSpPr>
              <p:nvPr/>
            </p:nvSpPr>
            <p:spPr>
              <a:xfrm>
                <a:off x="2199484" y="1047861"/>
                <a:ext cx="7793031" cy="523220"/>
              </a:xfrm>
              <a:prstGeom prst="rect">
                <a:avLst/>
              </a:prstGeom>
              <a:blipFill>
                <a:blip r:embed="rId3"/>
                <a:stretch>
                  <a:fillRect l="-1643" t="-12791" b="-3139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DE44BDE-49F7-5097-E57E-AA7075BDC763}"/>
              </a:ext>
            </a:extLst>
          </p:cNvPr>
          <p:cNvPicPr>
            <a:picLocks noChangeAspect="1"/>
          </p:cNvPicPr>
          <p:nvPr/>
        </p:nvPicPr>
        <p:blipFill>
          <a:blip r:embed="rId4"/>
          <a:stretch>
            <a:fillRect/>
          </a:stretch>
        </p:blipFill>
        <p:spPr>
          <a:xfrm>
            <a:off x="2165336" y="1850524"/>
            <a:ext cx="7861329" cy="4756855"/>
          </a:xfrm>
          <a:prstGeom prst="rect">
            <a:avLst/>
          </a:prstGeom>
        </p:spPr>
      </p:pic>
    </p:spTree>
    <p:extLst>
      <p:ext uri="{BB962C8B-B14F-4D97-AF65-F5344CB8AC3E}">
        <p14:creationId xmlns:p14="http://schemas.microsoft.com/office/powerpoint/2010/main" val="39799466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12430654-E8DE-3655-7D5A-004B99E0473E}"/>
              </a:ext>
            </a:extLst>
          </p:cNvPr>
          <p:cNvSpPr txBox="1"/>
          <p:nvPr/>
        </p:nvSpPr>
        <p:spPr>
          <a:xfrm>
            <a:off x="551329" y="940285"/>
            <a:ext cx="11089342" cy="5478423"/>
          </a:xfrm>
          <a:prstGeom prst="rect">
            <a:avLst/>
          </a:prstGeom>
          <a:noFill/>
        </p:spPr>
        <p:txBody>
          <a:bodyPr wrap="square" rtlCol="0">
            <a:spAutoFit/>
          </a:bodyPr>
          <a:lstStyle/>
          <a:p>
            <a:pPr algn="l"/>
            <a:r>
              <a:rPr lang="zh-CN" altLang="en-US" sz="2800" dirty="0"/>
              <a:t>例题：课本</a:t>
            </a:r>
            <a:r>
              <a:rPr lang="en-US" altLang="zh-CN" sz="2800" dirty="0"/>
              <a:t>P466</a:t>
            </a:r>
            <a:r>
              <a:rPr lang="zh-CN" altLang="en-US" sz="2800" dirty="0"/>
              <a:t>例</a:t>
            </a:r>
            <a:r>
              <a:rPr lang="en-US" altLang="zh-CN" sz="2800" dirty="0"/>
              <a:t>14.5</a:t>
            </a:r>
            <a:r>
              <a:rPr lang="zh-CN" altLang="en-US" sz="2800" dirty="0"/>
              <a:t>改编</a:t>
            </a:r>
            <a:endParaRPr lang="en-US" altLang="zh-CN" sz="2800" dirty="0"/>
          </a:p>
          <a:p>
            <a:pPr algn="l"/>
            <a:endParaRPr lang="en-US" altLang="zh-CN" sz="1400" dirty="0"/>
          </a:p>
          <a:p>
            <a:pPr algn="l"/>
            <a:r>
              <a:rPr lang="en-US" altLang="zh-CN" sz="2800" dirty="0"/>
              <a:t>A</a:t>
            </a:r>
            <a:r>
              <a:rPr lang="zh-CN" altLang="en-US" sz="2800" dirty="0"/>
              <a:t>公司以市值计算的债务股权比率为</a:t>
            </a:r>
            <a:r>
              <a:rPr lang="en-US" altLang="zh-CN" sz="2800" dirty="0"/>
              <a:t>2</a:t>
            </a:r>
            <a:r>
              <a:rPr lang="zh-CN" altLang="en-US" sz="2800" dirty="0"/>
              <a:t>，目前公司的债务资本成本为</a:t>
            </a:r>
            <a:r>
              <a:rPr lang="en-US" altLang="zh-CN" sz="2800" dirty="0"/>
              <a:t>6%</a:t>
            </a:r>
            <a:r>
              <a:rPr lang="zh-CN" altLang="en-US" sz="2800" dirty="0"/>
              <a:t>，股权资本成本为</a:t>
            </a:r>
            <a:r>
              <a:rPr lang="en-US" altLang="zh-CN" sz="2800" dirty="0"/>
              <a:t>12%</a:t>
            </a:r>
            <a:r>
              <a:rPr lang="zh-CN" altLang="en-US" sz="2800" dirty="0"/>
              <a:t>。公司将要发行股票并用筹集到的资金偿还债务，使得公司的债务股权比率下降到</a:t>
            </a:r>
            <a:r>
              <a:rPr lang="en-US" altLang="zh-CN" sz="2800" dirty="0"/>
              <a:t>1</a:t>
            </a:r>
            <a:r>
              <a:rPr lang="zh-CN" altLang="en-US" sz="2800" dirty="0"/>
              <a:t>并在之后维持不变，同时公司的债务资本成本下降到</a:t>
            </a:r>
            <a:r>
              <a:rPr lang="en-US" altLang="zh-CN" sz="2800" dirty="0"/>
              <a:t>5%</a:t>
            </a:r>
            <a:r>
              <a:rPr lang="zh-CN" altLang="en-US" sz="2800" dirty="0"/>
              <a:t>，假设在完美资本市场中。</a:t>
            </a:r>
            <a:endParaRPr lang="en-US" altLang="zh-CN" sz="2800" dirty="0"/>
          </a:p>
          <a:p>
            <a:pPr algn="l"/>
            <a:r>
              <a:rPr lang="zh-CN" altLang="en-US" sz="2800" dirty="0"/>
              <a:t>（</a:t>
            </a:r>
            <a:r>
              <a:rPr lang="en-US" altLang="zh-CN" sz="2800" dirty="0"/>
              <a:t>1</a:t>
            </a:r>
            <a:r>
              <a:rPr lang="zh-CN" altLang="en-US" sz="2800" dirty="0"/>
              <a:t>）这项交易对公司的股权资本成本和</a:t>
            </a:r>
            <a:r>
              <a:rPr lang="en-US" altLang="zh-CN" sz="2800" dirty="0"/>
              <a:t>WACC</a:t>
            </a:r>
            <a:r>
              <a:rPr lang="zh-CN" altLang="en-US" sz="2800" dirty="0"/>
              <a:t>有什么影响？</a:t>
            </a:r>
            <a:endParaRPr lang="en-US" altLang="zh-CN" sz="2800" dirty="0"/>
          </a:p>
          <a:p>
            <a:r>
              <a:rPr lang="zh-CN" altLang="en-US" sz="2800" dirty="0"/>
              <a:t>（</a:t>
            </a:r>
            <a:r>
              <a:rPr lang="en-US" altLang="zh-CN" sz="2800" dirty="0"/>
              <a:t>2</a:t>
            </a:r>
            <a:r>
              <a:rPr lang="zh-CN" altLang="en-US" sz="2800" dirty="0"/>
              <a:t>）如果公司发行更多的股票完全清偿其债务，对公司的股权资本成本和</a:t>
            </a:r>
            <a:r>
              <a:rPr lang="en-US" altLang="zh-CN" sz="2800" dirty="0"/>
              <a:t>WACC</a:t>
            </a:r>
            <a:r>
              <a:rPr lang="zh-CN" altLang="en-US" sz="2800" dirty="0"/>
              <a:t>有什么影响？</a:t>
            </a:r>
            <a:endParaRPr lang="en-US" altLang="zh-CN" sz="2800" dirty="0"/>
          </a:p>
          <a:p>
            <a:r>
              <a:rPr lang="zh-CN" altLang="en-US" sz="2800" dirty="0"/>
              <a:t>（</a:t>
            </a:r>
            <a:r>
              <a:rPr lang="en-US" altLang="zh-CN" sz="2800" dirty="0"/>
              <a:t>3</a:t>
            </a:r>
            <a:r>
              <a:rPr lang="zh-CN" altLang="en-US" sz="2800" dirty="0"/>
              <a:t>）若公司考虑借入更多债务，使得债务股权比率上升到</a:t>
            </a:r>
            <a:r>
              <a:rPr lang="en-US" altLang="zh-CN" sz="2800" dirty="0"/>
              <a:t>3</a:t>
            </a:r>
            <a:r>
              <a:rPr lang="zh-CN" altLang="en-US" sz="2800" dirty="0"/>
              <a:t>并在之后维持不变，若此时债务资本成本上升到</a:t>
            </a:r>
            <a:r>
              <a:rPr lang="en-US" altLang="zh-CN" sz="2800" dirty="0"/>
              <a:t>6.5%</a:t>
            </a:r>
            <a:r>
              <a:rPr lang="zh-CN" altLang="en-US" sz="2800" dirty="0"/>
              <a:t>，对公司的股权资本成本和</a:t>
            </a:r>
            <a:r>
              <a:rPr lang="en-US" altLang="zh-CN" sz="2800" dirty="0"/>
              <a:t>WACC</a:t>
            </a:r>
            <a:r>
              <a:rPr lang="zh-CN" altLang="en-US" sz="2800" dirty="0"/>
              <a:t>有什么影响？</a:t>
            </a:r>
            <a:endParaRPr lang="en-US" altLang="zh-CN" sz="2800" dirty="0"/>
          </a:p>
          <a:p>
            <a:pPr algn="l"/>
            <a:r>
              <a:rPr lang="zh-CN" altLang="en-US" sz="2800" dirty="0"/>
              <a:t>（</a:t>
            </a:r>
            <a:r>
              <a:rPr lang="en-US" altLang="zh-CN" sz="2800" dirty="0"/>
              <a:t>4</a:t>
            </a:r>
            <a:r>
              <a:rPr lang="zh-CN" altLang="en-US" sz="2800" dirty="0"/>
              <a:t>）在上述三问中改变公司的资本结构，对于公司价值有无影响？</a:t>
            </a:r>
          </a:p>
        </p:txBody>
      </p:sp>
    </p:spTree>
    <p:extLst>
      <p:ext uri="{BB962C8B-B14F-4D97-AF65-F5344CB8AC3E}">
        <p14:creationId xmlns:p14="http://schemas.microsoft.com/office/powerpoint/2010/main" val="3019222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8"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远期汇率计算</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81D2D37-66B5-4F97-9DCB-FA3E96538043}"/>
                  </a:ext>
                </a:extLst>
              </p:cNvPr>
              <p:cNvSpPr txBox="1"/>
              <p:nvPr/>
            </p:nvSpPr>
            <p:spPr>
              <a:xfrm>
                <a:off x="1243934" y="1182332"/>
                <a:ext cx="9704131" cy="1600438"/>
              </a:xfrm>
              <a:prstGeom prst="rect">
                <a:avLst/>
              </a:prstGeom>
              <a:noFill/>
            </p:spPr>
            <p:txBody>
              <a:bodyPr wrap="none" rtlCol="0">
                <a:spAutoFit/>
              </a:bodyPr>
              <a:lstStyle/>
              <a:p>
                <a:pPr algn="l"/>
                <a:r>
                  <a:rPr lang="zh-CN" altLang="en-US" sz="2800" dirty="0"/>
                  <a:t>直接标价法：</a:t>
                </a:r>
                <a14:m>
                  <m:oMath xmlns:m="http://schemas.openxmlformats.org/officeDocument/2006/math">
                    <m:r>
                      <a:rPr lang="zh-CN" altLang="en-US" sz="2800" i="1" dirty="0" smtClean="0">
                        <a:latin typeface="Cambria Math" panose="02040503050406030204" pitchFamily="18" charset="0"/>
                      </a:rPr>
                      <m:t>远期汇率</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即期汇率</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升水</m:t>
                    </m:r>
                    <m:r>
                      <a:rPr lang="en-US" altLang="zh-CN" sz="2800" b="0" i="1" dirty="0" smtClean="0">
                        <a:latin typeface="Cambria Math" panose="02040503050406030204" pitchFamily="18" charset="0"/>
                      </a:rPr>
                      <m:t>(</m:t>
                    </m:r>
                    <m:r>
                      <a:rPr lang="zh-CN" altLang="en-US" sz="2800" i="1" dirty="0" smtClean="0">
                        <a:latin typeface="Cambria Math" panose="02040503050406030204" pitchFamily="18" charset="0"/>
                      </a:rPr>
                      <m:t>即期汇率</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贴水</m:t>
                    </m:r>
                    <m:r>
                      <a:rPr lang="en-US" altLang="zh-CN" sz="2800" b="0" i="0" dirty="0" smtClean="0">
                        <a:latin typeface="Cambria Math" panose="02040503050406030204" pitchFamily="18" charset="0"/>
                      </a:rPr>
                      <m:t>)</m:t>
                    </m:r>
                  </m:oMath>
                </a14:m>
                <a:endParaRPr lang="en-US" altLang="zh-CN" sz="2800" dirty="0"/>
              </a:p>
              <a:p>
                <a:r>
                  <a:rPr lang="zh-CN" altLang="en-US" sz="2800" dirty="0"/>
                  <a:t>间接标价法：</a:t>
                </a:r>
                <a14:m>
                  <m:oMath xmlns:m="http://schemas.openxmlformats.org/officeDocument/2006/math">
                    <m:r>
                      <a:rPr lang="zh-CN" altLang="en-US" sz="2800" i="1" dirty="0" smtClean="0">
                        <a:latin typeface="Cambria Math" panose="02040503050406030204" pitchFamily="18" charset="0"/>
                      </a:rPr>
                      <m:t>远期汇率</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即期汇率</m:t>
                    </m:r>
                    <m:r>
                      <a:rPr lang="en-US" altLang="zh-CN" sz="2800" i="1" dirty="0">
                        <a:latin typeface="Cambria Math" panose="02040503050406030204" pitchFamily="18" charset="0"/>
                      </a:rPr>
                      <m:t>−</m:t>
                    </m:r>
                    <m:r>
                      <a:rPr lang="zh-CN" altLang="en-US" sz="2800" i="1" dirty="0" smtClean="0">
                        <a:latin typeface="Cambria Math" panose="02040503050406030204" pitchFamily="18" charset="0"/>
                      </a:rPr>
                      <m:t>升水</m:t>
                    </m:r>
                    <m:d>
                      <m:dPr>
                        <m:ctrlPr>
                          <a:rPr lang="en-US" altLang="zh-CN" sz="2800" b="0" i="1" dirty="0" smtClean="0">
                            <a:latin typeface="Cambria Math" panose="02040503050406030204" pitchFamily="18" charset="0"/>
                          </a:rPr>
                        </m:ctrlPr>
                      </m:dPr>
                      <m:e>
                        <m:r>
                          <a:rPr lang="zh-CN" altLang="en-US" sz="2800" i="1" dirty="0" smtClean="0">
                            <a:latin typeface="Cambria Math" panose="02040503050406030204" pitchFamily="18" charset="0"/>
                          </a:rPr>
                          <m:t>即期汇率</m:t>
                        </m:r>
                        <m:r>
                          <a:rPr lang="en-US" altLang="zh-CN" sz="2800" i="1" dirty="0">
                            <a:latin typeface="Cambria Math" panose="02040503050406030204" pitchFamily="18" charset="0"/>
                          </a:rPr>
                          <m:t>+</m:t>
                        </m:r>
                        <m:r>
                          <a:rPr lang="zh-CN" altLang="en-US" sz="2800" i="1" dirty="0" smtClean="0">
                            <a:latin typeface="Cambria Math" panose="02040503050406030204" pitchFamily="18" charset="0"/>
                          </a:rPr>
                          <m:t>贴水</m:t>
                        </m:r>
                      </m:e>
                    </m:d>
                  </m:oMath>
                </a14:m>
                <a:endParaRPr lang="en-US" altLang="zh-CN" sz="2800" b="0" dirty="0"/>
              </a:p>
              <a:p>
                <a:endParaRPr lang="en-US" altLang="zh-CN" sz="1400" b="0" dirty="0"/>
              </a:p>
              <a:p>
                <a:r>
                  <a:rPr lang="zh-CN" altLang="en-US" sz="2800" dirty="0"/>
                  <a:t>这个其实不需要记，牢记前面的两条观点就足够做题了。</a:t>
                </a:r>
                <a:endParaRPr lang="en-US" altLang="zh-CN" sz="2800" dirty="0"/>
              </a:p>
            </p:txBody>
          </p:sp>
        </mc:Choice>
        <mc:Fallback xmlns="">
          <p:sp>
            <p:nvSpPr>
              <p:cNvPr id="2" name="文本框 1">
                <a:extLst>
                  <a:ext uri="{FF2B5EF4-FFF2-40B4-BE49-F238E27FC236}">
                    <a16:creationId xmlns:a16="http://schemas.microsoft.com/office/drawing/2014/main" id="{581D2D37-66B5-4F97-9DCB-FA3E96538043}"/>
                  </a:ext>
                </a:extLst>
              </p:cNvPr>
              <p:cNvSpPr txBox="1">
                <a:spLocks noRot="1" noChangeAspect="1" noMove="1" noResize="1" noEditPoints="1" noAdjustHandles="1" noChangeArrowheads="1" noChangeShapeType="1" noTextEdit="1"/>
              </p:cNvSpPr>
              <p:nvPr/>
            </p:nvSpPr>
            <p:spPr>
              <a:xfrm>
                <a:off x="1243934" y="1182332"/>
                <a:ext cx="9704131" cy="1600438"/>
              </a:xfrm>
              <a:prstGeom prst="rect">
                <a:avLst/>
              </a:prstGeom>
              <a:blipFill>
                <a:blip r:embed="rId3"/>
                <a:stretch>
                  <a:fillRect l="-1256" t="-4198" b="-9542"/>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877018DF-1779-435F-9C9C-7980EDA76AA9}"/>
              </a:ext>
            </a:extLst>
          </p:cNvPr>
          <p:cNvSpPr txBox="1"/>
          <p:nvPr/>
        </p:nvSpPr>
        <p:spPr>
          <a:xfrm>
            <a:off x="322728" y="3252816"/>
            <a:ext cx="11546542" cy="2031325"/>
          </a:xfrm>
          <a:prstGeom prst="rect">
            <a:avLst/>
          </a:prstGeom>
          <a:noFill/>
        </p:spPr>
        <p:txBody>
          <a:bodyPr wrap="square" rtlCol="0">
            <a:spAutoFit/>
          </a:bodyPr>
          <a:lstStyle/>
          <a:p>
            <a:pPr algn="l"/>
            <a:r>
              <a:rPr lang="zh-CN" altLang="en-US" sz="2800" dirty="0"/>
              <a:t>例题：</a:t>
            </a:r>
            <a:r>
              <a:rPr lang="en-US" altLang="zh-CN" sz="2800" dirty="0"/>
              <a:t>2014</a:t>
            </a:r>
            <a:r>
              <a:rPr lang="zh-CN" altLang="en-US" sz="2800" dirty="0"/>
              <a:t>年江西财经大学真题</a:t>
            </a:r>
            <a:endParaRPr lang="en-US" altLang="zh-CN" sz="2800" dirty="0"/>
          </a:p>
          <a:p>
            <a:pPr algn="l"/>
            <a:endParaRPr lang="en-US" altLang="zh-CN" sz="1400" dirty="0"/>
          </a:p>
          <a:p>
            <a:pPr algn="l"/>
            <a:r>
              <a:rPr lang="zh-CN" altLang="en-US" sz="2800" dirty="0"/>
              <a:t>已知美元</a:t>
            </a:r>
            <a:r>
              <a:rPr lang="en-US" altLang="zh-CN" sz="2800" dirty="0"/>
              <a:t>/</a:t>
            </a:r>
            <a:r>
              <a:rPr lang="zh-CN" altLang="en-US" sz="2800" dirty="0"/>
              <a:t>人民币的即期汇率为</a:t>
            </a:r>
            <a:r>
              <a:rPr lang="en-US" altLang="zh-CN" sz="2800" dirty="0"/>
              <a:t>6.0854~6.0859</a:t>
            </a:r>
            <a:r>
              <a:rPr lang="zh-CN" altLang="en-US" sz="2800" dirty="0"/>
              <a:t>，</a:t>
            </a:r>
            <a:r>
              <a:rPr lang="en-US" altLang="zh-CN" sz="2800" dirty="0"/>
              <a:t>6</a:t>
            </a:r>
            <a:r>
              <a:rPr lang="zh-CN" altLang="en-US" sz="2800" dirty="0"/>
              <a:t>个月远期差价为</a:t>
            </a:r>
            <a:r>
              <a:rPr lang="en-US" altLang="zh-CN" sz="2800" dirty="0"/>
              <a:t>260/270</a:t>
            </a:r>
            <a:r>
              <a:rPr lang="zh-CN" altLang="en-US" sz="2800" dirty="0"/>
              <a:t>；美元</a:t>
            </a:r>
            <a:r>
              <a:rPr lang="en-US" altLang="zh-CN" sz="2800" dirty="0"/>
              <a:t>/</a:t>
            </a:r>
            <a:r>
              <a:rPr lang="zh-CN" altLang="en-US" sz="2800" dirty="0"/>
              <a:t>港币的即期汇率为</a:t>
            </a:r>
            <a:r>
              <a:rPr lang="en-US" altLang="zh-CN" sz="2800" dirty="0"/>
              <a:t>7.7535~7.7545</a:t>
            </a:r>
            <a:r>
              <a:rPr lang="zh-CN" altLang="en-US" sz="2800" dirty="0"/>
              <a:t>，</a:t>
            </a:r>
            <a:r>
              <a:rPr lang="en-US" altLang="zh-CN" sz="2800" dirty="0"/>
              <a:t>6</a:t>
            </a:r>
            <a:r>
              <a:rPr lang="zh-CN" altLang="en-US" sz="2800" dirty="0"/>
              <a:t>个月远期差价为</a:t>
            </a:r>
            <a:r>
              <a:rPr lang="en-US" altLang="zh-CN" sz="2800" dirty="0"/>
              <a:t>78/72</a:t>
            </a:r>
            <a:r>
              <a:rPr lang="zh-CN" altLang="en-US" sz="2800" dirty="0"/>
              <a:t>；请计算港币</a:t>
            </a:r>
            <a:r>
              <a:rPr lang="en-US" altLang="zh-CN" sz="2800" dirty="0"/>
              <a:t>/</a:t>
            </a:r>
            <a:r>
              <a:rPr lang="zh-CN" altLang="en-US" sz="2800" dirty="0"/>
              <a:t>人民币的</a:t>
            </a:r>
            <a:r>
              <a:rPr lang="en-US" altLang="zh-CN" sz="2800" dirty="0"/>
              <a:t>6</a:t>
            </a:r>
            <a:r>
              <a:rPr lang="zh-CN" altLang="en-US" sz="2800" dirty="0"/>
              <a:t>个月远期套算汇率？</a:t>
            </a:r>
          </a:p>
        </p:txBody>
      </p:sp>
    </p:spTree>
    <p:extLst>
      <p:ext uri="{BB962C8B-B14F-4D97-AF65-F5344CB8AC3E}">
        <p14:creationId xmlns:p14="http://schemas.microsoft.com/office/powerpoint/2010/main" val="3144235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29"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导论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CAEBD67-EAD0-8314-0199-314C5933CD0D}"/>
                  </a:ext>
                </a:extLst>
              </p:cNvPr>
              <p:cNvSpPr txBox="1"/>
              <p:nvPr/>
            </p:nvSpPr>
            <p:spPr>
              <a:xfrm>
                <a:off x="394448" y="1264024"/>
                <a:ext cx="11403104" cy="4564326"/>
              </a:xfrm>
              <a:prstGeom prst="rect">
                <a:avLst/>
              </a:prstGeom>
              <a:noFill/>
            </p:spPr>
            <p:txBody>
              <a:bodyPr wrap="square" rtlCol="0">
                <a:spAutoFit/>
              </a:bodyPr>
              <a:lstStyle/>
              <a:p>
                <a:pPr algn="l"/>
                <a:r>
                  <a:rPr lang="zh-CN" altLang="en-US" sz="2800" dirty="0"/>
                  <a:t>答案：</a:t>
                </a:r>
                <a:endParaRPr lang="en-US" altLang="zh-CN" sz="2800" dirty="0"/>
              </a:p>
              <a:p>
                <a:r>
                  <a:rPr lang="zh-CN" altLang="en-US" sz="2800" dirty="0"/>
                  <a:t>（</a:t>
                </a:r>
                <a:r>
                  <a:rPr lang="en-US" altLang="zh-CN" sz="2800" dirty="0"/>
                  <a:t>1</a:t>
                </a:r>
                <a:r>
                  <a:rPr lang="zh-CN" altLang="en-US" sz="2800" dirty="0"/>
                  <a:t>）</a:t>
                </a:r>
                <a:r>
                  <a:rPr lang="zh-CN" altLang="en-US" sz="2800" i="0" dirty="0">
                    <a:latin typeface="+mn-ea"/>
                  </a:rPr>
                  <a:t>根据</a:t>
                </a:r>
                <a:r>
                  <a:rPr lang="en-US" altLang="zh-CN" sz="2800" b="0" i="0" dirty="0">
                    <a:latin typeface="+mn-ea"/>
                  </a:rPr>
                  <a:t>MM</a:t>
                </a:r>
                <a:r>
                  <a:rPr lang="zh-CN" altLang="en-US" sz="2800" i="0" dirty="0">
                    <a:latin typeface="+mn-ea"/>
                  </a:rPr>
                  <a:t>定理</a:t>
                </a:r>
                <a:r>
                  <a:rPr lang="zh-CN" altLang="en-US" sz="2800" i="0" dirty="0">
                    <a:latin typeface="+mj-lt"/>
                  </a:rPr>
                  <a:t>，在完美市场中加权资本成本保持不变：</a:t>
                </a:r>
                <a:endParaRPr lang="en-US" altLang="zh-CN" sz="2800" i="0" dirty="0">
                  <a:latin typeface="+mj-lt"/>
                </a:endParaRPr>
              </a:p>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𝑤𝑎𝑐𝑐</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𝐷</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1+2</m:t>
                          </m:r>
                        </m:den>
                      </m:f>
                      <m:r>
                        <a:rPr lang="en-US" altLang="zh-CN" sz="2800" b="0" i="1" smtClean="0">
                          <a:latin typeface="Cambria Math" panose="02040503050406030204" pitchFamily="18" charset="0"/>
                          <a:ea typeface="Cambria Math" panose="02040503050406030204" pitchFamily="18" charset="0"/>
                        </a:rPr>
                        <m:t>×12%+</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1+2</m:t>
                          </m:r>
                        </m:den>
                      </m:f>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6</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=8%</m:t>
                      </m:r>
                    </m:oMath>
                  </m:oMathPara>
                </a14:m>
                <a:endParaRPr lang="en-US" altLang="zh-CN" sz="2800" dirty="0"/>
              </a:p>
              <a:p>
                <a:pPr/>
                <a14:m>
                  <m:oMathPara xmlns:m="http://schemas.openxmlformats.org/officeDocument/2006/math">
                    <m:oMathParaPr>
                      <m:jc m:val="centerGroup"/>
                    </m:oMathParaPr>
                    <m:oMath xmlns:m="http://schemas.openxmlformats.org/officeDocument/2006/math">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up>
                          <m:r>
                            <a:rPr lang="en-US" altLang="zh-CN" sz="2800" b="0" i="1" smtClean="0">
                              <a:latin typeface="Cambria Math" panose="02040503050406030204" pitchFamily="18" charset="0"/>
                            </a:rPr>
                            <m:t>′</m:t>
                          </m:r>
                        </m:sup>
                      </m:sSub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𝐷</m:t>
                              </m:r>
                            </m:e>
                            <m:sup>
                              <m:r>
                                <a:rPr lang="en-US" altLang="zh-CN" sz="2800" b="0" i="1" smtClean="0">
                                  <a:latin typeface="Cambria Math" panose="02040503050406030204" pitchFamily="18" charset="0"/>
                                </a:rPr>
                                <m:t>′</m:t>
                              </m:r>
                            </m:sup>
                          </m:sSup>
                        </m:num>
                        <m:den>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𝐸</m:t>
                              </m:r>
                            </m:e>
                            <m:sup>
                              <m:r>
                                <a:rPr lang="en-US" altLang="zh-CN" sz="2800" i="1">
                                  <a:latin typeface="Cambria Math" panose="02040503050406030204" pitchFamily="18" charset="0"/>
                                </a:rPr>
                                <m:t>′</m:t>
                              </m:r>
                            </m:sup>
                          </m:sSup>
                        </m:den>
                      </m:f>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𝐷</m:t>
                              </m:r>
                            </m:sub>
                            <m:sup>
                              <m:r>
                                <a:rPr lang="en-US" altLang="zh-CN" sz="2800" i="1">
                                  <a:latin typeface="Cambria Math" panose="02040503050406030204" pitchFamily="18" charset="0"/>
                                </a:rPr>
                                <m:t>′</m:t>
                              </m:r>
                            </m:sup>
                          </m:sSubSup>
                        </m:e>
                      </m:d>
                      <m:r>
                        <a:rPr lang="en-US" altLang="zh-CN" sz="2800" b="0" i="1" smtClean="0">
                          <a:latin typeface="Cambria Math" panose="02040503050406030204" pitchFamily="18" charset="0"/>
                        </a:rPr>
                        <m:t>=8%+1</m:t>
                      </m:r>
                      <m:r>
                        <a:rPr lang="en-US" altLang="zh-CN" sz="2800" i="1">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rPr>
                            <m:t>8%</m:t>
                          </m:r>
                          <m:r>
                            <a:rPr lang="en-US" altLang="zh-CN" sz="2800" b="0" i="1" smtClean="0">
                              <a:latin typeface="Cambria Math" panose="02040503050406030204" pitchFamily="18" charset="0"/>
                            </a:rPr>
                            <m:t>−5%</m:t>
                          </m:r>
                        </m:e>
                      </m:d>
                      <m:r>
                        <a:rPr lang="en-US" altLang="zh-CN" sz="2800" b="0" i="1" smtClean="0">
                          <a:latin typeface="Cambria Math" panose="02040503050406030204" pitchFamily="18" charset="0"/>
                          <a:ea typeface="Cambria Math" panose="02040503050406030204" pitchFamily="18" charset="0"/>
                        </a:rPr>
                        <m:t>=11%</m:t>
                      </m:r>
                    </m:oMath>
                  </m:oMathPara>
                </a14:m>
                <a:endParaRPr lang="en-US" altLang="zh-CN" sz="2800" dirty="0"/>
              </a:p>
              <a:p>
                <a:r>
                  <a:rPr lang="zh-CN" altLang="en-US" sz="2800" dirty="0"/>
                  <a:t>（</a:t>
                </a:r>
                <a:r>
                  <a:rPr lang="en-US" altLang="zh-CN" sz="2800" dirty="0"/>
                  <a:t>2</a:t>
                </a:r>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𝑤𝑎𝑐𝑐</m:t>
                        </m:r>
                      </m:sub>
                    </m:sSub>
                    <m:r>
                      <a:rPr lang="en-US" altLang="zh-CN" sz="2800" i="1">
                        <a:latin typeface="Cambria Math" panose="02040503050406030204" pitchFamily="18" charset="0"/>
                        <a:ea typeface="Cambria Math" panose="02040503050406030204" pitchFamily="18" charset="0"/>
                      </a:rPr>
                      <m:t>=8%</m:t>
                    </m:r>
                  </m:oMath>
                </a14:m>
                <a:r>
                  <a:rPr lang="zh-CN" altLang="en-US" sz="2800" dirty="0"/>
                  <a:t>，</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up>
                        <m:r>
                          <a:rPr lang="en-US" altLang="zh-CN" sz="2800" b="0" i="1" smtClean="0">
                            <a:latin typeface="Cambria Math" panose="02040503050406030204" pitchFamily="18" charset="0"/>
                          </a:rPr>
                          <m:t>′′</m:t>
                        </m:r>
                      </m:sup>
                    </m:sSub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𝑤𝑎𝑐𝑐</m:t>
                        </m:r>
                      </m:sub>
                    </m:sSub>
                    <m:r>
                      <a:rPr lang="en-US" altLang="zh-CN" sz="2800" i="1">
                        <a:latin typeface="Cambria Math" panose="02040503050406030204" pitchFamily="18" charset="0"/>
                        <a:ea typeface="Cambria Math" panose="02040503050406030204" pitchFamily="18" charset="0"/>
                      </a:rPr>
                      <m:t>=8%</m:t>
                    </m:r>
                  </m:oMath>
                </a14:m>
                <a:endParaRPr lang="en-US" altLang="zh-CN" sz="2800" dirty="0"/>
              </a:p>
              <a:p>
                <a:r>
                  <a:rPr lang="zh-CN" altLang="en-US" sz="2800" dirty="0"/>
                  <a:t>（</a:t>
                </a:r>
                <a:r>
                  <a:rPr lang="en-US" altLang="zh-CN" sz="2800" dirty="0"/>
                  <a:t>3</a:t>
                </a:r>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𝑤𝑎𝑐𝑐</m:t>
                        </m:r>
                      </m:sub>
                    </m:sSub>
                    <m:r>
                      <a:rPr lang="en-US" altLang="zh-CN" sz="2800" i="1">
                        <a:latin typeface="Cambria Math" panose="02040503050406030204" pitchFamily="18" charset="0"/>
                        <a:ea typeface="Cambria Math" panose="02040503050406030204" pitchFamily="18" charset="0"/>
                      </a:rPr>
                      <m:t>=8%</m:t>
                    </m:r>
                  </m:oMath>
                </a14:m>
                <a:r>
                  <a:rPr lang="zh-CN" altLang="en-US" sz="2800" dirty="0"/>
                  <a:t>，</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up>
                        <m:r>
                          <a:rPr lang="en-US" altLang="zh-CN" sz="2800" b="0" i="1" smtClean="0">
                            <a:latin typeface="Cambria Math" panose="02040503050406030204" pitchFamily="18" charset="0"/>
                          </a:rPr>
                          <m:t>′′′</m:t>
                        </m:r>
                      </m:sup>
                    </m:sSub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𝐷</m:t>
                            </m:r>
                          </m:e>
                          <m:sup>
                            <m:r>
                              <a:rPr lang="en-US" altLang="zh-CN" sz="2800" i="1">
                                <a:latin typeface="Cambria Math" panose="02040503050406030204" pitchFamily="18" charset="0"/>
                              </a:rPr>
                              <m:t>′</m:t>
                            </m:r>
                            <m:r>
                              <a:rPr lang="en-US" altLang="zh-CN" sz="2800" b="0" i="1" smtClean="0">
                                <a:latin typeface="Cambria Math" panose="02040503050406030204" pitchFamily="18" charset="0"/>
                              </a:rPr>
                              <m:t>′′</m:t>
                            </m:r>
                          </m:sup>
                        </m:sSup>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𝐸</m:t>
                            </m:r>
                          </m:e>
                          <m:sup>
                            <m:r>
                              <a:rPr lang="en-US" altLang="zh-CN" sz="2800" i="1">
                                <a:latin typeface="Cambria Math" panose="02040503050406030204" pitchFamily="18" charset="0"/>
                              </a:rPr>
                              <m:t>′</m:t>
                            </m:r>
                            <m:r>
                              <a:rPr lang="en-US" altLang="zh-CN" sz="2800" b="0" i="1" smtClean="0">
                                <a:latin typeface="Cambria Math" panose="02040503050406030204" pitchFamily="18" charset="0"/>
                              </a:rPr>
                              <m:t>′′</m:t>
                            </m:r>
                          </m:sup>
                        </m:sSup>
                      </m:den>
                    </m:f>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up>
                            <m:r>
                              <a:rPr lang="en-US" altLang="zh-CN" sz="2800" i="1">
                                <a:latin typeface="Cambria Math" panose="02040503050406030204" pitchFamily="18" charset="0"/>
                              </a:rPr>
                              <m:t>′</m:t>
                            </m:r>
                            <m:r>
                              <a:rPr lang="en-US" altLang="zh-CN" sz="2800" b="0" i="1" smtClean="0">
                                <a:latin typeface="Cambria Math" panose="02040503050406030204" pitchFamily="18" charset="0"/>
                              </a:rPr>
                              <m:t>′′</m:t>
                            </m:r>
                          </m:sup>
                        </m:sSubSup>
                      </m:e>
                    </m:d>
                    <m:r>
                      <a:rPr lang="en-US" altLang="zh-CN" sz="2800" b="0" i="1" smtClean="0">
                        <a:latin typeface="Cambria Math" panose="02040503050406030204" pitchFamily="18" charset="0"/>
                      </a:rPr>
                      <m:t>=8%+3</m:t>
                    </m:r>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rPr>
                          <m:t>8%−</m:t>
                        </m:r>
                        <m:r>
                          <a:rPr lang="en-US" altLang="zh-CN" sz="2800" b="0" i="1" smtClean="0">
                            <a:latin typeface="Cambria Math" panose="02040503050406030204" pitchFamily="18" charset="0"/>
                          </a:rPr>
                          <m:t>6.5</m:t>
                        </m:r>
                        <m:r>
                          <a:rPr lang="en-US" altLang="zh-CN" sz="2800" i="1">
                            <a:latin typeface="Cambria Math" panose="02040503050406030204" pitchFamily="18" charset="0"/>
                          </a:rPr>
                          <m:t>%</m:t>
                        </m:r>
                      </m:e>
                    </m:d>
                  </m:oMath>
                </a14:m>
                <a:endParaRPr lang="en-US" altLang="zh-CN" sz="2800" i="1" dirty="0">
                  <a:latin typeface="Cambria Math" panose="02040503050406030204" pitchFamily="18" charset="0"/>
                </a:endParaRPr>
              </a:p>
              <a:p>
                <a:r>
                  <a:rPr lang="en-US" altLang="zh-CN" sz="2800" dirty="0"/>
                  <a:t>			           </a:t>
                </a:r>
                <a14:m>
                  <m:oMath xmlns:m="http://schemas.openxmlformats.org/officeDocument/2006/math">
                    <m:r>
                      <a:rPr lang="en-US" altLang="zh-CN" sz="2800" i="1">
                        <a:latin typeface="Cambria Math" panose="02040503050406030204" pitchFamily="18" charset="0"/>
                      </a:rPr>
                      <m:t>=</m:t>
                    </m:r>
                    <m:r>
                      <a:rPr lang="en-US" altLang="zh-CN" sz="2800" b="0" i="1" smtClean="0">
                        <a:latin typeface="Cambria Math" panose="02040503050406030204" pitchFamily="18" charset="0"/>
                      </a:rPr>
                      <m:t>12.5%</m:t>
                    </m:r>
                  </m:oMath>
                </a14:m>
                <a:endParaRPr lang="en-US" altLang="zh-CN" sz="2800" dirty="0"/>
              </a:p>
              <a:p>
                <a:r>
                  <a:rPr lang="zh-CN" altLang="en-US" sz="2800" dirty="0"/>
                  <a:t>（</a:t>
                </a:r>
                <a:r>
                  <a:rPr lang="en-US" altLang="zh-CN" sz="2800" dirty="0"/>
                  <a:t>4</a:t>
                </a:r>
                <a:r>
                  <a:rPr lang="zh-CN" altLang="en-US" sz="2800" dirty="0"/>
                  <a:t>）在完美资本市场中，公司资本结构改变不影响公司的价值</a:t>
                </a:r>
              </a:p>
            </p:txBody>
          </p:sp>
        </mc:Choice>
        <mc:Fallback xmlns="">
          <p:sp>
            <p:nvSpPr>
              <p:cNvPr id="2" name="文本框 1">
                <a:extLst>
                  <a:ext uri="{FF2B5EF4-FFF2-40B4-BE49-F238E27FC236}">
                    <a16:creationId xmlns:a16="http://schemas.microsoft.com/office/drawing/2014/main" id="{DCAEBD67-EAD0-8314-0199-314C5933CD0D}"/>
                  </a:ext>
                </a:extLst>
              </p:cNvPr>
              <p:cNvSpPr txBox="1">
                <a:spLocks noRot="1" noChangeAspect="1" noMove="1" noResize="1" noEditPoints="1" noAdjustHandles="1" noChangeArrowheads="1" noChangeShapeType="1" noTextEdit="1"/>
              </p:cNvSpPr>
              <p:nvPr/>
            </p:nvSpPr>
            <p:spPr>
              <a:xfrm>
                <a:off x="394448" y="1264024"/>
                <a:ext cx="11403104" cy="4564326"/>
              </a:xfrm>
              <a:prstGeom prst="rect">
                <a:avLst/>
              </a:prstGeom>
              <a:blipFill>
                <a:blip r:embed="rId3"/>
                <a:stretch>
                  <a:fillRect l="-1123" t="-1469" b="-26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47854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1"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9D0B9C4-F8FF-3CA9-C559-52481114D0FA}"/>
                  </a:ext>
                </a:extLst>
              </p:cNvPr>
              <p:cNvSpPr txBox="1"/>
              <p:nvPr/>
            </p:nvSpPr>
            <p:spPr>
              <a:xfrm>
                <a:off x="2781599" y="3167390"/>
                <a:ext cx="6628802" cy="523220"/>
              </a:xfrm>
              <a:prstGeom prst="rect">
                <a:avLst/>
              </a:prstGeom>
              <a:noFill/>
            </p:spPr>
            <p:txBody>
              <a:bodyPr wrap="none" rtlCol="0">
                <a:spAutoFit/>
              </a:bodyPr>
              <a:lstStyle/>
              <a:p>
                <a:pPr algn="l"/>
                <a:r>
                  <a:rPr lang="zh-CN" altLang="en-US" sz="2800" b="1" dirty="0"/>
                  <a:t>含公司税的</a:t>
                </a:r>
                <a:r>
                  <a:rPr lang="en-US" altLang="zh-CN" sz="2800" b="1" dirty="0"/>
                  <a:t>MM</a:t>
                </a:r>
                <a:r>
                  <a:rPr lang="zh-CN" altLang="en-US" sz="2800" b="1" dirty="0"/>
                  <a:t>第一定理</a:t>
                </a:r>
                <a:r>
                  <a:rPr lang="zh-CN" altLang="en-US" sz="2800" dirty="0"/>
                  <a:t>：</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𝐿</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zh-CN" altLang="en-US" sz="2800" b="0" i="1" smtClean="0">
                            <a:solidFill>
                              <a:srgbClr val="FF0000"/>
                            </a:solidFill>
                            <a:latin typeface="Cambria Math" panose="02040503050406030204" pitchFamily="18" charset="0"/>
                          </a:rPr>
                          <m:t>𝜏</m:t>
                        </m:r>
                      </m:e>
                      <m:sub>
                        <m:r>
                          <a:rPr lang="en-US" altLang="zh-CN" sz="2800" b="0" i="1" smtClean="0">
                            <a:solidFill>
                              <a:srgbClr val="FF0000"/>
                            </a:solidFill>
                            <a:latin typeface="Cambria Math" panose="02040503050406030204" pitchFamily="18" charset="0"/>
                          </a:rPr>
                          <m:t>𝑐</m:t>
                        </m:r>
                      </m:sub>
                    </m:sSub>
                    <m:r>
                      <a:rPr lang="en-US" altLang="zh-CN" sz="2800" b="0" i="1" smtClean="0">
                        <a:solidFill>
                          <a:srgbClr val="FF0000"/>
                        </a:solidFill>
                        <a:latin typeface="Cambria Math" panose="02040503050406030204" pitchFamily="18" charset="0"/>
                      </a:rPr>
                      <m:t>𝐵</m:t>
                    </m:r>
                  </m:oMath>
                </a14:m>
                <a:endParaRPr lang="en-US" altLang="zh-CN" sz="2800" dirty="0"/>
              </a:p>
            </p:txBody>
          </p:sp>
        </mc:Choice>
        <mc:Fallback xmlns="">
          <p:sp>
            <p:nvSpPr>
              <p:cNvPr id="2" name="文本框 1">
                <a:extLst>
                  <a:ext uri="{FF2B5EF4-FFF2-40B4-BE49-F238E27FC236}">
                    <a16:creationId xmlns:a16="http://schemas.microsoft.com/office/drawing/2014/main" id="{19D0B9C4-F8FF-3CA9-C559-52481114D0FA}"/>
                  </a:ext>
                </a:extLst>
              </p:cNvPr>
              <p:cNvSpPr txBox="1">
                <a:spLocks noRot="1" noChangeAspect="1" noMove="1" noResize="1" noEditPoints="1" noAdjustHandles="1" noChangeArrowheads="1" noChangeShapeType="1" noTextEdit="1"/>
              </p:cNvSpPr>
              <p:nvPr/>
            </p:nvSpPr>
            <p:spPr>
              <a:xfrm>
                <a:off x="2781599" y="3167390"/>
                <a:ext cx="6628802" cy="523220"/>
              </a:xfrm>
              <a:prstGeom prst="rect">
                <a:avLst/>
              </a:prstGeom>
              <a:blipFill>
                <a:blip r:embed="rId4"/>
                <a:stretch>
                  <a:fillRect l="-1838" t="-12941" b="-3294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6164F52-601A-BED3-941E-C03FA36F3F0D}"/>
              </a:ext>
            </a:extLst>
          </p:cNvPr>
          <p:cNvSpPr txBox="1"/>
          <p:nvPr/>
        </p:nvSpPr>
        <p:spPr>
          <a:xfrm>
            <a:off x="7429593" y="6170565"/>
            <a:ext cx="4756633" cy="461665"/>
          </a:xfrm>
          <a:prstGeom prst="rect">
            <a:avLst/>
          </a:prstGeom>
          <a:noFill/>
        </p:spPr>
        <p:txBody>
          <a:bodyPr wrap="square">
            <a:spAutoFit/>
          </a:bodyPr>
          <a:lstStyle/>
          <a:p>
            <a:r>
              <a:rPr lang="zh-CN" altLang="en-US" sz="2400" dirty="0">
                <a:solidFill>
                  <a:srgbClr val="FF0000"/>
                </a:solidFill>
              </a:rPr>
              <a:t>注：适用于具有永久性负债的公司</a:t>
            </a:r>
          </a:p>
        </p:txBody>
      </p:sp>
    </p:spTree>
    <p:extLst>
      <p:ext uri="{BB962C8B-B14F-4D97-AF65-F5344CB8AC3E}">
        <p14:creationId xmlns:p14="http://schemas.microsoft.com/office/powerpoint/2010/main" val="3305693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1" y="250621"/>
            <a:ext cx="20185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有税</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MM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定理</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29C1F57-603D-B945-526A-A1C131C5E44E}"/>
                  </a:ext>
                </a:extLst>
              </p:cNvPr>
              <p:cNvSpPr txBox="1"/>
              <p:nvPr/>
            </p:nvSpPr>
            <p:spPr>
              <a:xfrm>
                <a:off x="1640935" y="3078071"/>
                <a:ext cx="8910131" cy="701859"/>
              </a:xfrm>
              <a:prstGeom prst="rect">
                <a:avLst/>
              </a:prstGeom>
              <a:noFill/>
            </p:spPr>
            <p:txBody>
              <a:bodyPr wrap="none" rtlCol="0">
                <a:spAutoFit/>
              </a:bodyPr>
              <a:lstStyle/>
              <a:p>
                <a:r>
                  <a:rPr lang="zh-CN" altLang="en-US" sz="2800" b="1" dirty="0"/>
                  <a:t>含公司税的</a:t>
                </a:r>
                <a:r>
                  <a:rPr lang="en-US" altLang="zh-CN" sz="2800" b="1" dirty="0"/>
                  <a:t>MM</a:t>
                </a:r>
                <a:r>
                  <a:rPr lang="zh-CN" altLang="en-US" sz="2800" b="1" dirty="0"/>
                  <a:t>第二定理</a:t>
                </a:r>
                <a:r>
                  <a:rPr lang="zh-CN" altLang="en-US" sz="2800" dirty="0"/>
                  <a:t>：</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𝐷</m:t>
                        </m:r>
                      </m:num>
                      <m:den>
                        <m:r>
                          <a:rPr lang="en-US" altLang="zh-CN" sz="2800" i="1">
                            <a:solidFill>
                              <a:srgbClr val="FF0000"/>
                            </a:solidFill>
                            <a:latin typeface="Cambria Math" panose="02040503050406030204" pitchFamily="18" charset="0"/>
                          </a:rPr>
                          <m:t>𝐸</m:t>
                        </m:r>
                      </m:den>
                    </m:f>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r>
                      <a:rPr lang="en-US" altLang="zh-CN" sz="2800" i="1">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𝜏</m:t>
                        </m:r>
                      </m:e>
                      <m:sub>
                        <m:r>
                          <a:rPr lang="en-US" altLang="zh-CN" sz="2800" i="1">
                            <a:solidFill>
                              <a:srgbClr val="FF0000"/>
                            </a:solidFill>
                            <a:latin typeface="Cambria Math" panose="02040503050406030204" pitchFamily="18" charset="0"/>
                          </a:rPr>
                          <m:t>𝑐</m:t>
                        </m:r>
                      </m:sub>
                    </m:sSub>
                    <m:r>
                      <a:rPr lang="en-US" altLang="zh-CN" sz="2800" b="0" i="1" smtClean="0">
                        <a:solidFill>
                          <a:srgbClr val="FF0000"/>
                        </a:solidFill>
                        <a:latin typeface="Cambria Math" panose="02040503050406030204" pitchFamily="18" charset="0"/>
                      </a:rPr>
                      <m:t>)</m:t>
                    </m:r>
                  </m:oMath>
                </a14:m>
                <a:endParaRPr lang="en-US" altLang="zh-CN" sz="2800" dirty="0">
                  <a:solidFill>
                    <a:srgbClr val="FF0000"/>
                  </a:solidFill>
                </a:endParaRPr>
              </a:p>
            </p:txBody>
          </p:sp>
        </mc:Choice>
        <mc:Fallback xmlns="">
          <p:sp>
            <p:nvSpPr>
              <p:cNvPr id="2" name="文本框 1">
                <a:extLst>
                  <a:ext uri="{FF2B5EF4-FFF2-40B4-BE49-F238E27FC236}">
                    <a16:creationId xmlns:a16="http://schemas.microsoft.com/office/drawing/2014/main" id="{029C1F57-603D-B945-526A-A1C131C5E44E}"/>
                  </a:ext>
                </a:extLst>
              </p:cNvPr>
              <p:cNvSpPr txBox="1">
                <a:spLocks noRot="1" noChangeAspect="1" noMove="1" noResize="1" noEditPoints="1" noAdjustHandles="1" noChangeArrowheads="1" noChangeShapeType="1" noTextEdit="1"/>
              </p:cNvSpPr>
              <p:nvPr/>
            </p:nvSpPr>
            <p:spPr>
              <a:xfrm>
                <a:off x="1640935" y="3078071"/>
                <a:ext cx="8910131" cy="701859"/>
              </a:xfrm>
              <a:prstGeom prst="rect">
                <a:avLst/>
              </a:prstGeom>
              <a:blipFill>
                <a:blip r:embed="rId3"/>
                <a:stretch>
                  <a:fillRect l="-1368" b="-1130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6767DDE-0F69-5DDB-3652-430D0085F278}"/>
              </a:ext>
            </a:extLst>
          </p:cNvPr>
          <p:cNvSpPr txBox="1"/>
          <p:nvPr/>
        </p:nvSpPr>
        <p:spPr>
          <a:xfrm>
            <a:off x="4285129" y="6170565"/>
            <a:ext cx="7906871" cy="461665"/>
          </a:xfrm>
          <a:prstGeom prst="rect">
            <a:avLst/>
          </a:prstGeom>
          <a:noFill/>
        </p:spPr>
        <p:txBody>
          <a:bodyPr wrap="square">
            <a:spAutoFit/>
          </a:bodyPr>
          <a:lstStyle/>
          <a:p>
            <a:r>
              <a:rPr lang="zh-CN" altLang="en-US" sz="2400" dirty="0">
                <a:solidFill>
                  <a:srgbClr val="FF0000"/>
                </a:solidFill>
              </a:rPr>
              <a:t>注：适用于具有永久性负债、现金流零增长且永续的公司</a:t>
            </a:r>
          </a:p>
        </p:txBody>
      </p:sp>
    </p:spTree>
    <p:extLst>
      <p:ext uri="{BB962C8B-B14F-4D97-AF65-F5344CB8AC3E}">
        <p14:creationId xmlns:p14="http://schemas.microsoft.com/office/powerpoint/2010/main" val="32135249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推导</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2" name="图片 1">
            <a:extLst>
              <a:ext uri="{FF2B5EF4-FFF2-40B4-BE49-F238E27FC236}">
                <a16:creationId xmlns:a16="http://schemas.microsoft.com/office/drawing/2014/main" id="{6674F48E-602D-12F4-FDC9-5FFEBA06BC02}"/>
              </a:ext>
            </a:extLst>
          </p:cNvPr>
          <p:cNvPicPr>
            <a:picLocks noChangeAspect="1"/>
          </p:cNvPicPr>
          <p:nvPr/>
        </p:nvPicPr>
        <p:blipFill rotWithShape="1">
          <a:blip r:embed="rId3"/>
          <a:srcRect t="43791" b="26797"/>
          <a:stretch/>
        </p:blipFill>
        <p:spPr>
          <a:xfrm>
            <a:off x="1065726" y="1147482"/>
            <a:ext cx="10060548" cy="4734376"/>
          </a:xfrm>
          <a:prstGeom prst="rect">
            <a:avLst/>
          </a:prstGeom>
        </p:spPr>
      </p:pic>
      <p:sp>
        <p:nvSpPr>
          <p:cNvPr id="3" name="文本框 2">
            <a:extLst>
              <a:ext uri="{FF2B5EF4-FFF2-40B4-BE49-F238E27FC236}">
                <a16:creationId xmlns:a16="http://schemas.microsoft.com/office/drawing/2014/main" id="{71660A8B-542D-4F16-CE6B-AC0ABEE70841}"/>
              </a:ext>
            </a:extLst>
          </p:cNvPr>
          <p:cNvSpPr txBox="1"/>
          <p:nvPr/>
        </p:nvSpPr>
        <p:spPr>
          <a:xfrm>
            <a:off x="6451462" y="6217433"/>
            <a:ext cx="5780750" cy="461665"/>
          </a:xfrm>
          <a:prstGeom prst="rect">
            <a:avLst/>
          </a:prstGeom>
          <a:noFill/>
        </p:spPr>
        <p:txBody>
          <a:bodyPr wrap="none" rtlCol="0">
            <a:spAutoFit/>
          </a:bodyPr>
          <a:lstStyle/>
          <a:p>
            <a:pPr algn="l"/>
            <a:r>
              <a:rPr lang="zh-CN" altLang="en-US" sz="2400" dirty="0"/>
              <a:t>推导过程见罗斯</a:t>
            </a:r>
            <a:r>
              <a:rPr lang="en-US" altLang="zh-CN" sz="2400" dirty="0"/>
              <a:t>《</a:t>
            </a:r>
            <a:r>
              <a:rPr lang="zh-CN" altLang="en-US" sz="2400" dirty="0"/>
              <a:t>公司理财</a:t>
            </a:r>
            <a:r>
              <a:rPr lang="en-US" altLang="zh-CN" sz="2400" dirty="0"/>
              <a:t>》</a:t>
            </a:r>
            <a:r>
              <a:rPr lang="zh-CN" altLang="en-US" sz="2400" dirty="0"/>
              <a:t>第</a:t>
            </a:r>
            <a:r>
              <a:rPr lang="en-US" altLang="zh-CN" sz="2400" dirty="0"/>
              <a:t>11</a:t>
            </a:r>
            <a:r>
              <a:rPr lang="zh-CN" altLang="en-US" sz="2400" dirty="0"/>
              <a:t>版</a:t>
            </a:r>
            <a:r>
              <a:rPr lang="en-US" altLang="zh-CN" sz="2400" dirty="0"/>
              <a:t>P320</a:t>
            </a:r>
            <a:endParaRPr lang="zh-CN" altLang="en-US" sz="2400" dirty="0"/>
          </a:p>
        </p:txBody>
      </p:sp>
    </p:spTree>
    <p:extLst>
      <p:ext uri="{BB962C8B-B14F-4D97-AF65-F5344CB8AC3E}">
        <p14:creationId xmlns:p14="http://schemas.microsoft.com/office/powerpoint/2010/main" val="2400063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1784207-F6BF-4A6F-8428-CBBFB0703DE7}"/>
                  </a:ext>
                </a:extLst>
              </p:cNvPr>
              <p:cNvSpPr txBox="1"/>
              <p:nvPr/>
            </p:nvSpPr>
            <p:spPr>
              <a:xfrm>
                <a:off x="768314" y="250621"/>
                <a:ext cx="20834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有税时的</a:t>
                </a:r>
                <a14:m>
                  <m:oMath xmlns:m="http://schemas.openxmlformats.org/officeDocument/2006/math">
                    <m:sSub>
                      <m:sSubPr>
                        <m:ctrlPr>
                          <a:rPr lang="en-US" altLang="zh-CN" sz="2400" i="1" smtClean="0">
                            <a:solidFill>
                              <a:srgbClr val="C81623"/>
                            </a:solidFill>
                            <a:latin typeface="Cambria Math" panose="02040503050406030204" pitchFamily="18" charset="0"/>
                            <a:ea typeface="字魂35号-经典雅黑" panose="02000000000000000000" pitchFamily="2" charset="-122"/>
                            <a:cs typeface="+mn-ea"/>
                            <a:sym typeface="Arial" panose="020B0604020202020204" pitchFamily="34" charset="0"/>
                          </a:rPr>
                        </m:ctrlPr>
                      </m:sSubPr>
                      <m:e>
                        <m:r>
                          <a:rPr lang="en-US" altLang="zh-CN" sz="2400" b="0" i="1" smtClean="0">
                            <a:solidFill>
                              <a:srgbClr val="C81623"/>
                            </a:solidFill>
                            <a:latin typeface="Cambria Math" panose="02040503050406030204" pitchFamily="18" charset="0"/>
                            <a:ea typeface="字魂35号-经典雅黑" panose="02000000000000000000" pitchFamily="2" charset="-122"/>
                            <a:cs typeface="+mn-ea"/>
                            <a:sym typeface="Arial" panose="020B0604020202020204" pitchFamily="34" charset="0"/>
                          </a:rPr>
                          <m:t>𝑟</m:t>
                        </m:r>
                      </m:e>
                      <m:sub>
                        <m:r>
                          <a:rPr lang="en-US" altLang="zh-CN" sz="2400" b="0" i="1" smtClean="0">
                            <a:solidFill>
                              <a:srgbClr val="C81623"/>
                            </a:solidFill>
                            <a:latin typeface="Cambria Math" panose="02040503050406030204" pitchFamily="18" charset="0"/>
                            <a:ea typeface="字魂35号-经典雅黑" panose="02000000000000000000" pitchFamily="2" charset="-122"/>
                            <a:cs typeface="+mn-ea"/>
                            <a:sym typeface="Arial" panose="020B0604020202020204" pitchFamily="34" charset="0"/>
                          </a:rPr>
                          <m:t>𝑤𝑎𝑐𝑐</m:t>
                        </m:r>
                      </m:sub>
                    </m:sSub>
                  </m:oMath>
                </a14:m>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mc:Choice>
        <mc:Fallback xmlns="">
          <p:sp>
            <p:nvSpPr>
              <p:cNvPr id="16" name="文本框 15">
                <a:extLst>
                  <a:ext uri="{FF2B5EF4-FFF2-40B4-BE49-F238E27FC236}">
                    <a16:creationId xmlns:a16="http://schemas.microsoft.com/office/drawing/2014/main" id="{F1784207-F6BF-4A6F-8428-CBBFB0703DE7}"/>
                  </a:ext>
                </a:extLst>
              </p:cNvPr>
              <p:cNvSpPr txBox="1">
                <a:spLocks noRot="1" noChangeAspect="1" noMove="1" noResize="1" noEditPoints="1" noAdjustHandles="1" noChangeArrowheads="1" noChangeShapeType="1" noTextEdit="1"/>
              </p:cNvSpPr>
              <p:nvPr/>
            </p:nvSpPr>
            <p:spPr>
              <a:xfrm>
                <a:off x="768314" y="250621"/>
                <a:ext cx="2083455" cy="461665"/>
              </a:xfrm>
              <a:prstGeom prst="rect">
                <a:avLst/>
              </a:prstGeom>
              <a:blipFill>
                <a:blip r:embed="rId2"/>
                <a:stretch>
                  <a:fillRect l="-3801" t="-10526" b="-28947"/>
                </a:stretch>
              </a:blipFill>
            </p:spPr>
            <p:txBody>
              <a:bodyPr/>
              <a:lstStyle/>
              <a:p>
                <a:r>
                  <a:rPr lang="zh-CN" altLang="en-US">
                    <a:noFill/>
                  </a:rPr>
                  <a:t> </a:t>
                </a:r>
              </a:p>
            </p:txBody>
          </p:sp>
        </mc:Fallback>
      </mc:AlternateContent>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CFFDA1E-6CCF-FE23-F5C0-08ECD3D8ABCE}"/>
                  </a:ext>
                </a:extLst>
              </p:cNvPr>
              <p:cNvSpPr txBox="1"/>
              <p:nvPr/>
            </p:nvSpPr>
            <p:spPr>
              <a:xfrm>
                <a:off x="729298" y="969148"/>
                <a:ext cx="10733404" cy="1995996"/>
              </a:xfrm>
              <a:prstGeom prst="rect">
                <a:avLst/>
              </a:prstGeom>
              <a:noFill/>
            </p:spPr>
            <p:txBody>
              <a:bodyPr wrap="square" rtlCol="0">
                <a:spAutoFit/>
              </a:bodyPr>
              <a:lstStyle/>
              <a:p>
                <a:pPr algn="l"/>
                <a:r>
                  <a:rPr lang="zh-CN" altLang="en-US" sz="2800" dirty="0"/>
                  <a:t>加权平均资本成本（税后）：</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zh-CN" altLang="en-US" sz="2800" i="1">
                            <a:latin typeface="Cambria Math" panose="02040503050406030204" pitchFamily="18" charset="0"/>
                          </a:rPr>
                          <m:t>税后</m:t>
                        </m:r>
                        <m:r>
                          <a:rPr lang="en-US" altLang="zh-CN" sz="2800" b="0" i="1" smtClean="0">
                            <a:latin typeface="Cambria Math" panose="02040503050406030204" pitchFamily="18" charset="0"/>
                          </a:rPr>
                          <m:t>𝑊𝐴𝐶𝐶</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𝜏</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oMath>
                </a14:m>
                <a:endParaRPr lang="en-US" altLang="zh-CN" sz="2800" dirty="0"/>
              </a:p>
              <a:p>
                <a:r>
                  <a:rPr lang="zh-CN" altLang="en-US" sz="2800" dirty="0"/>
                  <a:t>加权平均资本成本（税前）：</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zh-CN" altLang="en-US" sz="2800" i="1">
                            <a:latin typeface="Cambria Math" panose="02040503050406030204" pitchFamily="18" charset="0"/>
                          </a:rPr>
                          <m:t>税前</m:t>
                        </m:r>
                        <m:r>
                          <a:rPr lang="en-US" altLang="zh-CN" sz="2800" b="0" i="1" smtClean="0">
                            <a:latin typeface="Cambria Math" panose="02040503050406030204" pitchFamily="18" charset="0"/>
                          </a:rPr>
                          <m:t>𝑊𝐴𝐶𝐶</m:t>
                        </m:r>
                      </m:sub>
                    </m:sSub>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𝐸</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oMath>
                </a14:m>
                <a:endParaRPr lang="en-US" altLang="zh-CN" sz="2800" dirty="0"/>
              </a:p>
              <a:p>
                <a:pPr algn="ctr"/>
                <a:r>
                  <a:rPr lang="zh-CN" altLang="en-US" sz="2800" i="0" dirty="0">
                    <a:latin typeface="+mj-lt"/>
                  </a:rPr>
                  <a:t>有：</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zh-CN" altLang="en-US" sz="2800" i="1">
                            <a:latin typeface="Cambria Math" panose="02040503050406030204" pitchFamily="18" charset="0"/>
                          </a:rPr>
                          <m:t>税后</m:t>
                        </m:r>
                        <m:r>
                          <a:rPr lang="en-US" altLang="zh-CN" sz="2800" b="0" i="1" smtClean="0">
                            <a:latin typeface="Cambria Math" panose="02040503050406030204" pitchFamily="18" charset="0"/>
                          </a:rPr>
                          <m:t>𝑊𝐴𝐶𝐶</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zh-CN" altLang="en-US" sz="2800" i="1">
                            <a:latin typeface="Cambria Math" panose="02040503050406030204" pitchFamily="18" charset="0"/>
                          </a:rPr>
                          <m:t>税前</m:t>
                        </m:r>
                        <m:r>
                          <a:rPr lang="en-US" altLang="zh-CN" sz="2800" i="1">
                            <a:latin typeface="Cambria Math" panose="02040503050406030204" pitchFamily="18" charset="0"/>
                          </a:rPr>
                          <m:t>𝑊𝐴𝐶𝐶</m:t>
                        </m:r>
                      </m:sub>
                    </m:sSub>
                    <m:r>
                      <a:rPr lang="en-US" altLang="zh-CN" sz="2800" b="0" i="0"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𝜏</m:t>
                        </m:r>
                      </m:e>
                      <m:sub>
                        <m:r>
                          <a:rPr lang="en-US" altLang="zh-CN" sz="2800" i="1">
                            <a:latin typeface="Cambria Math" panose="02040503050406030204" pitchFamily="18" charset="0"/>
                          </a:rPr>
                          <m:t>𝑐</m:t>
                        </m:r>
                      </m:sub>
                    </m:sSub>
                  </m:oMath>
                </a14:m>
                <a:endParaRPr lang="en-US" altLang="zh-CN" sz="2800" dirty="0"/>
              </a:p>
            </p:txBody>
          </p:sp>
        </mc:Choice>
        <mc:Fallback xmlns="">
          <p:sp>
            <p:nvSpPr>
              <p:cNvPr id="2" name="文本框 1">
                <a:extLst>
                  <a:ext uri="{FF2B5EF4-FFF2-40B4-BE49-F238E27FC236}">
                    <a16:creationId xmlns:a16="http://schemas.microsoft.com/office/drawing/2014/main" id="{2CFFDA1E-6CCF-FE23-F5C0-08ECD3D8ABCE}"/>
                  </a:ext>
                </a:extLst>
              </p:cNvPr>
              <p:cNvSpPr txBox="1">
                <a:spLocks noRot="1" noChangeAspect="1" noMove="1" noResize="1" noEditPoints="1" noAdjustHandles="1" noChangeArrowheads="1" noChangeShapeType="1" noTextEdit="1"/>
              </p:cNvSpPr>
              <p:nvPr/>
            </p:nvSpPr>
            <p:spPr>
              <a:xfrm>
                <a:off x="729298" y="969148"/>
                <a:ext cx="10733404" cy="1995996"/>
              </a:xfrm>
              <a:prstGeom prst="rect">
                <a:avLst/>
              </a:prstGeom>
              <a:blipFill>
                <a:blip r:embed="rId4"/>
                <a:stretch>
                  <a:fillRect l="-1193" b="-183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05198EF-CD41-AFCA-6627-D85D225227FF}"/>
              </a:ext>
            </a:extLst>
          </p:cNvPr>
          <p:cNvPicPr>
            <a:picLocks noChangeAspect="1"/>
          </p:cNvPicPr>
          <p:nvPr/>
        </p:nvPicPr>
        <p:blipFill rotWithShape="1">
          <a:blip r:embed="rId5"/>
          <a:srcRect l="10133" r="6037"/>
          <a:stretch/>
        </p:blipFill>
        <p:spPr>
          <a:xfrm>
            <a:off x="3698277" y="3168881"/>
            <a:ext cx="4795447" cy="3465022"/>
          </a:xfrm>
          <a:prstGeom prst="rect">
            <a:avLst/>
          </a:prstGeom>
        </p:spPr>
      </p:pic>
    </p:spTree>
    <p:extLst>
      <p:ext uri="{BB962C8B-B14F-4D97-AF65-F5344CB8AC3E}">
        <p14:creationId xmlns:p14="http://schemas.microsoft.com/office/powerpoint/2010/main" val="4016691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89"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题目的两种考法</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1F53EC7-B1B7-763E-8E32-3572A9DC338E}"/>
              </a:ext>
            </a:extLst>
          </p:cNvPr>
          <p:cNvSpPr txBox="1"/>
          <p:nvPr/>
        </p:nvSpPr>
        <p:spPr>
          <a:xfrm>
            <a:off x="165062" y="2197150"/>
            <a:ext cx="3775393" cy="523220"/>
          </a:xfrm>
          <a:prstGeom prst="rect">
            <a:avLst/>
          </a:prstGeom>
          <a:noFill/>
          <a:ln>
            <a:solidFill>
              <a:schemeClr val="accent2"/>
            </a:solidFill>
          </a:ln>
        </p:spPr>
        <p:txBody>
          <a:bodyPr wrap="square" rtlCol="0">
            <a:spAutoFit/>
          </a:bodyPr>
          <a:lstStyle/>
          <a:p>
            <a:pPr algn="l"/>
            <a:r>
              <a:rPr lang="zh-CN" altLang="en-US" sz="2800" dirty="0"/>
              <a:t>现金流永续、债务固定</a:t>
            </a:r>
          </a:p>
        </p:txBody>
      </p:sp>
      <p:sp>
        <p:nvSpPr>
          <p:cNvPr id="5" name="文本框 4">
            <a:extLst>
              <a:ext uri="{FF2B5EF4-FFF2-40B4-BE49-F238E27FC236}">
                <a16:creationId xmlns:a16="http://schemas.microsoft.com/office/drawing/2014/main" id="{F14E4863-F93F-208C-1D30-9C509F656579}"/>
              </a:ext>
            </a:extLst>
          </p:cNvPr>
          <p:cNvSpPr txBox="1"/>
          <p:nvPr/>
        </p:nvSpPr>
        <p:spPr>
          <a:xfrm>
            <a:off x="4130487" y="2197150"/>
            <a:ext cx="8014447" cy="523220"/>
          </a:xfrm>
          <a:prstGeom prst="rect">
            <a:avLst/>
          </a:prstGeom>
          <a:noFill/>
          <a:ln>
            <a:solidFill>
              <a:schemeClr val="accent1"/>
            </a:solidFill>
          </a:ln>
        </p:spPr>
        <p:txBody>
          <a:bodyPr wrap="square" rtlCol="0">
            <a:spAutoFit/>
          </a:bodyPr>
          <a:lstStyle/>
          <a:p>
            <a:pPr algn="l"/>
            <a:r>
              <a:rPr lang="zh-CN" altLang="en-US" sz="2800" dirty="0"/>
              <a:t>维持固定资本结构，但债务额不固定、有限期估值</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F744F47-FA22-6B11-0F8F-6E385B4D4515}"/>
                  </a:ext>
                </a:extLst>
              </p:cNvPr>
              <p:cNvSpPr txBox="1"/>
              <p:nvPr/>
            </p:nvSpPr>
            <p:spPr>
              <a:xfrm>
                <a:off x="2423963" y="4436551"/>
                <a:ext cx="3231150" cy="630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𝐸</m:t>
                          </m:r>
                        </m:sub>
                        <m:sup>
                          <m:r>
                            <a:rPr lang="en-US" altLang="zh-CN" sz="1800" b="0" i="1" smtClean="0">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sz="1800" i="1" smtClean="0">
                                  <a:solidFill>
                                    <a:srgbClr val="FF0000"/>
                                  </a:solidFill>
                                  <a:latin typeface="Cambria Math" panose="02040503050406030204" pitchFamily="18" charset="0"/>
                                </a:rPr>
                              </m:ctrlPr>
                            </m:sSupPr>
                            <m:e>
                              <m:r>
                                <a:rPr lang="en-US" altLang="zh-CN" sz="1800" b="0" i="1" smtClean="0">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den>
                      </m:f>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b="0" i="1" smtClean="0">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(1−</m:t>
                      </m:r>
                      <m:sSub>
                        <m:sSubPr>
                          <m:ctrlPr>
                            <a:rPr lang="en-US" altLang="zh-CN"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𝜏</m:t>
                          </m:r>
                        </m:e>
                        <m:sub>
                          <m:r>
                            <a:rPr lang="en-US" altLang="zh-CN" sz="1800" i="1">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9F744F47-FA22-6B11-0F8F-6E385B4D4515}"/>
                  </a:ext>
                </a:extLst>
              </p:cNvPr>
              <p:cNvSpPr txBox="1">
                <a:spLocks noRot="1" noChangeAspect="1" noMove="1" noResize="1" noEditPoints="1" noAdjustHandles="1" noChangeArrowheads="1" noChangeShapeType="1" noTextEdit="1"/>
              </p:cNvSpPr>
              <p:nvPr/>
            </p:nvSpPr>
            <p:spPr>
              <a:xfrm>
                <a:off x="2423963" y="4436551"/>
                <a:ext cx="3231150" cy="6304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C04E96-2EDE-8AD0-4F36-203E491CEF0A}"/>
                  </a:ext>
                </a:extLst>
              </p:cNvPr>
              <p:cNvSpPr txBox="1"/>
              <p:nvPr/>
            </p:nvSpPr>
            <p:spPr>
              <a:xfrm>
                <a:off x="2423963" y="3441810"/>
                <a:ext cx="3079376"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𝐸</m:t>
                          </m:r>
                        </m:sub>
                      </m:sSub>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𝐷</m:t>
                          </m:r>
                        </m:num>
                        <m:den>
                          <m:r>
                            <a:rPr lang="en-US" altLang="zh-CN" sz="1800" i="1">
                              <a:solidFill>
                                <a:srgbClr val="FF0000"/>
                              </a:solidFill>
                              <a:latin typeface="Cambria Math" panose="02040503050406030204" pitchFamily="18" charset="0"/>
                            </a:rPr>
                            <m:t>𝐸</m:t>
                          </m:r>
                        </m:den>
                      </m:f>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𝐷</m:t>
                          </m:r>
                        </m:sub>
                      </m:sSub>
                      <m:r>
                        <a:rPr lang="en-US" altLang="zh-CN" sz="1800" i="1">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(1−</m:t>
                      </m:r>
                      <m:sSub>
                        <m:sSubPr>
                          <m:ctrlPr>
                            <a:rPr lang="en-US" altLang="zh-CN"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𝜏</m:t>
                          </m:r>
                        </m:e>
                        <m:sub>
                          <m:r>
                            <a:rPr lang="en-US" altLang="zh-CN" sz="1800" i="1">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C4C04E96-2EDE-8AD0-4F36-203E491CEF0A}"/>
                  </a:ext>
                </a:extLst>
              </p:cNvPr>
              <p:cNvSpPr txBox="1">
                <a:spLocks noRot="1" noChangeAspect="1" noMove="1" noResize="1" noEditPoints="1" noAdjustHandles="1" noChangeArrowheads="1" noChangeShapeType="1" noTextEdit="1"/>
              </p:cNvSpPr>
              <p:nvPr/>
            </p:nvSpPr>
            <p:spPr>
              <a:xfrm>
                <a:off x="2423963" y="3441810"/>
                <a:ext cx="3079376" cy="6090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7B48EF2-8BB1-6DD8-4697-3BD48F01F685}"/>
                  </a:ext>
                </a:extLst>
              </p:cNvPr>
              <p:cNvSpPr txBox="1"/>
              <p:nvPr/>
            </p:nvSpPr>
            <p:spPr>
              <a:xfrm>
                <a:off x="313765" y="1076128"/>
                <a:ext cx="11496032" cy="761555"/>
              </a:xfrm>
              <a:prstGeom prst="rect">
                <a:avLst/>
              </a:prstGeom>
              <a:noFill/>
            </p:spPr>
            <p:txBody>
              <a:bodyPr wrap="none" rtlCol="0">
                <a:spAutoFit/>
              </a:bodyPr>
              <a:lstStyle/>
              <a:p>
                <a:r>
                  <a:rPr lang="en-US" altLang="zh-CN" sz="2800" dirty="0"/>
                  <a:t>QUESTION</a:t>
                </a:r>
                <a:r>
                  <a:rPr lang="zh-CN" altLang="en-US" sz="2800" dirty="0"/>
                  <a:t>：已知</a:t>
                </a:r>
                <a:r>
                  <a:rPr lang="zh-CN" altLang="en-US" sz="2800" i="0" dirty="0">
                    <a:latin typeface="+mj-lt"/>
                  </a:rPr>
                  <a:t>情形</a:t>
                </a:r>
                <a:r>
                  <a:rPr lang="en-US" altLang="zh-CN" sz="2800" i="0" dirty="0">
                    <a:latin typeface="+mj-lt"/>
                  </a:rPr>
                  <a:t>1</a:t>
                </a:r>
                <a:r>
                  <a:rPr lang="zh-CN" altLang="en-US" sz="2800" i="0" dirty="0">
                    <a:latin typeface="+mj-lt"/>
                  </a:rPr>
                  <a:t>时的</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oMath>
                </a14:m>
                <a:r>
                  <a:rPr lang="zh-CN" altLang="en-US" sz="2800" dirty="0"/>
                  <a:t>和</a:t>
                </a:r>
                <a14:m>
                  <m:oMath xmlns:m="http://schemas.openxmlformats.org/officeDocument/2006/math">
                    <m:f>
                      <m:fPr>
                        <m:ctrlPr>
                          <a:rPr lang="en-US" altLang="zh-CN" sz="2800" i="1" smtClean="0">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𝐷</m:t>
                        </m:r>
                      </m:num>
                      <m:den>
                        <m:r>
                          <a:rPr lang="en-US" altLang="zh-CN" sz="2800" i="1">
                            <a:solidFill>
                              <a:schemeClr val="tx1"/>
                            </a:solidFill>
                            <a:latin typeface="Cambria Math" panose="02040503050406030204" pitchFamily="18" charset="0"/>
                          </a:rPr>
                          <m:t>𝐸</m:t>
                        </m:r>
                      </m:den>
                    </m:f>
                  </m:oMath>
                </a14:m>
                <a:r>
                  <a:rPr lang="zh-CN" altLang="en-US" sz="2800" dirty="0"/>
                  <a:t>，情形</a:t>
                </a:r>
                <a:r>
                  <a:rPr lang="en-US" altLang="zh-CN" sz="2800" dirty="0"/>
                  <a:t>2</a:t>
                </a:r>
                <a:r>
                  <a:rPr lang="zh-CN" altLang="en-US" sz="2800" dirty="0"/>
                  <a:t>时的</a:t>
                </a:r>
                <a14:m>
                  <m:oMath xmlns:m="http://schemas.openxmlformats.org/officeDocument/2006/math">
                    <m:sSubSup>
                      <m:sSubSupPr>
                        <m:ctrlPr>
                          <a:rPr lang="en-US" altLang="zh-CN" sz="2800" i="1" smtClean="0">
                            <a:solidFill>
                              <a:schemeClr val="tx1"/>
                            </a:solidFill>
                            <a:latin typeface="Cambria Math" panose="02040503050406030204" pitchFamily="18" charset="0"/>
                          </a:rPr>
                        </m:ctrlPr>
                      </m:sSubSup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𝐷</m:t>
                        </m:r>
                      </m:sub>
                      <m:sup>
                        <m:r>
                          <a:rPr lang="en-US" altLang="zh-CN" sz="2800" i="1">
                            <a:solidFill>
                              <a:schemeClr val="tx1"/>
                            </a:solidFill>
                            <a:latin typeface="Cambria Math" panose="02040503050406030204" pitchFamily="18" charset="0"/>
                          </a:rPr>
                          <m:t>′</m:t>
                        </m:r>
                      </m:sup>
                    </m:sSubSup>
                    <m:r>
                      <a:rPr lang="zh-CN" altLang="en-US" sz="2800" i="1">
                        <a:solidFill>
                          <a:schemeClr val="tx1"/>
                        </a:solidFill>
                        <a:latin typeface="Cambria Math" panose="02040503050406030204" pitchFamily="18" charset="0"/>
                      </a:rPr>
                      <m:t>和</m:t>
                    </m:r>
                    <m:f>
                      <m:fPr>
                        <m:ctrlPr>
                          <a:rPr lang="en-US" altLang="zh-CN" sz="2800" i="1">
                            <a:solidFill>
                              <a:schemeClr val="tx1"/>
                            </a:solidFill>
                            <a:latin typeface="Cambria Math" panose="02040503050406030204" pitchFamily="18" charset="0"/>
                          </a:rPr>
                        </m:ctrlPr>
                      </m:fPr>
                      <m:num>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𝐷</m:t>
                            </m:r>
                          </m:e>
                          <m:sup>
                            <m:r>
                              <a:rPr lang="en-US" altLang="zh-CN" sz="2800" i="1">
                                <a:solidFill>
                                  <a:schemeClr val="tx1"/>
                                </a:solidFill>
                                <a:latin typeface="Cambria Math" panose="02040503050406030204" pitchFamily="18" charset="0"/>
                              </a:rPr>
                              <m:t>′</m:t>
                            </m:r>
                          </m:sup>
                        </m:sSup>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𝐸</m:t>
                            </m:r>
                          </m:e>
                          <m:sup>
                            <m:r>
                              <a:rPr lang="en-US" altLang="zh-CN" sz="2800" i="1">
                                <a:solidFill>
                                  <a:schemeClr val="tx1"/>
                                </a:solidFill>
                                <a:latin typeface="Cambria Math" panose="02040503050406030204" pitchFamily="18" charset="0"/>
                              </a:rPr>
                              <m:t>′</m:t>
                            </m:r>
                          </m:sup>
                        </m:sSup>
                      </m:den>
                    </m:f>
                  </m:oMath>
                </a14:m>
                <a:r>
                  <a:rPr lang="zh-CN" altLang="en-US" sz="2800" dirty="0"/>
                  <a:t>，求</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up>
                        <m:r>
                          <a:rPr lang="en-US" altLang="zh-CN" sz="2800" i="1">
                            <a:solidFill>
                              <a:srgbClr val="FF0000"/>
                            </a:solidFill>
                            <a:latin typeface="Cambria Math" panose="02040503050406030204" pitchFamily="18" charset="0"/>
                          </a:rPr>
                          <m:t>′</m:t>
                        </m:r>
                      </m:sup>
                    </m:sSubSup>
                  </m:oMath>
                </a14:m>
                <a:r>
                  <a:rPr lang="zh-CN" altLang="en-US" sz="2800" dirty="0"/>
                  <a:t>和</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9" name="文本框 8">
                <a:extLst>
                  <a:ext uri="{FF2B5EF4-FFF2-40B4-BE49-F238E27FC236}">
                    <a16:creationId xmlns:a16="http://schemas.microsoft.com/office/drawing/2014/main" id="{27B48EF2-8BB1-6DD8-4697-3BD48F01F685}"/>
                  </a:ext>
                </a:extLst>
              </p:cNvPr>
              <p:cNvSpPr txBox="1">
                <a:spLocks noRot="1" noChangeAspect="1" noMove="1" noResize="1" noEditPoints="1" noAdjustHandles="1" noChangeArrowheads="1" noChangeShapeType="1" noTextEdit="1"/>
              </p:cNvSpPr>
              <p:nvPr/>
            </p:nvSpPr>
            <p:spPr>
              <a:xfrm>
                <a:off x="313765" y="1076128"/>
                <a:ext cx="11496032" cy="761555"/>
              </a:xfrm>
              <a:prstGeom prst="rect">
                <a:avLst/>
              </a:prstGeom>
              <a:blipFill>
                <a:blip r:embed="rId6"/>
                <a:stretch>
                  <a:fillRect l="-1060" b="-10484"/>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BF0148FC-4061-B457-7FDF-F928E1BFC923}"/>
              </a:ext>
            </a:extLst>
          </p:cNvPr>
          <p:cNvGrpSpPr/>
          <p:nvPr/>
        </p:nvGrpSpPr>
        <p:grpSpPr>
          <a:xfrm>
            <a:off x="1452947" y="2925003"/>
            <a:ext cx="1246015" cy="2626815"/>
            <a:chOff x="1061734" y="3167390"/>
            <a:chExt cx="1246015" cy="2626815"/>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BE18279-59BE-77F6-936C-4DB5D5A5C351}"/>
                    </a:ext>
                  </a:extLst>
                </p:cNvPr>
                <p:cNvSpPr txBox="1"/>
                <p:nvPr/>
              </p:nvSpPr>
              <p:spPr>
                <a:xfrm>
                  <a:off x="1079464" y="3167390"/>
                  <a:ext cx="1210139" cy="523220"/>
                </a:xfrm>
                <a:prstGeom prst="rect">
                  <a:avLst/>
                </a:prstGeom>
                <a:noFill/>
              </p:spPr>
              <p:txBody>
                <a:bodyPr wrap="none" rtlCol="0">
                  <a:spAutoFit/>
                </a:bodyPr>
                <a:lstStyle/>
                <a:p>
                  <a:pPr algn="l"/>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oMath>
                  </a14:m>
                  <a:endParaRPr lang="zh-CN" altLang="en-US" sz="2800" dirty="0"/>
                </a:p>
              </p:txBody>
            </p:sp>
          </mc:Choice>
          <mc:Fallback xmlns="">
            <p:sp>
              <p:nvSpPr>
                <p:cNvPr id="3" name="文本框 2">
                  <a:extLst>
                    <a:ext uri="{FF2B5EF4-FFF2-40B4-BE49-F238E27FC236}">
                      <a16:creationId xmlns:a16="http://schemas.microsoft.com/office/drawing/2014/main" id="{FBE18279-59BE-77F6-936C-4DB5D5A5C351}"/>
                    </a:ext>
                  </a:extLst>
                </p:cNvPr>
                <p:cNvSpPr txBox="1">
                  <a:spLocks noRot="1" noChangeAspect="1" noMove="1" noResize="1" noEditPoints="1" noAdjustHandles="1" noChangeArrowheads="1" noChangeShapeType="1" noTextEdit="1"/>
                </p:cNvSpPr>
                <p:nvPr/>
              </p:nvSpPr>
              <p:spPr>
                <a:xfrm>
                  <a:off x="1079464" y="3167390"/>
                  <a:ext cx="1210139" cy="523220"/>
                </a:xfrm>
                <a:prstGeom prst="rect">
                  <a:avLst/>
                </a:prstGeom>
                <a:blipFill>
                  <a:blip r:embed="rId7"/>
                  <a:stretch>
                    <a:fillRect t="-12791" b="-31395"/>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DB6F43F1-F21F-5027-F984-8A299D8675F4}"/>
                </a:ext>
              </a:extLst>
            </p:cNvPr>
            <p:cNvCxnSpPr>
              <a:stCxn id="3" idx="2"/>
            </p:cNvCxnSpPr>
            <p:nvPr/>
          </p:nvCxnSpPr>
          <p:spPr>
            <a:xfrm flipH="1">
              <a:off x="1684533" y="3690610"/>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68FC8F6-3E6B-6C8E-E11B-6A5BCB788AD2}"/>
                    </a:ext>
                  </a:extLst>
                </p:cNvPr>
                <p:cNvSpPr txBox="1"/>
                <p:nvPr/>
              </p:nvSpPr>
              <p:spPr>
                <a:xfrm>
                  <a:off x="1061734" y="4238411"/>
                  <a:ext cx="1245597" cy="523220"/>
                </a:xfrm>
                <a:prstGeom prst="rect">
                  <a:avLst/>
                </a:prstGeom>
                <a:noFill/>
              </p:spPr>
              <p:txBody>
                <a:bodyPr wrap="none" rtlCol="0">
                  <a:spAutoFit/>
                </a:bodyPr>
                <a:lstStyle/>
                <a:p>
                  <a:pPr algn="l"/>
                  <a:r>
                    <a:rPr lang="zh-CN" altLang="en-US" sz="2800" dirty="0"/>
                    <a:t>求得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𝑈</m:t>
                          </m:r>
                        </m:sub>
                      </m:sSub>
                    </m:oMath>
                  </a14:m>
                  <a:endParaRPr lang="zh-CN" altLang="en-US" sz="2800" dirty="0"/>
                </a:p>
              </p:txBody>
            </p:sp>
          </mc:Choice>
          <mc:Fallback xmlns="">
            <p:sp>
              <p:nvSpPr>
                <p:cNvPr id="8" name="文本框 7">
                  <a:extLst>
                    <a:ext uri="{FF2B5EF4-FFF2-40B4-BE49-F238E27FC236}">
                      <a16:creationId xmlns:a16="http://schemas.microsoft.com/office/drawing/2014/main" id="{568FC8F6-3E6B-6C8E-E11B-6A5BCB788AD2}"/>
                    </a:ext>
                  </a:extLst>
                </p:cNvPr>
                <p:cNvSpPr txBox="1">
                  <a:spLocks noRot="1" noChangeAspect="1" noMove="1" noResize="1" noEditPoints="1" noAdjustHandles="1" noChangeArrowheads="1" noChangeShapeType="1" noTextEdit="1"/>
                </p:cNvSpPr>
                <p:nvPr/>
              </p:nvSpPr>
              <p:spPr>
                <a:xfrm>
                  <a:off x="1061734" y="4238411"/>
                  <a:ext cx="1245597" cy="523220"/>
                </a:xfrm>
                <a:prstGeom prst="rect">
                  <a:avLst/>
                </a:prstGeom>
                <a:blipFill>
                  <a:blip r:embed="rId8"/>
                  <a:stretch>
                    <a:fillRect l="-9756" t="-12941" b="-32941"/>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77A2DF95-7803-52F8-0465-A6BEA0CA4207}"/>
                </a:ext>
              </a:extLst>
            </p:cNvPr>
            <p:cNvCxnSpPr/>
            <p:nvPr/>
          </p:nvCxnSpPr>
          <p:spPr>
            <a:xfrm flipH="1">
              <a:off x="1684531" y="4784461"/>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4459DE5-3A04-715C-AE11-615965552BF3}"/>
                    </a:ext>
                  </a:extLst>
                </p:cNvPr>
                <p:cNvSpPr txBox="1"/>
                <p:nvPr/>
              </p:nvSpPr>
              <p:spPr>
                <a:xfrm>
                  <a:off x="1079464" y="5270985"/>
                  <a:ext cx="1228285"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15" name="文本框 14">
                  <a:extLst>
                    <a:ext uri="{FF2B5EF4-FFF2-40B4-BE49-F238E27FC236}">
                      <a16:creationId xmlns:a16="http://schemas.microsoft.com/office/drawing/2014/main" id="{A4459DE5-3A04-715C-AE11-615965552BF3}"/>
                    </a:ext>
                  </a:extLst>
                </p:cNvPr>
                <p:cNvSpPr txBox="1">
                  <a:spLocks noRot="1" noChangeAspect="1" noMove="1" noResize="1" noEditPoints="1" noAdjustHandles="1" noChangeArrowheads="1" noChangeShapeType="1" noTextEdit="1"/>
                </p:cNvSpPr>
                <p:nvPr/>
              </p:nvSpPr>
              <p:spPr>
                <a:xfrm>
                  <a:off x="1079464" y="5270985"/>
                  <a:ext cx="1228285" cy="523220"/>
                </a:xfrm>
                <a:prstGeom prst="rect">
                  <a:avLst/>
                </a:prstGeom>
                <a:blipFill>
                  <a:blip r:embed="rId9"/>
                  <a:stretch>
                    <a:fillRect l="-9901" t="-12791" b="-31395"/>
                  </a:stretch>
                </a:blipFill>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22CA6B4D-B0DB-8D8B-62FA-27B81D595F98}"/>
              </a:ext>
            </a:extLst>
          </p:cNvPr>
          <p:cNvGrpSpPr/>
          <p:nvPr/>
        </p:nvGrpSpPr>
        <p:grpSpPr>
          <a:xfrm>
            <a:off x="7095589" y="2925003"/>
            <a:ext cx="1245597" cy="2626815"/>
            <a:chOff x="7018941" y="3205202"/>
            <a:chExt cx="1245597" cy="2626815"/>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B47AFB0-5374-CBB1-34F5-D6A7D713C998}"/>
                    </a:ext>
                  </a:extLst>
                </p:cNvPr>
                <p:cNvSpPr txBox="1"/>
                <p:nvPr/>
              </p:nvSpPr>
              <p:spPr>
                <a:xfrm>
                  <a:off x="7036670" y="3205202"/>
                  <a:ext cx="1210139" cy="523220"/>
                </a:xfrm>
                <a:prstGeom prst="rect">
                  <a:avLst/>
                </a:prstGeom>
                <a:noFill/>
              </p:spPr>
              <p:txBody>
                <a:bodyPr wrap="none" rtlCol="0">
                  <a:spAutoFit/>
                </a:bodyPr>
                <a:lstStyle/>
                <a:p>
                  <a:pPr algn="l"/>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oMath>
                  </a14:m>
                  <a:endParaRPr lang="zh-CN" altLang="en-US" sz="2800" dirty="0"/>
                </a:p>
              </p:txBody>
            </p:sp>
          </mc:Choice>
          <mc:Fallback xmlns="">
            <p:sp>
              <p:nvSpPr>
                <p:cNvPr id="19" name="文本框 18">
                  <a:extLst>
                    <a:ext uri="{FF2B5EF4-FFF2-40B4-BE49-F238E27FC236}">
                      <a16:creationId xmlns:a16="http://schemas.microsoft.com/office/drawing/2014/main" id="{EB47AFB0-5374-CBB1-34F5-D6A7D713C998}"/>
                    </a:ext>
                  </a:extLst>
                </p:cNvPr>
                <p:cNvSpPr txBox="1">
                  <a:spLocks noRot="1" noChangeAspect="1" noMove="1" noResize="1" noEditPoints="1" noAdjustHandles="1" noChangeArrowheads="1" noChangeShapeType="1" noTextEdit="1"/>
                </p:cNvSpPr>
                <p:nvPr/>
              </p:nvSpPr>
              <p:spPr>
                <a:xfrm>
                  <a:off x="7036670" y="3205202"/>
                  <a:ext cx="1210139" cy="523220"/>
                </a:xfrm>
                <a:prstGeom prst="rect">
                  <a:avLst/>
                </a:prstGeom>
                <a:blipFill>
                  <a:blip r:embed="rId10"/>
                  <a:stretch>
                    <a:fillRect t="-12791" b="-31395"/>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757BA4C4-84D7-45C9-6B38-9D651C5CF9EE}"/>
                </a:ext>
              </a:extLst>
            </p:cNvPr>
            <p:cNvCxnSpPr>
              <a:cxnSpLocks/>
              <a:endCxn id="21" idx="0"/>
            </p:cNvCxnSpPr>
            <p:nvPr/>
          </p:nvCxnSpPr>
          <p:spPr>
            <a:xfrm>
              <a:off x="7641739" y="3728422"/>
              <a:ext cx="1" cy="547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35A44B8-EB3D-FE9A-2602-718927ACC223}"/>
                    </a:ext>
                  </a:extLst>
                </p:cNvPr>
                <p:cNvSpPr txBox="1"/>
                <p:nvPr/>
              </p:nvSpPr>
              <p:spPr>
                <a:xfrm>
                  <a:off x="7018941" y="4276223"/>
                  <a:ext cx="1245597" cy="523220"/>
                </a:xfrm>
                <a:prstGeom prst="rect">
                  <a:avLst/>
                </a:prstGeom>
                <a:noFill/>
              </p:spPr>
              <p:txBody>
                <a:bodyPr wrap="none" rtlCol="0">
                  <a:spAutoFit/>
                </a:bodyPr>
                <a:lstStyle/>
                <a:p>
                  <a:pPr algn="l"/>
                  <a:r>
                    <a:rPr lang="zh-CN" altLang="en-US" sz="2800" dirty="0"/>
                    <a:t>求得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𝑈</m:t>
                          </m:r>
                        </m:sub>
                      </m:sSub>
                    </m:oMath>
                  </a14:m>
                  <a:endParaRPr lang="zh-CN" altLang="en-US" sz="2800" dirty="0"/>
                </a:p>
              </p:txBody>
            </p:sp>
          </mc:Choice>
          <mc:Fallback xmlns="">
            <p:sp>
              <p:nvSpPr>
                <p:cNvPr id="21" name="文本框 20">
                  <a:extLst>
                    <a:ext uri="{FF2B5EF4-FFF2-40B4-BE49-F238E27FC236}">
                      <a16:creationId xmlns:a16="http://schemas.microsoft.com/office/drawing/2014/main" id="{E35A44B8-EB3D-FE9A-2602-718927ACC223}"/>
                    </a:ext>
                  </a:extLst>
                </p:cNvPr>
                <p:cNvSpPr txBox="1">
                  <a:spLocks noRot="1" noChangeAspect="1" noMove="1" noResize="1" noEditPoints="1" noAdjustHandles="1" noChangeArrowheads="1" noChangeShapeType="1" noTextEdit="1"/>
                </p:cNvSpPr>
                <p:nvPr/>
              </p:nvSpPr>
              <p:spPr>
                <a:xfrm>
                  <a:off x="7018941" y="4276223"/>
                  <a:ext cx="1245597" cy="523220"/>
                </a:xfrm>
                <a:prstGeom prst="rect">
                  <a:avLst/>
                </a:prstGeom>
                <a:blipFill>
                  <a:blip r:embed="rId11"/>
                  <a:stretch>
                    <a:fillRect l="-10294" t="-12941" b="-32941"/>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A1ADCB44-35FA-91D4-8FE4-95634460B6E4}"/>
                </a:ext>
              </a:extLst>
            </p:cNvPr>
            <p:cNvCxnSpPr>
              <a:cxnSpLocks/>
            </p:cNvCxnSpPr>
            <p:nvPr/>
          </p:nvCxnSpPr>
          <p:spPr>
            <a:xfrm flipH="1">
              <a:off x="7641739" y="4822273"/>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20B2602-777A-A6F2-5369-E64ECF2A65C1}"/>
                    </a:ext>
                  </a:extLst>
                </p:cNvPr>
                <p:cNvSpPr txBox="1"/>
                <p:nvPr/>
              </p:nvSpPr>
              <p:spPr>
                <a:xfrm>
                  <a:off x="7027597" y="5308797"/>
                  <a:ext cx="1228285"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24" name="文本框 23">
                  <a:extLst>
                    <a:ext uri="{FF2B5EF4-FFF2-40B4-BE49-F238E27FC236}">
                      <a16:creationId xmlns:a16="http://schemas.microsoft.com/office/drawing/2014/main" id="{520B2602-777A-A6F2-5369-E64ECF2A65C1}"/>
                    </a:ext>
                  </a:extLst>
                </p:cNvPr>
                <p:cNvSpPr txBox="1">
                  <a:spLocks noRot="1" noChangeAspect="1" noMove="1" noResize="1" noEditPoints="1" noAdjustHandles="1" noChangeArrowheads="1" noChangeShapeType="1" noTextEdit="1"/>
                </p:cNvSpPr>
                <p:nvPr/>
              </p:nvSpPr>
              <p:spPr>
                <a:xfrm>
                  <a:off x="7027597" y="5308797"/>
                  <a:ext cx="1228285" cy="523220"/>
                </a:xfrm>
                <a:prstGeom prst="rect">
                  <a:avLst/>
                </a:prstGeom>
                <a:blipFill>
                  <a:blip r:embed="rId12"/>
                  <a:stretch>
                    <a:fillRect l="-9901" t="-12791" b="-313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EEDADB2-53F8-4B14-2842-9805CF99F2CE}"/>
                  </a:ext>
                </a:extLst>
              </p:cNvPr>
              <p:cNvSpPr txBox="1"/>
              <p:nvPr/>
            </p:nvSpPr>
            <p:spPr>
              <a:xfrm>
                <a:off x="8137711" y="3429000"/>
                <a:ext cx="2714642" cy="6154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𝑈</m:t>
                          </m:r>
                        </m:sub>
                      </m:sSub>
                      <m:r>
                        <a:rPr lang="en-US" altLang="zh-CN" sz="1800" b="0" i="1" smtClean="0">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𝐸</m:t>
                          </m:r>
                        </m:num>
                        <m:den>
                          <m:r>
                            <a:rPr lang="en-US" altLang="zh-CN" sz="1800" i="1">
                              <a:solidFill>
                                <a:srgbClr val="FF0000"/>
                              </a:solidFill>
                              <a:latin typeface="Cambria Math" panose="02040503050406030204" pitchFamily="18" charset="0"/>
                            </a:rPr>
                            <m:t>𝐸</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𝐷</m:t>
                          </m:r>
                        </m:den>
                      </m:f>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𝐸</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𝐷</m:t>
                          </m:r>
                        </m:num>
                        <m:den>
                          <m:r>
                            <a:rPr lang="en-US" altLang="zh-CN" sz="1800" i="1">
                              <a:solidFill>
                                <a:srgbClr val="FF0000"/>
                              </a:solidFill>
                              <a:latin typeface="Cambria Math" panose="02040503050406030204" pitchFamily="18" charset="0"/>
                            </a:rPr>
                            <m:t>𝐸</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𝐷</m:t>
                          </m:r>
                        </m:den>
                      </m:f>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𝐷</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9EEDADB2-53F8-4B14-2842-9805CF99F2CE}"/>
                  </a:ext>
                </a:extLst>
              </p:cNvPr>
              <p:cNvSpPr txBox="1">
                <a:spLocks noRot="1" noChangeAspect="1" noMove="1" noResize="1" noEditPoints="1" noAdjustHandles="1" noChangeArrowheads="1" noChangeShapeType="1" noTextEdit="1"/>
              </p:cNvSpPr>
              <p:nvPr/>
            </p:nvSpPr>
            <p:spPr>
              <a:xfrm>
                <a:off x="8137711" y="3429000"/>
                <a:ext cx="2714642" cy="61549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25A543B-C064-0EE0-D59C-CEC583B755BF}"/>
                  </a:ext>
                </a:extLst>
              </p:cNvPr>
              <p:cNvSpPr txBox="1"/>
              <p:nvPr/>
            </p:nvSpPr>
            <p:spPr>
              <a:xfrm>
                <a:off x="8137711" y="4395219"/>
                <a:ext cx="2942667" cy="6333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𝑈</m:t>
                          </m:r>
                        </m:sub>
                      </m:sSub>
                      <m:r>
                        <a:rPr lang="en-US" altLang="zh-CN" sz="1800"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𝐸</m:t>
                          </m:r>
                        </m:sub>
                        <m:sup>
                          <m:r>
                            <a:rPr lang="en-US" altLang="zh-CN" i="1">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sz="1800"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oMath>
                  </m:oMathPara>
                </a14:m>
                <a:endParaRPr lang="zh-CN" altLang="en-US" dirty="0"/>
              </a:p>
            </p:txBody>
          </p:sp>
        </mc:Choice>
        <mc:Fallback xmlns="">
          <p:sp>
            <p:nvSpPr>
              <p:cNvPr id="28" name="文本框 27">
                <a:extLst>
                  <a:ext uri="{FF2B5EF4-FFF2-40B4-BE49-F238E27FC236}">
                    <a16:creationId xmlns:a16="http://schemas.microsoft.com/office/drawing/2014/main" id="{925A543B-C064-0EE0-D59C-CEC583B755BF}"/>
                  </a:ext>
                </a:extLst>
              </p:cNvPr>
              <p:cNvSpPr txBox="1">
                <a:spLocks noRot="1" noChangeAspect="1" noMove="1" noResize="1" noEditPoints="1" noAdjustHandles="1" noChangeArrowheads="1" noChangeShapeType="1" noTextEdit="1"/>
              </p:cNvSpPr>
              <p:nvPr/>
            </p:nvSpPr>
            <p:spPr>
              <a:xfrm>
                <a:off x="8137711" y="4395219"/>
                <a:ext cx="2942667" cy="633379"/>
              </a:xfrm>
              <a:prstGeom prst="rect">
                <a:avLst/>
              </a:prstGeom>
              <a:blipFill>
                <a:blip r:embed="rId1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D477CEE8-DBB3-95FF-8252-5DBA55D20CF1}"/>
              </a:ext>
            </a:extLst>
          </p:cNvPr>
          <p:cNvCxnSpPr/>
          <p:nvPr/>
        </p:nvCxnSpPr>
        <p:spPr>
          <a:xfrm flipH="1">
            <a:off x="2071674" y="5620645"/>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2F81F095-6426-B03D-6436-2FEC4A973153}"/>
                  </a:ext>
                </a:extLst>
              </p:cNvPr>
              <p:cNvSpPr txBox="1"/>
              <p:nvPr/>
            </p:nvSpPr>
            <p:spPr>
              <a:xfrm>
                <a:off x="1180693" y="6061172"/>
                <a:ext cx="1808252"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30" name="文本框 29">
                <a:extLst>
                  <a:ext uri="{FF2B5EF4-FFF2-40B4-BE49-F238E27FC236}">
                    <a16:creationId xmlns:a16="http://schemas.microsoft.com/office/drawing/2014/main" id="{2F81F095-6426-B03D-6436-2FEC4A973153}"/>
                  </a:ext>
                </a:extLst>
              </p:cNvPr>
              <p:cNvSpPr txBox="1">
                <a:spLocks noRot="1" noChangeAspect="1" noMove="1" noResize="1" noEditPoints="1" noAdjustHandles="1" noChangeArrowheads="1" noChangeShapeType="1" noTextEdit="1"/>
              </p:cNvSpPr>
              <p:nvPr/>
            </p:nvSpPr>
            <p:spPr>
              <a:xfrm>
                <a:off x="1180693" y="6061172"/>
                <a:ext cx="1808252" cy="523220"/>
              </a:xfrm>
              <a:prstGeom prst="rect">
                <a:avLst/>
              </a:prstGeom>
              <a:blipFill>
                <a:blip r:embed="rId15"/>
                <a:stretch>
                  <a:fillRect l="-7095"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FFCE288-6DDD-044A-48A1-3DE17F827F1D}"/>
                  </a:ext>
                </a:extLst>
              </p:cNvPr>
              <p:cNvSpPr txBox="1"/>
              <p:nvPr/>
            </p:nvSpPr>
            <p:spPr>
              <a:xfrm>
                <a:off x="6814261" y="6038342"/>
                <a:ext cx="1808252"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31" name="文本框 30">
                <a:extLst>
                  <a:ext uri="{FF2B5EF4-FFF2-40B4-BE49-F238E27FC236}">
                    <a16:creationId xmlns:a16="http://schemas.microsoft.com/office/drawing/2014/main" id="{2FFCE288-6DDD-044A-48A1-3DE17F827F1D}"/>
                  </a:ext>
                </a:extLst>
              </p:cNvPr>
              <p:cNvSpPr txBox="1">
                <a:spLocks noRot="1" noChangeAspect="1" noMove="1" noResize="1" noEditPoints="1" noAdjustHandles="1" noChangeArrowheads="1" noChangeShapeType="1" noTextEdit="1"/>
              </p:cNvSpPr>
              <p:nvPr/>
            </p:nvSpPr>
            <p:spPr>
              <a:xfrm>
                <a:off x="6814261" y="6038342"/>
                <a:ext cx="1808252" cy="523220"/>
              </a:xfrm>
              <a:prstGeom prst="rect">
                <a:avLst/>
              </a:prstGeom>
              <a:blipFill>
                <a:blip r:embed="rId16"/>
                <a:stretch>
                  <a:fillRect l="-7095" t="-12941" b="-32941"/>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6FDD2879-5910-01F8-057A-0B101C503D54}"/>
              </a:ext>
            </a:extLst>
          </p:cNvPr>
          <p:cNvCxnSpPr/>
          <p:nvPr/>
        </p:nvCxnSpPr>
        <p:spPr>
          <a:xfrm flipH="1">
            <a:off x="7718387" y="5561814"/>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F39E7A9-B2C9-7682-94E5-3C22A2D5F62D}"/>
                  </a:ext>
                </a:extLst>
              </p:cNvPr>
              <p:cNvSpPr txBox="1"/>
              <p:nvPr/>
            </p:nvSpPr>
            <p:spPr>
              <a:xfrm>
                <a:off x="2417672" y="5493473"/>
                <a:ext cx="4098697" cy="6333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𝑊𝐴𝐶𝐶</m:t>
                          </m:r>
                        </m:sub>
                      </m:sSub>
                      <m:r>
                        <a:rPr lang="en-US" altLang="zh-CN" sz="1800"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𝐸</m:t>
                          </m:r>
                        </m:sub>
                        <m:sup>
                          <m:r>
                            <a:rPr lang="en-US" altLang="zh-CN" i="1">
                              <a:solidFill>
                                <a:srgbClr val="FF0000"/>
                              </a:solidFill>
                              <a:latin typeface="Cambria Math" panose="02040503050406030204" pitchFamily="18" charset="0"/>
                            </a:rPr>
                            <m:t>′</m:t>
                          </m:r>
                        </m:sup>
                      </m:sSubSup>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r>
                        <a:rPr lang="en-US" altLang="zh-CN" sz="1800" b="0" i="1" smtClean="0">
                          <a:solidFill>
                            <a:srgbClr val="FF0000"/>
                          </a:solidFill>
                          <a:latin typeface="Cambria Math" panose="02040503050406030204" pitchFamily="18" charset="0"/>
                        </a:rPr>
                        <m:t>(1−</m:t>
                      </m:r>
                      <m:sSub>
                        <m:sSubPr>
                          <m:ctrlPr>
                            <a:rPr lang="en-US" altLang="zh-CN" sz="1800" b="0" i="1" smtClean="0">
                              <a:solidFill>
                                <a:srgbClr val="FF0000"/>
                              </a:solidFill>
                              <a:latin typeface="Cambria Math" panose="02040503050406030204" pitchFamily="18" charset="0"/>
                            </a:rPr>
                          </m:ctrlPr>
                        </m:sSubPr>
                        <m:e>
                          <m:r>
                            <a:rPr lang="zh-CN" altLang="en-US" sz="1800" b="0" i="1" smtClean="0">
                              <a:solidFill>
                                <a:srgbClr val="FF0000"/>
                              </a:solidFill>
                              <a:latin typeface="Cambria Math" panose="02040503050406030204" pitchFamily="18" charset="0"/>
                            </a:rPr>
                            <m:t>𝜏</m:t>
                          </m:r>
                        </m:e>
                        <m:sub>
                          <m:r>
                            <a:rPr lang="en-US" altLang="zh-CN" sz="1800" b="0" i="1" smtClean="0">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en-US" altLang="zh-CN" sz="1800" dirty="0"/>
              </a:p>
            </p:txBody>
          </p:sp>
        </mc:Choice>
        <mc:Fallback xmlns="">
          <p:sp>
            <p:nvSpPr>
              <p:cNvPr id="34" name="文本框 33">
                <a:extLst>
                  <a:ext uri="{FF2B5EF4-FFF2-40B4-BE49-F238E27FC236}">
                    <a16:creationId xmlns:a16="http://schemas.microsoft.com/office/drawing/2014/main" id="{7F39E7A9-B2C9-7682-94E5-3C22A2D5F62D}"/>
                  </a:ext>
                </a:extLst>
              </p:cNvPr>
              <p:cNvSpPr txBox="1">
                <a:spLocks noRot="1" noChangeAspect="1" noMove="1" noResize="1" noEditPoints="1" noAdjustHandles="1" noChangeArrowheads="1" noChangeShapeType="1" noTextEdit="1"/>
              </p:cNvSpPr>
              <p:nvPr/>
            </p:nvSpPr>
            <p:spPr>
              <a:xfrm>
                <a:off x="2417672" y="5493473"/>
                <a:ext cx="4098697" cy="63337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4C51B74-59AE-EB10-AEA4-482347252CC0}"/>
                  </a:ext>
                </a:extLst>
              </p:cNvPr>
              <p:cNvSpPr txBox="1"/>
              <p:nvPr/>
            </p:nvSpPr>
            <p:spPr>
              <a:xfrm>
                <a:off x="8137711" y="5493473"/>
                <a:ext cx="4098697" cy="6333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𝑊𝐴𝐶𝐶</m:t>
                          </m:r>
                        </m:sub>
                      </m:sSub>
                      <m:r>
                        <a:rPr lang="en-US" altLang="zh-CN" sz="1800"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𝐸</m:t>
                          </m:r>
                        </m:sub>
                        <m:sup>
                          <m:r>
                            <a:rPr lang="en-US" altLang="zh-CN" i="1">
                              <a:solidFill>
                                <a:srgbClr val="FF0000"/>
                              </a:solidFill>
                              <a:latin typeface="Cambria Math" panose="02040503050406030204" pitchFamily="18" charset="0"/>
                            </a:rPr>
                            <m:t>′</m:t>
                          </m:r>
                        </m:sup>
                      </m:sSubSup>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r>
                        <a:rPr lang="en-US" altLang="zh-CN" sz="1800" b="0" i="1" smtClean="0">
                          <a:solidFill>
                            <a:srgbClr val="FF0000"/>
                          </a:solidFill>
                          <a:latin typeface="Cambria Math" panose="02040503050406030204" pitchFamily="18" charset="0"/>
                        </a:rPr>
                        <m:t>(1−</m:t>
                      </m:r>
                      <m:sSub>
                        <m:sSubPr>
                          <m:ctrlPr>
                            <a:rPr lang="en-US" altLang="zh-CN" sz="1800" b="0" i="1" smtClean="0">
                              <a:solidFill>
                                <a:srgbClr val="FF0000"/>
                              </a:solidFill>
                              <a:latin typeface="Cambria Math" panose="02040503050406030204" pitchFamily="18" charset="0"/>
                            </a:rPr>
                          </m:ctrlPr>
                        </m:sSubPr>
                        <m:e>
                          <m:r>
                            <a:rPr lang="zh-CN" altLang="en-US" sz="1800" b="0" i="1" smtClean="0">
                              <a:solidFill>
                                <a:srgbClr val="FF0000"/>
                              </a:solidFill>
                              <a:latin typeface="Cambria Math" panose="02040503050406030204" pitchFamily="18" charset="0"/>
                            </a:rPr>
                            <m:t>𝜏</m:t>
                          </m:r>
                        </m:e>
                        <m:sub>
                          <m:r>
                            <a:rPr lang="en-US" altLang="zh-CN" sz="1800" b="0" i="1" smtClean="0">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en-US" altLang="zh-CN" sz="1800" dirty="0"/>
              </a:p>
            </p:txBody>
          </p:sp>
        </mc:Choice>
        <mc:Fallback xmlns="">
          <p:sp>
            <p:nvSpPr>
              <p:cNvPr id="35" name="文本框 34">
                <a:extLst>
                  <a:ext uri="{FF2B5EF4-FFF2-40B4-BE49-F238E27FC236}">
                    <a16:creationId xmlns:a16="http://schemas.microsoft.com/office/drawing/2014/main" id="{14C51B74-59AE-EB10-AEA4-482347252CC0}"/>
                  </a:ext>
                </a:extLst>
              </p:cNvPr>
              <p:cNvSpPr txBox="1">
                <a:spLocks noRot="1" noChangeAspect="1" noMove="1" noResize="1" noEditPoints="1" noAdjustHandles="1" noChangeArrowheads="1" noChangeShapeType="1" noTextEdit="1"/>
              </p:cNvSpPr>
              <p:nvPr/>
            </p:nvSpPr>
            <p:spPr>
              <a:xfrm>
                <a:off x="8137711" y="5493473"/>
                <a:ext cx="4098697" cy="633379"/>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8835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9" name="文本框 8">
            <a:extLst>
              <a:ext uri="{FF2B5EF4-FFF2-40B4-BE49-F238E27FC236}">
                <a16:creationId xmlns:a16="http://schemas.microsoft.com/office/drawing/2014/main" id="{6F71C751-544B-75CE-88DE-8AC665289275}"/>
              </a:ext>
            </a:extLst>
          </p:cNvPr>
          <p:cNvSpPr txBox="1"/>
          <p:nvPr/>
        </p:nvSpPr>
        <p:spPr>
          <a:xfrm>
            <a:off x="138953" y="1175916"/>
            <a:ext cx="11981329" cy="2462213"/>
          </a:xfrm>
          <a:prstGeom prst="rect">
            <a:avLst/>
          </a:prstGeom>
          <a:noFill/>
        </p:spPr>
        <p:txBody>
          <a:bodyPr wrap="square">
            <a:spAutoFit/>
          </a:bodyPr>
          <a:lstStyle/>
          <a:p>
            <a:r>
              <a:rPr lang="zh-CN" altLang="en-US" sz="2800" dirty="0"/>
              <a:t>例题：上财</a:t>
            </a:r>
            <a:r>
              <a:rPr lang="en-US" altLang="zh-CN" sz="2800" dirty="0"/>
              <a:t>2013</a:t>
            </a:r>
            <a:r>
              <a:rPr lang="zh-CN" altLang="en-US" sz="2800" dirty="0"/>
              <a:t>年真题</a:t>
            </a:r>
            <a:endParaRPr lang="en-US" altLang="zh-CN" sz="2800" dirty="0"/>
          </a:p>
          <a:p>
            <a:endParaRPr lang="en-US" altLang="zh-CN" sz="1400" dirty="0"/>
          </a:p>
          <a:p>
            <a:r>
              <a:rPr lang="en-US" altLang="zh-CN" sz="2800" dirty="0"/>
              <a:t>B</a:t>
            </a:r>
            <a:r>
              <a:rPr lang="zh-CN" altLang="en-US" sz="2800" dirty="0"/>
              <a:t>公司目前全部用权益资本来满足其资金需求，当前</a:t>
            </a:r>
            <a:r>
              <a:rPr lang="en-US" altLang="zh-CN" sz="2800" dirty="0"/>
              <a:t>B</a:t>
            </a:r>
            <a:r>
              <a:rPr lang="zh-CN" altLang="en-US" sz="2800" dirty="0"/>
              <a:t>公司权益资本成本为</a:t>
            </a:r>
            <a:r>
              <a:rPr lang="en-US" altLang="zh-CN" sz="2800" dirty="0"/>
              <a:t>12%</a:t>
            </a:r>
            <a:r>
              <a:rPr lang="zh-CN" altLang="en-US" sz="2800" dirty="0"/>
              <a:t>。现公司打算以</a:t>
            </a:r>
            <a:r>
              <a:rPr lang="en-US" altLang="zh-CN" sz="2800" dirty="0"/>
              <a:t>8%</a:t>
            </a:r>
            <a:r>
              <a:rPr lang="zh-CN" altLang="en-US" sz="2800" dirty="0"/>
              <a:t>的利率发行债券，在新的资本结构下，负债市场价值为公司价值的</a:t>
            </a:r>
            <a:r>
              <a:rPr lang="en-US" altLang="zh-CN" sz="2800" dirty="0"/>
              <a:t>25%</a:t>
            </a:r>
            <a:r>
              <a:rPr lang="zh-CN" altLang="en-US" sz="2800" dirty="0"/>
              <a:t>。若公司所得税率为</a:t>
            </a:r>
            <a:r>
              <a:rPr lang="en-US" altLang="zh-CN" sz="2800" dirty="0"/>
              <a:t>25%</a:t>
            </a:r>
            <a:r>
              <a:rPr lang="zh-CN" altLang="en-US" sz="2800" dirty="0"/>
              <a:t>，计算该公司新的权益成本和加权平均资本成本。</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539428B-8DB6-7F07-0FE0-C8F38CACD25F}"/>
                  </a:ext>
                </a:extLst>
              </p:cNvPr>
              <p:cNvSpPr txBox="1"/>
              <p:nvPr/>
            </p:nvSpPr>
            <p:spPr>
              <a:xfrm>
                <a:off x="138953" y="3926542"/>
                <a:ext cx="11914094" cy="1922193"/>
              </a:xfrm>
              <a:prstGeom prst="rect">
                <a:avLst/>
              </a:prstGeom>
              <a:noFill/>
            </p:spPr>
            <p:txBody>
              <a:bodyPr wrap="square" rtlCol="0">
                <a:spAutoFit/>
              </a:bodyPr>
              <a:lstStyle/>
              <a:p>
                <a:pPr algn="l"/>
                <a:r>
                  <a:rPr lang="zh-CN" altLang="en-US" sz="2800" dirty="0"/>
                  <a:t>答案：</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𝐸</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𝐷</m:t>
                          </m:r>
                        </m:num>
                        <m:den>
                          <m:r>
                            <a:rPr lang="en-US" altLang="zh-CN" sz="2400" i="1">
                              <a:solidFill>
                                <a:schemeClr val="tx1"/>
                              </a:solidFill>
                              <a:latin typeface="Cambria Math" panose="02040503050406030204" pitchFamily="18" charset="0"/>
                            </a:rPr>
                            <m:t>𝐸</m:t>
                          </m:r>
                        </m:den>
                      </m:f>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e>
                      </m:d>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1−</m:t>
                          </m:r>
                          <m:sSub>
                            <m:sSubPr>
                              <m:ctrlPr>
                                <a:rPr lang="en-US" altLang="zh-CN"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𝜏</m:t>
                              </m:r>
                            </m:e>
                            <m:sub>
                              <m:r>
                                <a:rPr lang="en-US" altLang="zh-CN" sz="2400" i="1">
                                  <a:solidFill>
                                    <a:schemeClr val="tx1"/>
                                  </a:solidFill>
                                  <a:latin typeface="Cambria Math" panose="02040503050406030204" pitchFamily="18" charset="0"/>
                                </a:rPr>
                                <m:t>𝑐</m:t>
                              </m:r>
                            </m:sub>
                          </m:sSub>
                        </m:e>
                      </m:d>
                      <m:r>
                        <a:rPr lang="en-US" altLang="zh-CN" sz="2400" b="0" i="1" smtClean="0">
                          <a:solidFill>
                            <a:schemeClr val="tx1"/>
                          </a:solidFill>
                          <a:latin typeface="Cambria Math" panose="02040503050406030204" pitchFamily="18" charset="0"/>
                        </a:rPr>
                        <m:t>=12%+</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rPr>
                            <m:t>25</m:t>
                          </m:r>
                        </m:num>
                        <m:den>
                          <m:r>
                            <a:rPr lang="en-US" altLang="zh-CN" sz="2400" b="0" i="1" smtClean="0">
                              <a:solidFill>
                                <a:schemeClr val="tx1"/>
                              </a:solidFill>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rPr>
                            <m:t>75</m:t>
                          </m:r>
                        </m:den>
                      </m:f>
                      <m:r>
                        <a:rPr lang="zh-CN" altLang="en-US" sz="2400" dirty="0">
                          <a:latin typeface="Cambria Math" panose="02040503050406030204" pitchFamily="18" charset="0"/>
                        </a:rPr>
                        <m:t>×</m:t>
                      </m:r>
                      <m:d>
                        <m:dPr>
                          <m:ctrlPr>
                            <a:rPr lang="en-US" altLang="zh-CN" sz="2400" b="0" i="1" dirty="0" smtClean="0">
                              <a:latin typeface="Cambria Math" panose="02040503050406030204" pitchFamily="18" charset="0"/>
                            </a:rPr>
                          </m:ctrlPr>
                        </m:dPr>
                        <m:e>
                          <m:r>
                            <a:rPr lang="en-US" altLang="zh-CN" sz="2400" b="0" i="0" dirty="0" smtClean="0">
                              <a:latin typeface="Cambria Math" panose="02040503050406030204" pitchFamily="18" charset="0"/>
                            </a:rPr>
                            <m:t>12%−8%</m:t>
                          </m:r>
                        </m:e>
                      </m:d>
                      <m:r>
                        <a:rPr lang="en-US" altLang="zh-CN" sz="2400" b="0" i="1" dirty="0" smtClean="0">
                          <a:latin typeface="Cambria Math" panose="02040503050406030204" pitchFamily="18" charset="0"/>
                          <a:ea typeface="Cambria Math" panose="02040503050406030204" pitchFamily="18" charset="0"/>
                        </a:rPr>
                        <m:t>×</m:t>
                      </m:r>
                      <m:d>
                        <m:dPr>
                          <m:ctrlPr>
                            <a:rPr lang="en-US" altLang="zh-CN" sz="2400" b="0" i="1" dirty="0" smtClean="0">
                              <a:latin typeface="Cambria Math" panose="02040503050406030204" pitchFamily="18" charset="0"/>
                              <a:ea typeface="Cambria Math" panose="02040503050406030204" pitchFamily="18" charset="0"/>
                            </a:rPr>
                          </m:ctrlPr>
                        </m:dPr>
                        <m:e>
                          <m:r>
                            <a:rPr lang="en-US" altLang="zh-CN" sz="2400" b="0" i="1" dirty="0" smtClean="0">
                              <a:latin typeface="Cambria Math" panose="02040503050406030204" pitchFamily="18" charset="0"/>
                              <a:ea typeface="Cambria Math" panose="02040503050406030204" pitchFamily="18" charset="0"/>
                            </a:rPr>
                            <m:t>1−25%</m:t>
                          </m:r>
                        </m:e>
                      </m:d>
                      <m:r>
                        <a:rPr lang="en-US" altLang="zh-CN" sz="2400" b="0" i="1" dirty="0" smtClean="0">
                          <a:latin typeface="Cambria Math" panose="02040503050406030204" pitchFamily="18" charset="0"/>
                          <a:ea typeface="Cambria Math" panose="02040503050406030204" pitchFamily="18" charset="0"/>
                        </a:rPr>
                        <m:t>=13%</m:t>
                      </m:r>
                    </m:oMath>
                  </m:oMathPara>
                </a14:m>
                <a:endParaRPr lang="en-US" altLang="zh-CN" sz="24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𝑊𝐴𝐶𝐶</m:t>
                          </m:r>
                        </m:sub>
                      </m:sSub>
                      <m:r>
                        <a:rPr lang="en-US" altLang="zh-CN" sz="2400" b="0" i="1" smtClean="0">
                          <a:solidFill>
                            <a:schemeClr val="tx1"/>
                          </a:solidFill>
                          <a:latin typeface="Cambria Math" panose="02040503050406030204" pitchFamily="18" charset="0"/>
                        </a:rPr>
                        <m:t>=</m:t>
                      </m:r>
                      <m:sSub>
                        <m:sSubPr>
                          <m:ctrlPr>
                            <a:rPr lang="en-US" altLang="zh-CN" sz="2400" i="1">
                              <a:latin typeface="Cambria Math" panose="02040503050406030204" pitchFamily="18" charset="0"/>
                            </a:rPr>
                          </m:ctrlPr>
                        </m:sSub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𝐸</m:t>
                              </m:r>
                            </m:num>
                            <m:den>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𝐷</m:t>
                              </m:r>
                            </m:den>
                          </m:f>
                          <m:r>
                            <a:rPr lang="en-US" altLang="zh-CN" sz="2400" i="1">
                              <a:latin typeface="Cambria Math" panose="02040503050406030204" pitchFamily="18" charset="0"/>
                            </a:rPr>
                            <m:t>𝑟</m:t>
                          </m:r>
                        </m:e>
                        <m:sub>
                          <m:r>
                            <a:rPr lang="en-US" altLang="zh-CN" sz="2400" i="1">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𝐷</m:t>
                          </m:r>
                        </m:num>
                        <m:den>
                          <m:r>
                            <a:rPr lang="en-US" altLang="zh-CN" sz="2400" b="0" i="1" smtClean="0">
                              <a:solidFill>
                                <a:schemeClr val="tx1"/>
                              </a:solidFill>
                              <a:latin typeface="Cambria Math" panose="02040503050406030204" pitchFamily="18" charset="0"/>
                            </a:rPr>
                            <m:t>𝐸</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𝐷</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𝐷</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m:t>
                          </m:r>
                          <m:sSub>
                            <m:sSubPr>
                              <m:ctrlPr>
                                <a:rPr lang="en-US" altLang="zh-CN" sz="2400" b="0" i="1" smtClean="0">
                                  <a:solidFill>
                                    <a:schemeClr val="tx1"/>
                                  </a:solidFill>
                                  <a:latin typeface="Cambria Math" panose="02040503050406030204" pitchFamily="18" charset="0"/>
                                </a:rPr>
                              </m:ctrlPr>
                            </m:sSubPr>
                            <m:e>
                              <m:r>
                                <a:rPr lang="zh-CN" altLang="en-US" sz="2400" b="0" i="1" smtClean="0">
                                  <a:solidFill>
                                    <a:schemeClr val="tx1"/>
                                  </a:solidFill>
                                  <a:latin typeface="Cambria Math" panose="02040503050406030204" pitchFamily="18" charset="0"/>
                                </a:rPr>
                                <m:t>𝜏</m:t>
                              </m:r>
                            </m:e>
                            <m:sub>
                              <m:r>
                                <a:rPr lang="en-US" altLang="zh-CN" sz="2400" b="0" i="1" smtClean="0">
                                  <a:solidFill>
                                    <a:schemeClr val="tx1"/>
                                  </a:solidFill>
                                  <a:latin typeface="Cambria Math" panose="02040503050406030204" pitchFamily="18" charset="0"/>
                                </a:rPr>
                                <m:t>𝑐</m:t>
                              </m:r>
                            </m:sub>
                          </m:sSub>
                        </m:e>
                      </m:d>
                      <m:r>
                        <a:rPr lang="en-US" altLang="zh-CN" sz="2400" b="0" i="1" smtClean="0">
                          <a:solidFill>
                            <a:schemeClr val="tx1"/>
                          </a:solidFill>
                          <a:latin typeface="Cambria Math" panose="02040503050406030204" pitchFamily="18" charset="0"/>
                        </a:rPr>
                        <m:t>=0.75</m:t>
                      </m:r>
                      <m:r>
                        <a:rPr lang="en-US" altLang="zh-CN" sz="2400" b="0" i="1" smtClean="0">
                          <a:solidFill>
                            <a:schemeClr val="tx1"/>
                          </a:solidFill>
                          <a:latin typeface="Cambria Math" panose="02040503050406030204" pitchFamily="18" charset="0"/>
                          <a:ea typeface="Cambria Math" panose="02040503050406030204" pitchFamily="18" charset="0"/>
                        </a:rPr>
                        <m:t>×13%+0.25×8%×</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1−25%</m:t>
                          </m:r>
                        </m:e>
                      </m:d>
                      <m:r>
                        <a:rPr lang="en-US" altLang="zh-CN" sz="2400" b="0" i="1" smtClean="0">
                          <a:solidFill>
                            <a:schemeClr val="tx1"/>
                          </a:solidFill>
                          <a:latin typeface="Cambria Math" panose="02040503050406030204" pitchFamily="18" charset="0"/>
                          <a:ea typeface="Cambria Math" panose="02040503050406030204" pitchFamily="18" charset="0"/>
                        </a:rPr>
                        <m:t>=11.25%</m:t>
                      </m:r>
                    </m:oMath>
                  </m:oMathPara>
                </a14:m>
                <a:endParaRPr lang="zh-CN" altLang="en-US" sz="2400" dirty="0">
                  <a:solidFill>
                    <a:schemeClr val="tx1"/>
                  </a:solidFill>
                </a:endParaRPr>
              </a:p>
            </p:txBody>
          </p:sp>
        </mc:Choice>
        <mc:Fallback xmlns="">
          <p:sp>
            <p:nvSpPr>
              <p:cNvPr id="6" name="文本框 5">
                <a:extLst>
                  <a:ext uri="{FF2B5EF4-FFF2-40B4-BE49-F238E27FC236}">
                    <a16:creationId xmlns:a16="http://schemas.microsoft.com/office/drawing/2014/main" id="{D539428B-8DB6-7F07-0FE0-C8F38CACD25F}"/>
                  </a:ext>
                </a:extLst>
              </p:cNvPr>
              <p:cNvSpPr txBox="1">
                <a:spLocks noRot="1" noChangeAspect="1" noMove="1" noResize="1" noEditPoints="1" noAdjustHandles="1" noChangeArrowheads="1" noChangeShapeType="1" noTextEdit="1"/>
              </p:cNvSpPr>
              <p:nvPr/>
            </p:nvSpPr>
            <p:spPr>
              <a:xfrm>
                <a:off x="138953" y="3926542"/>
                <a:ext cx="11914094" cy="1922193"/>
              </a:xfrm>
              <a:prstGeom prst="rect">
                <a:avLst/>
              </a:prstGeom>
              <a:blipFill>
                <a:blip r:embed="rId3"/>
                <a:stretch>
                  <a:fillRect l="-1075" t="-34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63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385D53D-E128-470B-8B17-8A8F8E965498}"/>
              </a:ext>
            </a:extLst>
          </p:cNvPr>
          <p:cNvSpPr txBox="1"/>
          <p:nvPr/>
        </p:nvSpPr>
        <p:spPr>
          <a:xfrm>
            <a:off x="439272" y="958214"/>
            <a:ext cx="11313456" cy="5478423"/>
          </a:xfrm>
          <a:prstGeom prst="rect">
            <a:avLst/>
          </a:prstGeom>
          <a:noFill/>
        </p:spPr>
        <p:txBody>
          <a:bodyPr wrap="square" rtlCol="0">
            <a:spAutoFit/>
          </a:bodyPr>
          <a:lstStyle/>
          <a:p>
            <a:pPr algn="l"/>
            <a:r>
              <a:rPr lang="zh-CN" altLang="en-US" sz="2800" dirty="0"/>
              <a:t>例题：课本</a:t>
            </a:r>
            <a:r>
              <a:rPr lang="en-US" altLang="zh-CN" sz="2800" dirty="0"/>
              <a:t>P628</a:t>
            </a:r>
            <a:r>
              <a:rPr lang="zh-CN" altLang="en-US" sz="2800" dirty="0"/>
              <a:t>第</a:t>
            </a:r>
            <a:r>
              <a:rPr lang="en-US" altLang="zh-CN" sz="2800" dirty="0"/>
              <a:t>18</a:t>
            </a:r>
            <a:r>
              <a:rPr lang="zh-CN" altLang="en-US" sz="2800" dirty="0"/>
              <a:t>章课后习题第</a:t>
            </a:r>
            <a:r>
              <a:rPr lang="en-US" altLang="zh-CN" sz="2800" dirty="0"/>
              <a:t>12</a:t>
            </a:r>
            <a:r>
              <a:rPr lang="zh-CN" altLang="en-US" sz="2800" dirty="0"/>
              <a:t>题改编</a:t>
            </a:r>
            <a:endParaRPr lang="en-US" altLang="zh-CN" sz="2800" dirty="0"/>
          </a:p>
          <a:p>
            <a:pPr algn="l"/>
            <a:endParaRPr lang="en-US" altLang="zh-CN" sz="1400" dirty="0"/>
          </a:p>
          <a:p>
            <a:pPr algn="l"/>
            <a:r>
              <a:rPr lang="zh-CN" altLang="en-US" sz="2800" dirty="0"/>
              <a:t>若</a:t>
            </a:r>
            <a:r>
              <a:rPr lang="en-US" altLang="zh-CN" sz="2800" dirty="0"/>
              <a:t>P</a:t>
            </a:r>
            <a:r>
              <a:rPr lang="zh-CN" altLang="en-US" sz="2800" dirty="0"/>
              <a:t>公司一直维持</a:t>
            </a:r>
            <a:r>
              <a:rPr lang="en-US" altLang="zh-CN" sz="2800" dirty="0"/>
              <a:t>0.2</a:t>
            </a:r>
            <a:r>
              <a:rPr lang="zh-CN" altLang="en-US" sz="2800" dirty="0"/>
              <a:t>的债务股权比率，目前股价为</a:t>
            </a:r>
            <a:r>
              <a:rPr lang="en-US" altLang="zh-CN" sz="2800" dirty="0"/>
              <a:t>50</a:t>
            </a:r>
            <a:r>
              <a:rPr lang="zh-CN" altLang="en-US" sz="2800" dirty="0"/>
              <a:t>元，流通股数量为</a:t>
            </a:r>
            <a:r>
              <a:rPr lang="en-US" altLang="zh-CN" sz="2800" dirty="0"/>
              <a:t>25</a:t>
            </a:r>
            <a:r>
              <a:rPr lang="zh-CN" altLang="en-US" sz="2800" dirty="0"/>
              <a:t>亿股。客户对公司产品的需求非常稳定</a:t>
            </a:r>
            <a:r>
              <a:rPr lang="en-US" altLang="zh-CN" sz="2800" dirty="0"/>
              <a:t>,</a:t>
            </a:r>
            <a:r>
              <a:rPr lang="zh-CN" altLang="en-US" sz="2800" dirty="0"/>
              <a:t>公司因而有较低的股权贝塔为</a:t>
            </a:r>
            <a:r>
              <a:rPr lang="en-US" altLang="zh-CN" sz="2800" dirty="0"/>
              <a:t>0.50</a:t>
            </a:r>
            <a:r>
              <a:rPr lang="zh-CN" altLang="en-US" sz="2800" dirty="0"/>
              <a:t>，可按高出无风险利率（</a:t>
            </a:r>
            <a:r>
              <a:rPr lang="en-US" altLang="zh-CN" sz="2800" dirty="0"/>
              <a:t>4%</a:t>
            </a:r>
            <a:r>
              <a:rPr lang="zh-CN" altLang="en-US" sz="2800" dirty="0"/>
              <a:t>）</a:t>
            </a:r>
            <a:r>
              <a:rPr lang="en-US" altLang="zh-CN" sz="2800" dirty="0"/>
              <a:t>20</a:t>
            </a:r>
            <a:r>
              <a:rPr lang="zh-CN" altLang="en-US" sz="2800" dirty="0"/>
              <a:t>个基点的</a:t>
            </a:r>
            <a:r>
              <a:rPr lang="en-US" altLang="zh-CN" sz="2800" dirty="0"/>
              <a:t>4.20%</a:t>
            </a:r>
            <a:r>
              <a:rPr lang="zh-CN" altLang="en-US" sz="2800" dirty="0"/>
              <a:t>的利率借款。市场期望回报率为</a:t>
            </a:r>
            <a:r>
              <a:rPr lang="en-US" altLang="zh-CN" sz="2800" dirty="0"/>
              <a:t>10%</a:t>
            </a:r>
            <a:r>
              <a:rPr lang="zh-CN" altLang="en-US" sz="2800" dirty="0"/>
              <a:t>，公司税率为</a:t>
            </a:r>
            <a:r>
              <a:rPr lang="en-US" altLang="zh-CN" sz="2800" dirty="0"/>
              <a:t>35%</a:t>
            </a:r>
            <a:r>
              <a:rPr lang="zh-CN" altLang="en-US" sz="2800" dirty="0"/>
              <a:t>。</a:t>
            </a:r>
            <a:endParaRPr lang="en-US" altLang="zh-CN" sz="2800" dirty="0"/>
          </a:p>
          <a:p>
            <a:pPr algn="l"/>
            <a:r>
              <a:rPr lang="zh-CN" altLang="en-US" sz="2800" dirty="0"/>
              <a:t>（</a:t>
            </a:r>
            <a:r>
              <a:rPr lang="en-US" altLang="zh-CN" sz="2800" dirty="0"/>
              <a:t>1</a:t>
            </a:r>
            <a:r>
              <a:rPr lang="zh-CN" altLang="en-US" sz="2800" dirty="0"/>
              <a:t>）公司预计今年产生的自由现金流为</a:t>
            </a:r>
            <a:r>
              <a:rPr lang="en-US" altLang="zh-CN" sz="2800" dirty="0"/>
              <a:t>60</a:t>
            </a:r>
            <a:r>
              <a:rPr lang="zh-CN" altLang="en-US" sz="2800" dirty="0"/>
              <a:t>亿元，自由现金流的年固定增长率为多少</a:t>
            </a:r>
            <a:r>
              <a:rPr lang="en-US" altLang="zh-CN" sz="2800" dirty="0"/>
              <a:t>,</a:t>
            </a:r>
            <a:r>
              <a:rPr lang="zh-CN" altLang="en-US" sz="2800" dirty="0"/>
              <a:t>才会与公司当前的股价相匹配</a:t>
            </a:r>
            <a:r>
              <a:rPr lang="en-US" altLang="zh-CN" sz="2800" dirty="0"/>
              <a:t>?</a:t>
            </a:r>
          </a:p>
          <a:p>
            <a:pPr algn="l"/>
            <a:r>
              <a:rPr lang="zh-CN" altLang="en-US" sz="2800" dirty="0"/>
              <a:t>（</a:t>
            </a:r>
            <a:r>
              <a:rPr lang="en-US" altLang="zh-CN" sz="2800" dirty="0"/>
              <a:t>2</a:t>
            </a:r>
            <a:r>
              <a:rPr lang="zh-CN" altLang="en-US" sz="2800" dirty="0"/>
              <a:t>）公司认为在增加债务的同时不会招致严重的财务困境风险或其他成本。在维持较高的</a:t>
            </a:r>
            <a:r>
              <a:rPr lang="en-US" altLang="zh-CN" sz="2800" dirty="0"/>
              <a:t>0.50</a:t>
            </a:r>
            <a:r>
              <a:rPr lang="zh-CN" altLang="en-US" sz="2800" dirty="0"/>
              <a:t>的债务股权比率下，其借款成本将只微升到</a:t>
            </a:r>
            <a:r>
              <a:rPr lang="en-US" altLang="zh-CN" sz="2800" dirty="0"/>
              <a:t>4.50%</a:t>
            </a:r>
            <a:r>
              <a:rPr lang="zh-CN" altLang="en-US" sz="2800" dirty="0"/>
              <a:t>。如果公司宣布将通过杠杆资本重整，使债务股权比率提高到</a:t>
            </a:r>
            <a:r>
              <a:rPr lang="en-US" altLang="zh-CN" sz="2800" dirty="0"/>
              <a:t>0.5</a:t>
            </a:r>
            <a:r>
              <a:rPr lang="zh-CN" altLang="en-US" sz="2800" dirty="0"/>
              <a:t>，确定由预计的利息节税所导致的股价上涨幅度？公司通过资本重整将回购多少流通股？</a:t>
            </a:r>
          </a:p>
        </p:txBody>
      </p:sp>
    </p:spTree>
    <p:extLst>
      <p:ext uri="{BB962C8B-B14F-4D97-AF65-F5344CB8AC3E}">
        <p14:creationId xmlns:p14="http://schemas.microsoft.com/office/powerpoint/2010/main" val="6059959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6A519D0-AF33-A319-48D7-97EA9F668437}"/>
                  </a:ext>
                </a:extLst>
              </p:cNvPr>
              <p:cNvSpPr txBox="1"/>
              <p:nvPr/>
            </p:nvSpPr>
            <p:spPr>
              <a:xfrm>
                <a:off x="1118283" y="1619114"/>
                <a:ext cx="9955434" cy="3619773"/>
              </a:xfrm>
              <a:prstGeom prst="rect">
                <a:avLst/>
              </a:prstGeom>
              <a:noFill/>
            </p:spPr>
            <p:txBody>
              <a:bodyPr wrap="square" rtlCol="0">
                <a:spAutoFit/>
              </a:bodyPr>
              <a:lstStyle/>
              <a:p>
                <a:pPr algn="l"/>
                <a:r>
                  <a:rPr lang="zh-CN" altLang="en-US" sz="2400" dirty="0"/>
                  <a:t>答案：</a:t>
                </a:r>
                <a:endParaRPr lang="en-US" altLang="zh-CN" sz="2400" dirty="0"/>
              </a:p>
              <a:p>
                <a:pPr algn="l"/>
                <a:r>
                  <a:rPr lang="zh-CN" altLang="en-US" sz="2400" dirty="0"/>
                  <a:t>（</a:t>
                </a:r>
                <a:r>
                  <a:rPr lang="en-US" altLang="zh-CN" sz="2400" dirty="0"/>
                  <a:t>1</a:t>
                </a:r>
                <a:r>
                  <a:rPr lang="zh-CN" altLang="en-US" sz="2400" dirty="0"/>
                  <a:t>）</a:t>
                </a:r>
                <a14:m>
                  <m:oMath xmlns:m="http://schemas.openxmlformats.org/officeDocument/2006/math">
                    <m:r>
                      <a:rPr lang="en-US" altLang="zh-CN" sz="2400" i="1" dirty="0" smtClean="0">
                        <a:latin typeface="Cambria Math" panose="02040503050406030204" pitchFamily="18" charset="0"/>
                      </a:rPr>
                      <m:t>𝐸</m:t>
                    </m:r>
                    <m:r>
                      <a:rPr lang="en-US" altLang="zh-CN" sz="2400" i="1" dirty="0" smtClean="0">
                        <a:latin typeface="Cambria Math" panose="02040503050406030204" pitchFamily="18" charset="0"/>
                      </a:rPr>
                      <m:t>=50×25</m:t>
                    </m:r>
                    <m:r>
                      <a:rPr lang="en-US" altLang="zh-CN" sz="2400" b="0" i="0" dirty="0" smtClean="0">
                        <a:latin typeface="Cambria Math" panose="02040503050406030204" pitchFamily="18" charset="0"/>
                        <a:ea typeface="Cambria Math" panose="02040503050406030204" pitchFamily="18" charset="0"/>
                      </a:rPr>
                      <m:t>=1250</m:t>
                    </m:r>
                  </m:oMath>
                </a14:m>
                <a:r>
                  <a:rPr lang="zh-CN" altLang="en-US" sz="2400" dirty="0"/>
                  <a:t>亿元</a:t>
                </a:r>
                <a:endParaRPr lang="en-US" altLang="zh-CN" sz="2400" dirty="0"/>
              </a:p>
              <a:p>
                <a:pPr algn="l"/>
                <a:r>
                  <a:rPr lang="en-US" altLang="zh-CN" sz="2400" b="0" dirty="0"/>
                  <a:t>         </a:t>
                </a:r>
                <a14:m>
                  <m:oMath xmlns:m="http://schemas.openxmlformats.org/officeDocument/2006/math">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=0</m:t>
                    </m:r>
                    <m:r>
                      <a:rPr lang="en-US" altLang="zh-CN" sz="2400" b="0" i="0" smtClean="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×1250</m:t>
                    </m:r>
                    <m:r>
                      <a:rPr lang="en-US" altLang="zh-CN" sz="2400" b="0" i="0" smtClean="0">
                        <a:latin typeface="Cambria Math" panose="02040503050406030204" pitchFamily="18" charset="0"/>
                        <a:ea typeface="Cambria Math" panose="02040503050406030204" pitchFamily="18" charset="0"/>
                      </a:rPr>
                      <m:t>=250</m:t>
                    </m:r>
                  </m:oMath>
                </a14:m>
                <a:r>
                  <a:rPr lang="zh-CN" altLang="en-US" sz="2400" dirty="0"/>
                  <a:t>亿元</a:t>
                </a:r>
                <a:endParaRPr lang="en-US" altLang="zh-CN" sz="2400" i="1" dirty="0">
                  <a:latin typeface="Cambria Math" panose="02040503050406030204" pitchFamily="18" charset="0"/>
                </a:endParaRPr>
              </a:p>
              <a:p>
                <a:pPr algn="l"/>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𝐿</m:t>
                        </m:r>
                      </m:sub>
                    </m:sSub>
                    <m:r>
                      <a:rPr lang="en-US" altLang="zh-CN" sz="2400" b="0" i="1" smtClean="0">
                        <a:latin typeface="Cambria Math" panose="02040503050406030204" pitchFamily="18" charset="0"/>
                      </a:rPr>
                      <m:t>=</m:t>
                    </m:r>
                    <m:r>
                      <a:rPr lang="en-US" altLang="zh-CN" sz="2400" i="1" dirty="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𝐷</m:t>
                    </m:r>
                    <m:r>
                      <a:rPr lang="en-US" altLang="zh-CN" sz="2400" b="0" i="1" dirty="0" smtClean="0">
                        <a:latin typeface="Cambria Math" panose="02040503050406030204" pitchFamily="18" charset="0"/>
                      </a:rPr>
                      <m:t>=1500</m:t>
                    </m:r>
                  </m:oMath>
                </a14:m>
                <a:r>
                  <a:rPr lang="zh-CN" altLang="en-US" sz="2400" dirty="0"/>
                  <a:t>亿元</a:t>
                </a:r>
                <a:endParaRPr lang="en-US" altLang="zh-CN" sz="2400" dirty="0"/>
              </a:p>
              <a:p>
                <a:r>
                  <a:rPr lang="en-US" altLang="zh-CN" sz="2400" dirty="0"/>
                  <a:t>         </a:t>
                </a:r>
                <a:r>
                  <a:rPr lang="zh-CN" altLang="en-US" sz="2400" dirty="0"/>
                  <a:t>根据</a:t>
                </a:r>
                <a:r>
                  <a:rPr lang="en-US" altLang="zh-CN" sz="2400" dirty="0"/>
                  <a:t>CAPM</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𝐸</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𝐸</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𝑀</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e>
                    </m:d>
                    <m:r>
                      <a:rPr lang="en-US" altLang="zh-CN" sz="2400" i="1">
                        <a:latin typeface="Cambria Math" panose="02040503050406030204" pitchFamily="18" charset="0"/>
                      </a:rPr>
                      <m:t>=</m:t>
                    </m:r>
                    <m:r>
                      <a:rPr lang="en-US" altLang="zh-CN" sz="2400" b="0" i="1" smtClean="0">
                        <a:latin typeface="Cambria Math" panose="02040503050406030204" pitchFamily="18" charset="0"/>
                      </a:rPr>
                      <m:t>4%+0.5</m:t>
                    </m:r>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10%−4%</m:t>
                        </m:r>
                      </m:e>
                    </m:d>
                    <m:r>
                      <a:rPr lang="en-US" altLang="zh-CN" sz="2400" b="0" i="1" smtClean="0">
                        <a:latin typeface="Cambria Math" panose="02040503050406030204" pitchFamily="18" charset="0"/>
                        <a:ea typeface="Cambria Math" panose="02040503050406030204" pitchFamily="18" charset="0"/>
                      </a:rPr>
                      <m:t>=7%</m:t>
                    </m:r>
                  </m:oMath>
                </a14:m>
                <a:endParaRPr lang="en-US" altLang="zh-CN" sz="2400" b="0" dirty="0">
                  <a:ea typeface="Cambria Math" panose="02040503050406030204" pitchFamily="18" charset="0"/>
                </a:endParaRPr>
              </a:p>
              <a:p>
                <a:r>
                  <a:rPr lang="en-US" altLang="zh-CN" sz="2400" dirty="0">
                    <a:solidFill>
                      <a:schemeClr val="tx1"/>
                    </a:solidFill>
                  </a:rPr>
                  <a:t>         </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𝑊𝐴𝐶𝐶</m:t>
                        </m:r>
                      </m:sub>
                    </m:sSub>
                    <m:r>
                      <a:rPr lang="en-US" altLang="zh-CN" sz="2400" b="0" i="1" smtClean="0">
                        <a:solidFill>
                          <a:schemeClr val="tx1"/>
                        </a:solidFill>
                        <a:latin typeface="Cambria Math" panose="02040503050406030204" pitchFamily="18" charset="0"/>
                      </a:rPr>
                      <m:t>=</m:t>
                    </m:r>
                    <m:sSub>
                      <m:sSubPr>
                        <m:ctrlPr>
                          <a:rPr lang="en-US" altLang="zh-CN" sz="2400" i="1">
                            <a:latin typeface="Cambria Math" panose="02040503050406030204" pitchFamily="18" charset="0"/>
                          </a:rPr>
                        </m:ctrlPr>
                      </m:sSub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𝐸</m:t>
                            </m:r>
                          </m:num>
                          <m:den>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𝐷</m:t>
                            </m:r>
                          </m:den>
                        </m:f>
                        <m:r>
                          <a:rPr lang="en-US" altLang="zh-CN" sz="2400" i="1">
                            <a:latin typeface="Cambria Math" panose="02040503050406030204" pitchFamily="18" charset="0"/>
                          </a:rPr>
                          <m:t>𝑟</m:t>
                        </m:r>
                      </m:e>
                      <m:sub>
                        <m:r>
                          <a:rPr lang="en-US" altLang="zh-CN" sz="2400" i="1">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𝐷</m:t>
                        </m:r>
                      </m:num>
                      <m:den>
                        <m:r>
                          <a:rPr lang="en-US" altLang="zh-CN" sz="2400" b="0" i="1" smtClean="0">
                            <a:solidFill>
                              <a:schemeClr val="tx1"/>
                            </a:solidFill>
                            <a:latin typeface="Cambria Math" panose="02040503050406030204" pitchFamily="18" charset="0"/>
                          </a:rPr>
                          <m:t>𝐸</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𝐷</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𝐷</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m:t>
                        </m:r>
                        <m:sSub>
                          <m:sSubPr>
                            <m:ctrlPr>
                              <a:rPr lang="en-US" altLang="zh-CN" sz="2400" b="0" i="1" smtClean="0">
                                <a:solidFill>
                                  <a:schemeClr val="tx1"/>
                                </a:solidFill>
                                <a:latin typeface="Cambria Math" panose="02040503050406030204" pitchFamily="18" charset="0"/>
                              </a:rPr>
                            </m:ctrlPr>
                          </m:sSubPr>
                          <m:e>
                            <m:r>
                              <a:rPr lang="zh-CN" altLang="en-US" sz="2400" b="0" i="1" smtClean="0">
                                <a:solidFill>
                                  <a:schemeClr val="tx1"/>
                                </a:solidFill>
                                <a:latin typeface="Cambria Math" panose="02040503050406030204" pitchFamily="18" charset="0"/>
                              </a:rPr>
                              <m:t>𝜏</m:t>
                            </m:r>
                          </m:e>
                          <m:sub>
                            <m:r>
                              <a:rPr lang="en-US" altLang="zh-CN" sz="2400" b="0" i="1" smtClean="0">
                                <a:solidFill>
                                  <a:schemeClr val="tx1"/>
                                </a:solidFill>
                                <a:latin typeface="Cambria Math" panose="02040503050406030204" pitchFamily="18" charset="0"/>
                              </a:rPr>
                              <m:t>𝑐</m:t>
                            </m:r>
                          </m:sub>
                        </m:sSub>
                      </m:e>
                    </m:d>
                  </m:oMath>
                </a14:m>
                <a:r>
                  <a:rPr lang="en-US" altLang="zh-CN" sz="2400" b="0" i="1" dirty="0">
                    <a:solidFill>
                      <a:schemeClr val="tx1"/>
                    </a:solidFill>
                    <a:latin typeface="Cambria Math" panose="02040503050406030204" pitchFamily="18" charset="0"/>
                  </a:rPr>
                  <a:t> </a:t>
                </a:r>
              </a:p>
              <a:p>
                <a:r>
                  <a:rPr lang="en-US" altLang="zh-CN" sz="2400" b="0" dirty="0">
                    <a:solidFill>
                      <a:schemeClr val="tx1"/>
                    </a:solidFill>
                  </a:rPr>
                  <a:t>                   </a:t>
                </a:r>
                <a14:m>
                  <m:oMath xmlns:m="http://schemas.openxmlformats.org/officeDocument/2006/math">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5</m:t>
                        </m:r>
                      </m:num>
                      <m:den>
                        <m:r>
                          <a:rPr lang="en-US" altLang="zh-CN" sz="2400" b="0" i="1" smtClean="0">
                            <a:solidFill>
                              <a:schemeClr val="tx1"/>
                            </a:solidFill>
                            <a:latin typeface="Cambria Math" panose="02040503050406030204" pitchFamily="18" charset="0"/>
                          </a:rPr>
                          <m:t>5+1</m:t>
                        </m:r>
                      </m:den>
                    </m:f>
                    <m:r>
                      <a:rPr lang="en-US" altLang="zh-CN" sz="2400" b="0" i="1" smtClean="0">
                        <a:solidFill>
                          <a:schemeClr val="tx1"/>
                        </a:solidFill>
                        <a:latin typeface="Cambria Math" panose="02040503050406030204" pitchFamily="18" charset="0"/>
                        <a:ea typeface="Cambria Math" panose="02040503050406030204" pitchFamily="18" charset="0"/>
                      </a:rPr>
                      <m:t>×7%</m:t>
                    </m:r>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5+1</m:t>
                        </m:r>
                      </m:den>
                    </m:f>
                    <m:r>
                      <a:rPr lang="en-US" altLang="zh-CN" sz="2400" b="0" i="1" smtClean="0">
                        <a:solidFill>
                          <a:schemeClr val="tx1"/>
                        </a:solidFill>
                        <a:latin typeface="Cambria Math" panose="02040503050406030204" pitchFamily="18" charset="0"/>
                        <a:ea typeface="Cambria Math" panose="02040503050406030204" pitchFamily="18" charset="0"/>
                      </a:rPr>
                      <m:t>×4.2%×</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1−35%</m:t>
                        </m:r>
                      </m:e>
                    </m:d>
                    <m:r>
                      <a:rPr lang="en-US" altLang="zh-CN" sz="2400" b="0" i="1" smtClean="0">
                        <a:solidFill>
                          <a:schemeClr val="tx1"/>
                        </a:solidFill>
                        <a:latin typeface="Cambria Math" panose="02040503050406030204" pitchFamily="18" charset="0"/>
                        <a:ea typeface="Cambria Math" panose="02040503050406030204" pitchFamily="18" charset="0"/>
                      </a:rPr>
                      <m:t>=6.288%</m:t>
                    </m:r>
                  </m:oMath>
                </a14:m>
                <a:endParaRPr lang="en-US" altLang="zh-CN" sz="2400" b="0" i="1" dirty="0">
                  <a:solidFill>
                    <a:schemeClr val="tx1"/>
                  </a:solidFill>
                  <a:latin typeface="Cambria Math" panose="02040503050406030204" pitchFamily="18" charset="0"/>
                </a:endParaRPr>
              </a:p>
              <a:p>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𝐿</m:t>
                        </m:r>
                      </m:sub>
                    </m:sSub>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60</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𝑊𝐴𝐶𝐶</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en>
                    </m:f>
                  </m:oMath>
                </a14:m>
                <a:r>
                  <a:rPr lang="zh-CN" altLang="en-US" sz="2400" dirty="0"/>
                  <a:t>，解得</a:t>
                </a:r>
                <a14:m>
                  <m:oMath xmlns:m="http://schemas.openxmlformats.org/officeDocument/2006/math">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=2</m:t>
                    </m:r>
                  </m:oMath>
                </a14:m>
                <a:r>
                  <a:rPr lang="en-US" altLang="zh-CN" sz="2400" dirty="0"/>
                  <a:t>.288%</a:t>
                </a:r>
              </a:p>
            </p:txBody>
          </p:sp>
        </mc:Choice>
        <mc:Fallback xmlns="">
          <p:sp>
            <p:nvSpPr>
              <p:cNvPr id="3" name="文本框 2">
                <a:extLst>
                  <a:ext uri="{FF2B5EF4-FFF2-40B4-BE49-F238E27FC236}">
                    <a16:creationId xmlns:a16="http://schemas.microsoft.com/office/drawing/2014/main" id="{A6A519D0-AF33-A319-48D7-97EA9F668437}"/>
                  </a:ext>
                </a:extLst>
              </p:cNvPr>
              <p:cNvSpPr txBox="1">
                <a:spLocks noRot="1" noChangeAspect="1" noMove="1" noResize="1" noEditPoints="1" noAdjustHandles="1" noChangeArrowheads="1" noChangeShapeType="1" noTextEdit="1"/>
              </p:cNvSpPr>
              <p:nvPr/>
            </p:nvSpPr>
            <p:spPr>
              <a:xfrm>
                <a:off x="1118283" y="1619114"/>
                <a:ext cx="9955434" cy="3619773"/>
              </a:xfrm>
              <a:prstGeom prst="rect">
                <a:avLst/>
              </a:prstGeom>
              <a:blipFill>
                <a:blip r:embed="rId3"/>
                <a:stretch>
                  <a:fillRect l="-918" t="-1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04077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6A519D0-AF33-A319-48D7-97EA9F668437}"/>
                  </a:ext>
                </a:extLst>
              </p:cNvPr>
              <p:cNvSpPr txBox="1"/>
              <p:nvPr/>
            </p:nvSpPr>
            <p:spPr>
              <a:xfrm>
                <a:off x="342836" y="850638"/>
                <a:ext cx="11506328" cy="5627823"/>
              </a:xfrm>
              <a:prstGeom prst="rect">
                <a:avLst/>
              </a:prstGeom>
              <a:noFill/>
            </p:spPr>
            <p:txBody>
              <a:bodyPr wrap="square" rtlCol="0">
                <a:spAutoFit/>
              </a:bodyPr>
              <a:lstStyle/>
              <a:p>
                <a:r>
                  <a:rPr lang="zh-CN" altLang="en-US" sz="2400" dirty="0"/>
                  <a:t>（</a:t>
                </a:r>
                <a:r>
                  <a:rPr lang="en-US" altLang="zh-CN" sz="2400" dirty="0"/>
                  <a:t>2</a:t>
                </a:r>
                <a:r>
                  <a:rPr lang="zh-CN" altLang="en-US" sz="2400" dirty="0"/>
                  <a:t>）</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𝐸</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𝐷</m:t>
                        </m:r>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𝐷</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𝐷</m:t>
                        </m:r>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r>
                      <a:rPr lang="en-US" altLang="zh-CN" sz="2400" b="0" i="0" smtClean="0">
                        <a:solidFill>
                          <a:schemeClr val="tx1"/>
                        </a:solidFill>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5</m:t>
                        </m:r>
                      </m:num>
                      <m:den>
                        <m:r>
                          <a:rPr lang="en-US" altLang="zh-CN" sz="2400" i="1">
                            <a:latin typeface="Cambria Math" panose="02040503050406030204" pitchFamily="18" charset="0"/>
                          </a:rPr>
                          <m:t>5+1</m:t>
                        </m:r>
                      </m:den>
                    </m:f>
                    <m:r>
                      <a:rPr lang="en-US" altLang="zh-CN" sz="2400" i="1">
                        <a:latin typeface="Cambria Math" panose="02040503050406030204" pitchFamily="18" charset="0"/>
                        <a:ea typeface="Cambria Math" panose="02040503050406030204" pitchFamily="18" charset="0"/>
                      </a:rPr>
                      <m:t>×7%</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5+1</m:t>
                        </m:r>
                      </m:den>
                    </m:f>
                    <m:r>
                      <a:rPr lang="en-US" altLang="zh-CN" sz="2400" i="1">
                        <a:latin typeface="Cambria Math" panose="02040503050406030204" pitchFamily="18" charset="0"/>
                        <a:ea typeface="Cambria Math" panose="02040503050406030204" pitchFamily="18" charset="0"/>
                      </a:rPr>
                      <m:t>×4.2%</m:t>
                    </m:r>
                    <m:r>
                      <a:rPr lang="en-US" altLang="zh-CN" sz="2400" b="0" i="1" smtClean="0">
                        <a:latin typeface="Cambria Math" panose="02040503050406030204" pitchFamily="18" charset="0"/>
                        <a:ea typeface="Cambria Math" panose="02040503050406030204" pitchFamily="18" charset="0"/>
                      </a:rPr>
                      <m:t>=6.533%</m:t>
                    </m:r>
                  </m:oMath>
                </a14:m>
                <a:endParaRPr lang="en-US" altLang="zh-CN" sz="2400" dirty="0"/>
              </a:p>
              <a:p>
                <a:r>
                  <a:rPr lang="en-US" altLang="zh-CN" sz="2400" dirty="0"/>
                  <a:t>         </a:t>
                </a:r>
                <a:r>
                  <a:rPr lang="zh-CN" altLang="en-US" sz="2400" dirty="0"/>
                  <a:t>当维持债务股权比率为</a:t>
                </a:r>
                <a:r>
                  <a:rPr lang="en-US" altLang="zh-CN" sz="2400" dirty="0"/>
                  <a:t>0.5</a:t>
                </a:r>
                <a:r>
                  <a:rPr lang="zh-CN" altLang="en-US" sz="2400" dirty="0"/>
                  <a:t>时，新的股权资本成本为：</a:t>
                </a:r>
                <a:endParaRPr lang="en-US" altLang="zh-CN" sz="2400" i="1" dirty="0">
                  <a:solidFill>
                    <a:schemeClr val="tx1"/>
                  </a:solidFill>
                  <a:latin typeface="Cambria Math" panose="02040503050406030204" pitchFamily="18" charset="0"/>
                </a:endParaRPr>
              </a:p>
              <a:p>
                <a:r>
                  <a:rPr lang="en-US" altLang="zh-CN" sz="2400" dirty="0">
                    <a:solidFill>
                      <a:schemeClr val="tx1"/>
                    </a:solidFill>
                  </a:rPr>
                  <a:t>         </a:t>
                </a:r>
                <a14:m>
                  <m:oMath xmlns:m="http://schemas.openxmlformats.org/officeDocument/2006/math">
                    <m:sSubSup>
                      <m:sSubSupPr>
                        <m:ctrlPr>
                          <a:rPr lang="en-US" altLang="zh-CN" sz="2400" i="1" smtClean="0">
                            <a:solidFill>
                              <a:schemeClr val="tx1"/>
                            </a:solidFill>
                            <a:latin typeface="Cambria Math" panose="02040503050406030204" pitchFamily="18" charset="0"/>
                          </a:rPr>
                        </m:ctrlPr>
                      </m:sSubSup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𝐸</m:t>
                        </m:r>
                      </m:sub>
                      <m:sup>
                        <m:r>
                          <a:rPr lang="en-US" altLang="zh-CN" sz="2400" b="0" i="1" smtClean="0">
                            <a:solidFill>
                              <a:schemeClr val="tx1"/>
                            </a:solidFill>
                            <a:latin typeface="Cambria Math" panose="02040503050406030204" pitchFamily="18" charset="0"/>
                          </a:rPr>
                          <m:t>′</m:t>
                        </m:r>
                      </m:sup>
                    </m:sSubSup>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𝑈</m:t>
                        </m:r>
                      </m:sub>
                    </m:sSub>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𝐷</m:t>
                            </m:r>
                          </m:e>
                          <m:sup>
                            <m:r>
                              <a:rPr lang="en-US" altLang="zh-CN" sz="2400" b="0" i="1" smtClean="0">
                                <a:solidFill>
                                  <a:schemeClr val="tx1"/>
                                </a:solidFill>
                                <a:latin typeface="Cambria Math" panose="02040503050406030204" pitchFamily="18" charset="0"/>
                              </a:rPr>
                              <m:t>′</m:t>
                            </m:r>
                          </m:sup>
                        </m:sSup>
                      </m:num>
                      <m:den>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𝐸</m:t>
                            </m:r>
                          </m:e>
                          <m:sup>
                            <m:r>
                              <a:rPr lang="en-US" altLang="zh-CN" sz="2400" b="0" i="1" smtClean="0">
                                <a:solidFill>
                                  <a:schemeClr val="tx1"/>
                                </a:solidFill>
                                <a:latin typeface="Cambria Math" panose="02040503050406030204" pitchFamily="18" charset="0"/>
                              </a:rPr>
                              <m:t>′</m:t>
                            </m:r>
                          </m:sup>
                        </m:sSup>
                      </m:den>
                    </m:f>
                    <m:d>
                      <m:dPr>
                        <m:ctrlPr>
                          <a:rPr lang="en-US" altLang="zh-CN" sz="2400" b="0" i="1" smtClean="0">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b="0" i="1" smtClean="0">
                            <a:solidFill>
                              <a:schemeClr val="tx1"/>
                            </a:solidFill>
                            <a:latin typeface="Cambria Math" panose="02040503050406030204" pitchFamily="18" charset="0"/>
                          </a:rPr>
                          <m:t>−</m:t>
                        </m:r>
                        <m:sSubSup>
                          <m:sSubSupPr>
                            <m:ctrlPr>
                              <a:rPr lang="en-US" altLang="zh-CN" sz="2400" i="1">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𝐷</m:t>
                            </m:r>
                          </m:sub>
                          <m:sup>
                            <m:r>
                              <a:rPr lang="en-US" altLang="zh-CN" sz="2400" i="1">
                                <a:solidFill>
                                  <a:schemeClr val="tx1"/>
                                </a:solidFill>
                                <a:latin typeface="Cambria Math" panose="02040503050406030204" pitchFamily="18" charset="0"/>
                              </a:rPr>
                              <m:t>′</m:t>
                            </m:r>
                          </m:sup>
                        </m:sSubSup>
                      </m:e>
                    </m:d>
                    <m:r>
                      <a:rPr lang="en-US" altLang="zh-CN" sz="2400" b="0" i="1" smtClean="0">
                        <a:solidFill>
                          <a:schemeClr val="tx1"/>
                        </a:solidFill>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6.533%</m:t>
                    </m:r>
                    <m:r>
                      <a:rPr lang="en-US" altLang="zh-CN" sz="2400" b="0" i="1" smtClean="0">
                        <a:latin typeface="Cambria Math" panose="02040503050406030204" pitchFamily="18" charset="0"/>
                        <a:ea typeface="Cambria Math" panose="02040503050406030204" pitchFamily="18" charset="0"/>
                      </a:rPr>
                      <m:t>+0.5×</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6.533%</m:t>
                        </m:r>
                        <m:r>
                          <a:rPr lang="en-US" altLang="zh-CN" sz="2400" b="0" i="1" smtClean="0">
                            <a:latin typeface="Cambria Math" panose="02040503050406030204" pitchFamily="18" charset="0"/>
                            <a:ea typeface="Cambria Math" panose="02040503050406030204" pitchFamily="18" charset="0"/>
                          </a:rPr>
                          <m:t>−4.5%</m:t>
                        </m:r>
                      </m:e>
                    </m:d>
                    <m:r>
                      <a:rPr lang="en-US" altLang="zh-CN" sz="2400" b="0" i="1" smtClean="0">
                        <a:latin typeface="Cambria Math" panose="02040503050406030204" pitchFamily="18" charset="0"/>
                        <a:ea typeface="Cambria Math" panose="02040503050406030204" pitchFamily="18" charset="0"/>
                      </a:rPr>
                      <m:t>=7.5495%≈7.55%</m:t>
                    </m:r>
                  </m:oMath>
                </a14:m>
                <a:endParaRPr lang="en-US" altLang="zh-CN" sz="2400" dirty="0">
                  <a:solidFill>
                    <a:schemeClr val="tx1"/>
                  </a:solidFill>
                </a:endParaRPr>
              </a:p>
              <a:p>
                <a:r>
                  <a:rPr lang="zh-CN" altLang="en-US" sz="2400" dirty="0"/>
                  <a:t>         新的加权资本成本</a:t>
                </a:r>
                <a:r>
                  <a:rPr lang="zh-CN" altLang="en-US" sz="2400" i="0" dirty="0">
                    <a:latin typeface="+mj-lt"/>
                  </a:rPr>
                  <a:t>：</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𝑤𝑎𝑐𝑐</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sup>
                        </m:sSup>
                      </m:den>
                    </m:f>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𝐸</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sup>
                        </m:sSup>
                      </m:den>
                    </m:f>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𝐷</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𝑐</m:t>
                            </m:r>
                          </m:sub>
                        </m:sSub>
                      </m:e>
                    </m:d>
                  </m:oMath>
                </a14:m>
                <a:endParaRPr lang="en-US" altLang="zh-CN" sz="2400" i="0" dirty="0">
                  <a:latin typeface="+mj-lt"/>
                  <a:ea typeface="Cambria Math" panose="02040503050406030204" pitchFamily="18" charset="0"/>
                </a:endParaRPr>
              </a:p>
              <a:p>
                <a:r>
                  <a:rPr lang="en-US" altLang="zh-CN" sz="2400" b="0" dirty="0"/>
                  <a:t>                                                   </a:t>
                </a:r>
                <a14:m>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1+2</m:t>
                        </m:r>
                      </m:den>
                    </m:f>
                    <m:r>
                      <a:rPr lang="en-US" altLang="zh-CN" sz="2400" b="0" i="1" smtClean="0">
                        <a:latin typeface="Cambria Math" panose="02040503050406030204" pitchFamily="18" charset="0"/>
                        <a:ea typeface="Cambria Math" panose="02040503050406030204" pitchFamily="18" charset="0"/>
                      </a:rPr>
                      <m:t>×7.55%+</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1+2</m:t>
                        </m:r>
                      </m:den>
                    </m:f>
                    <m:r>
                      <a:rPr lang="en-US" altLang="zh-CN" sz="2400" b="0" i="1" smtClean="0">
                        <a:latin typeface="Cambria Math" panose="02040503050406030204" pitchFamily="18" charset="0"/>
                        <a:ea typeface="Cambria Math" panose="02040503050406030204" pitchFamily="18" charset="0"/>
                      </a:rPr>
                      <m:t>×4.5%×</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1−35%</m:t>
                        </m:r>
                      </m:e>
                    </m:d>
                    <m:r>
                      <a:rPr lang="en-US" altLang="zh-CN" sz="2400" b="0" i="1" smtClean="0">
                        <a:latin typeface="Cambria Math" panose="02040503050406030204" pitchFamily="18" charset="0"/>
                        <a:ea typeface="Cambria Math" panose="02040503050406030204" pitchFamily="18" charset="0"/>
                      </a:rPr>
                      <m:t>≈6.01%</m:t>
                    </m:r>
                  </m:oMath>
                </a14:m>
                <a:endParaRPr lang="en-US" altLang="zh-CN" sz="2400" i="0" dirty="0">
                  <a:latin typeface="+mj-lt"/>
                  <a:ea typeface="Cambria Math" panose="02040503050406030204" pitchFamily="18" charset="0"/>
                </a:endParaRPr>
              </a:p>
              <a:p>
                <a:r>
                  <a:rPr lang="en-US" altLang="zh-CN" sz="2400" dirty="0">
                    <a:latin typeface="+mj-lt"/>
                    <a:ea typeface="Cambria Math" panose="02040503050406030204" pitchFamily="18" charset="0"/>
                  </a:rPr>
                  <a:t>         </a:t>
                </a:r>
                <a:r>
                  <a:rPr lang="zh-CN" altLang="en-US" sz="2400" i="0" dirty="0">
                    <a:latin typeface="+mn-ea"/>
                  </a:rPr>
                  <a:t>新的杠杆企业价值</a:t>
                </a:r>
                <a14:m>
                  <m:oMath xmlns:m="http://schemas.openxmlformats.org/officeDocument/2006/math">
                    <m:r>
                      <a:rPr lang="zh-CN" altLang="en-US" sz="2400" dirty="0">
                        <a:latin typeface="Cambria Math" panose="02040503050406030204" pitchFamily="18" charset="0"/>
                      </a:rPr>
                      <m:t>：</m:t>
                    </m:r>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𝐿</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60</m:t>
                        </m:r>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𝑤𝑎𝑐𝑐</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en>
                    </m:f>
                    <m:r>
                      <a:rPr lang="en-US" altLang="zh-CN" sz="2400" b="0" i="1" smtClean="0">
                        <a:latin typeface="Cambria Math" panose="02040503050406030204" pitchFamily="18" charset="0"/>
                      </a:rPr>
                      <m:t>=1612.04</m:t>
                    </m:r>
                  </m:oMath>
                </a14:m>
                <a:r>
                  <a:rPr lang="zh-CN" altLang="en-US" sz="2400" dirty="0"/>
                  <a:t>亿元</a:t>
                </a:r>
                <a:endParaRPr lang="en-US" altLang="zh-CN" sz="2400" dirty="0"/>
              </a:p>
              <a:p>
                <a:r>
                  <a:rPr lang="en-US" altLang="zh-CN" sz="2400" dirty="0"/>
                  <a:t>         </a:t>
                </a:r>
                <a:r>
                  <a:rPr lang="zh-CN" altLang="en-US" sz="2400" dirty="0"/>
                  <a:t>由于资本重整所获得的收益为</a:t>
                </a:r>
                <a:r>
                  <a:rPr lang="en-US" altLang="zh-CN" sz="2400" dirty="0"/>
                  <a:t>1612.04-1500=112.04</a:t>
                </a:r>
                <a:r>
                  <a:rPr lang="zh-CN" altLang="en-US" sz="2400" dirty="0"/>
                  <a:t>亿元，新的股价为</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𝑃</m:t>
                        </m:r>
                      </m:e>
                      <m:sup>
                        <m:r>
                          <a:rPr lang="en-US" altLang="zh-CN" sz="2400" i="1" smtClean="0">
                            <a:latin typeface="Cambria Math" panose="02040503050406030204" pitchFamily="18" charset="0"/>
                          </a:rPr>
                          <m:t>‘</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1250</m:t>
                        </m:r>
                        <m:r>
                          <a:rPr lang="en-US" altLang="zh-CN" sz="2400" i="1">
                            <a:latin typeface="Cambria Math" panose="02040503050406030204" pitchFamily="18" charset="0"/>
                          </a:rPr>
                          <m:t>+</m:t>
                        </m:r>
                        <m:r>
                          <a:rPr lang="en-US" altLang="zh-CN" sz="2400" b="0" i="1" smtClean="0">
                            <a:latin typeface="Cambria Math" panose="02040503050406030204" pitchFamily="18" charset="0"/>
                          </a:rPr>
                          <m:t>112</m:t>
                        </m:r>
                        <m:r>
                          <a:rPr lang="en-US" altLang="zh-CN" sz="2400" i="1">
                            <a:latin typeface="Cambria Math" panose="02040503050406030204" pitchFamily="18" charset="0"/>
                          </a:rPr>
                          <m:t>.</m:t>
                        </m:r>
                        <m:r>
                          <a:rPr lang="en-US" altLang="zh-CN" sz="2400" b="0" i="1" smtClean="0">
                            <a:latin typeface="Cambria Math" panose="02040503050406030204" pitchFamily="18" charset="0"/>
                          </a:rPr>
                          <m:t>04</m:t>
                        </m:r>
                      </m:num>
                      <m:den>
                        <m:r>
                          <a:rPr lang="en-US" altLang="zh-CN" sz="2400" b="0" i="1" smtClean="0">
                            <a:latin typeface="Cambria Math" panose="02040503050406030204" pitchFamily="18" charset="0"/>
                          </a:rPr>
                          <m:t>25</m:t>
                        </m:r>
                      </m:den>
                    </m:f>
                    <m:r>
                      <a:rPr lang="en-US" altLang="zh-CN" sz="2400" b="0" i="0" smtClean="0">
                        <a:latin typeface="Cambria Math" panose="02040503050406030204" pitchFamily="18" charset="0"/>
                      </a:rPr>
                      <m:t>=54.48</m:t>
                    </m:r>
                  </m:oMath>
                </a14:m>
                <a:r>
                  <a:rPr lang="zh-CN" altLang="en-US" sz="2400" dirty="0"/>
                  <a:t>元，即股价将上涨</a:t>
                </a:r>
                <a:r>
                  <a:rPr lang="en-US" altLang="zh-CN" sz="2400" dirty="0"/>
                  <a:t>4.48</a:t>
                </a:r>
                <a:r>
                  <a:rPr lang="zh-CN" altLang="en-US" sz="2400" dirty="0"/>
                  <a:t>元。</a:t>
                </a:r>
                <a:endParaRPr lang="en-US" altLang="zh-CN" sz="2400" dirty="0"/>
              </a:p>
              <a:p>
                <a:r>
                  <a:rPr lang="zh-CN" altLang="en-US" sz="2400" dirty="0"/>
                  <a:t>         杠杆重整后公司的股权市场价值为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r>
                      <a:rPr lang="en-US" altLang="zh-CN" sz="2400" b="0" i="0"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sup>
                        </m:sSup>
                      </m:den>
                    </m:f>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𝑉</m:t>
                        </m:r>
                      </m:e>
                      <m:sub>
                        <m:r>
                          <a:rPr lang="en-US" altLang="zh-CN" sz="2400" i="1">
                            <a:latin typeface="Cambria Math" panose="02040503050406030204" pitchFamily="18" charset="0"/>
                          </a:rPr>
                          <m:t>𝐿</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2+1</m:t>
                        </m:r>
                      </m:den>
                    </m:f>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1612.04</m:t>
                    </m:r>
                    <m:r>
                      <a:rPr lang="en-US" altLang="zh-CN" sz="2400" b="0" i="1" smtClean="0">
                        <a:latin typeface="Cambria Math" panose="02040503050406030204" pitchFamily="18" charset="0"/>
                      </a:rPr>
                      <m:t>=1074.69</m:t>
                    </m:r>
                  </m:oMath>
                </a14:m>
                <a:r>
                  <a:rPr lang="zh-CN" altLang="en-US" sz="2400" dirty="0"/>
                  <a:t>亿元，重整后公司的流通股数为</a:t>
                </a:r>
                <a14:m>
                  <m:oMath xmlns:m="http://schemas.openxmlformats.org/officeDocument/2006/math">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1074.69</m:t>
                        </m:r>
                      </m:num>
                      <m:den>
                        <m:r>
                          <a:rPr lang="en-US" altLang="zh-CN" sz="2400">
                            <a:latin typeface="Cambria Math" panose="02040503050406030204" pitchFamily="18" charset="0"/>
                          </a:rPr>
                          <m:t>54.48</m:t>
                        </m:r>
                      </m:den>
                    </m:f>
                    <m:r>
                      <a:rPr lang="en-US" altLang="zh-CN" sz="2400" b="0" i="0" smtClean="0">
                        <a:latin typeface="Cambria Math" panose="02040503050406030204" pitchFamily="18" charset="0"/>
                      </a:rPr>
                      <m:t>=19.726</m:t>
                    </m:r>
                  </m:oMath>
                </a14:m>
                <a:r>
                  <a:rPr lang="zh-CN" altLang="en-US" sz="2400" dirty="0"/>
                  <a:t>亿股，因此回购的流通股股数为</a:t>
                </a:r>
                <a14:m>
                  <m:oMath xmlns:m="http://schemas.openxmlformats.org/officeDocument/2006/math">
                    <m:r>
                      <a:rPr lang="en-US" altLang="zh-CN" sz="2400" i="1" dirty="0" smtClean="0">
                        <a:latin typeface="Cambria Math" panose="02040503050406030204" pitchFamily="18" charset="0"/>
                      </a:rPr>
                      <m:t>25−</m:t>
                    </m:r>
                    <m:r>
                      <a:rPr lang="en-US" altLang="zh-CN" sz="2400" i="1" dirty="0">
                        <a:latin typeface="Cambria Math" panose="02040503050406030204" pitchFamily="18" charset="0"/>
                      </a:rPr>
                      <m:t> </m:t>
                    </m:r>
                    <m:r>
                      <a:rPr lang="en-US" altLang="zh-CN" sz="2400">
                        <a:latin typeface="Cambria Math" panose="02040503050406030204" pitchFamily="18" charset="0"/>
                      </a:rPr>
                      <m:t>19.726</m:t>
                    </m:r>
                    <m:r>
                      <a:rPr lang="en-US" altLang="zh-CN" sz="2400" b="0" i="1" dirty="0" smtClean="0">
                        <a:latin typeface="Cambria Math" panose="02040503050406030204" pitchFamily="18" charset="0"/>
                      </a:rPr>
                      <m:t>=5</m:t>
                    </m:r>
                    <m:r>
                      <a:rPr lang="en-US" altLang="zh-CN" sz="2400" i="1" dirty="0" smtClean="0">
                        <a:latin typeface="Cambria Math" panose="02040503050406030204" pitchFamily="18" charset="0"/>
                      </a:rPr>
                      <m:t>.274</m:t>
                    </m:r>
                  </m:oMath>
                </a14:m>
                <a:r>
                  <a:rPr lang="zh-CN" altLang="en-US" sz="2400" dirty="0"/>
                  <a:t>亿股</a:t>
                </a:r>
              </a:p>
            </p:txBody>
          </p:sp>
        </mc:Choice>
        <mc:Fallback xmlns="">
          <p:sp>
            <p:nvSpPr>
              <p:cNvPr id="3" name="文本框 2">
                <a:extLst>
                  <a:ext uri="{FF2B5EF4-FFF2-40B4-BE49-F238E27FC236}">
                    <a16:creationId xmlns:a16="http://schemas.microsoft.com/office/drawing/2014/main" id="{A6A519D0-AF33-A319-48D7-97EA9F668437}"/>
                  </a:ext>
                </a:extLst>
              </p:cNvPr>
              <p:cNvSpPr txBox="1">
                <a:spLocks noRot="1" noChangeAspect="1" noMove="1" noResize="1" noEditPoints="1" noAdjustHandles="1" noChangeArrowheads="1" noChangeShapeType="1" noTextEdit="1"/>
              </p:cNvSpPr>
              <p:nvPr/>
            </p:nvSpPr>
            <p:spPr>
              <a:xfrm>
                <a:off x="342836" y="850638"/>
                <a:ext cx="11506328" cy="5627823"/>
              </a:xfrm>
              <a:prstGeom prst="rect">
                <a:avLst/>
              </a:prstGeom>
              <a:blipFill>
                <a:blip r:embed="rId3"/>
                <a:stretch>
                  <a:fillRect l="-794" b="-16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2774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1"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55881C3-5AA3-4D28-8B7B-95D37D6A81E1}"/>
                  </a:ext>
                </a:extLst>
              </p:cNvPr>
              <p:cNvSpPr txBox="1"/>
              <p:nvPr/>
            </p:nvSpPr>
            <p:spPr>
              <a:xfrm>
                <a:off x="394447" y="2322800"/>
                <a:ext cx="11403106" cy="2212401"/>
              </a:xfrm>
              <a:prstGeom prst="rect">
                <a:avLst/>
              </a:prstGeom>
              <a:noFill/>
            </p:spPr>
            <p:txBody>
              <a:bodyPr wrap="square" rtlCol="0">
                <a:spAutoFit/>
              </a:bodyPr>
              <a:lstStyle/>
              <a:p>
                <a:pPr algn="l"/>
                <a:r>
                  <a:rPr lang="zh-CN" altLang="en-US" sz="2800" dirty="0"/>
                  <a:t>答：</a:t>
                </a:r>
                <a:endParaRPr lang="en-US" altLang="zh-CN" sz="2800" dirty="0"/>
              </a:p>
              <a:p>
                <a:pPr algn="l"/>
                <a:r>
                  <a:rPr lang="en-US" altLang="zh-CN" sz="2800" dirty="0"/>
                  <a:t>6</a:t>
                </a:r>
                <a:r>
                  <a:rPr lang="zh-CN" altLang="en-US" sz="2800" dirty="0"/>
                  <a:t>个月远期汇率：</a:t>
                </a:r>
                <a:r>
                  <a:rPr lang="en-US" altLang="zh-CN" sz="2800" dirty="0"/>
                  <a:t>USD/RMB= 6.0854+260~6.0859+270=6.1114~6.1129</a:t>
                </a:r>
              </a:p>
              <a:p>
                <a:pPr algn="l"/>
                <a:r>
                  <a:rPr lang="en-US" altLang="zh-CN" sz="2800" dirty="0"/>
                  <a:t>		         USD/HKD= 7.7535-78~7.7545-72=7.7457~7.7473</a:t>
                </a:r>
              </a:p>
              <a:p>
                <a:pPr algn="l"/>
                <a:endParaRPr lang="en-US" altLang="zh-CN" sz="1400" dirty="0"/>
              </a:p>
              <a:p>
                <a:r>
                  <a:rPr lang="en-US" altLang="zh-CN" sz="2800" dirty="0"/>
                  <a:t>6</a:t>
                </a:r>
                <a:r>
                  <a:rPr lang="zh-CN" altLang="en-US" sz="2800" dirty="0"/>
                  <a:t>个月港币</a:t>
                </a:r>
                <a:r>
                  <a:rPr lang="en-US" altLang="zh-CN" sz="2800" dirty="0"/>
                  <a:t>/</a:t>
                </a:r>
                <a:r>
                  <a:rPr lang="zh-CN" altLang="en-US" sz="2800" dirty="0"/>
                  <a:t>人民币套算汇率：</a:t>
                </a:r>
                <a:r>
                  <a:rPr lang="en-US" altLang="zh-CN" sz="2800" dirty="0"/>
                  <a:t>HKD/RMB=</a:t>
                </a:r>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6.1114</m:t>
                        </m:r>
                      </m:num>
                      <m:den>
                        <m:r>
                          <a:rPr lang="en-US" altLang="zh-CN" sz="2800" i="1">
                            <a:latin typeface="Cambria Math" panose="02040503050406030204" pitchFamily="18" charset="0"/>
                          </a:rPr>
                          <m:t>7.7473</m:t>
                        </m:r>
                      </m:den>
                    </m:f>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6.1129</m:t>
                        </m:r>
                      </m:num>
                      <m:den>
                        <m:r>
                          <a:rPr lang="en-US" altLang="zh-CN" sz="2800" i="1">
                            <a:latin typeface="Cambria Math" panose="02040503050406030204" pitchFamily="18" charset="0"/>
                          </a:rPr>
                          <m:t>7.7457</m:t>
                        </m:r>
                      </m:den>
                    </m:f>
                    <m:r>
                      <a:rPr lang="en-US" altLang="zh-CN" sz="2800" b="0" i="0" smtClean="0">
                        <a:latin typeface="Cambria Math" panose="02040503050406030204" pitchFamily="18" charset="0"/>
                      </a:rPr>
                      <m:t>=0.7888~0.7892</m:t>
                    </m:r>
                  </m:oMath>
                </a14:m>
                <a:endParaRPr lang="en-US" altLang="zh-CN" sz="2800" dirty="0"/>
              </a:p>
            </p:txBody>
          </p:sp>
        </mc:Choice>
        <mc:Fallback xmlns="">
          <p:sp>
            <p:nvSpPr>
              <p:cNvPr id="4" name="文本框 3">
                <a:extLst>
                  <a:ext uri="{FF2B5EF4-FFF2-40B4-BE49-F238E27FC236}">
                    <a16:creationId xmlns:a16="http://schemas.microsoft.com/office/drawing/2014/main" id="{F55881C3-5AA3-4D28-8B7B-95D37D6A81E1}"/>
                  </a:ext>
                </a:extLst>
              </p:cNvPr>
              <p:cNvSpPr txBox="1">
                <a:spLocks noRot="1" noChangeAspect="1" noMove="1" noResize="1" noEditPoints="1" noAdjustHandles="1" noChangeArrowheads="1" noChangeShapeType="1" noTextEdit="1"/>
              </p:cNvSpPr>
              <p:nvPr/>
            </p:nvSpPr>
            <p:spPr>
              <a:xfrm>
                <a:off x="394447" y="2322800"/>
                <a:ext cx="11403106" cy="2212401"/>
              </a:xfrm>
              <a:prstGeom prst="rect">
                <a:avLst/>
              </a:prstGeom>
              <a:blipFill>
                <a:blip r:embed="rId4"/>
                <a:stretch>
                  <a:fillRect l="-1123" t="-3030" b="-27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38735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4" y="250621"/>
            <a:ext cx="29546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有税时最优资本结构</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6566D5B9-4F56-76CB-7FE8-80D14DD6B43E}"/>
              </a:ext>
            </a:extLst>
          </p:cNvPr>
          <p:cNvPicPr>
            <a:picLocks noChangeAspect="1"/>
          </p:cNvPicPr>
          <p:nvPr/>
        </p:nvPicPr>
        <p:blipFill>
          <a:blip r:embed="rId3"/>
          <a:stretch>
            <a:fillRect/>
          </a:stretch>
        </p:blipFill>
        <p:spPr>
          <a:xfrm>
            <a:off x="2246131" y="1433848"/>
            <a:ext cx="7699737" cy="3990304"/>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3B6186C-B19A-3DA8-0DCE-48DF8AD81829}"/>
                  </a:ext>
                </a:extLst>
              </p:cNvPr>
              <p:cNvSpPr txBox="1"/>
              <p:nvPr/>
            </p:nvSpPr>
            <p:spPr>
              <a:xfrm>
                <a:off x="1647154" y="5729457"/>
                <a:ext cx="8897692" cy="523220"/>
              </a:xfrm>
              <a:prstGeom prst="rect">
                <a:avLst/>
              </a:prstGeom>
              <a:noFill/>
            </p:spPr>
            <p:txBody>
              <a:bodyPr wrap="none" rtlCol="0">
                <a:spAutoFit/>
              </a:bodyPr>
              <a:lstStyle/>
              <a:p>
                <a:pPr algn="l"/>
                <a14:m>
                  <m:oMath xmlns:m="http://schemas.openxmlformats.org/officeDocument/2006/math">
                    <m:r>
                      <a:rPr lang="en-US" altLang="zh-CN" sz="2800" i="1" dirty="0" smtClean="0">
                        <a:latin typeface="Cambria Math" panose="02040503050406030204" pitchFamily="18" charset="0"/>
                      </a:rPr>
                      <m:t>𝐸𝐵𝐼𝑇</m:t>
                    </m:r>
                  </m:oMath>
                </a14:m>
                <a:r>
                  <a:rPr lang="zh-CN" altLang="en-US" sz="2800" dirty="0"/>
                  <a:t>确定已知时：</a:t>
                </a:r>
                <a14:m>
                  <m:oMath xmlns:m="http://schemas.openxmlformats.org/officeDocument/2006/math">
                    <m:r>
                      <a:rPr lang="en-US" altLang="zh-CN" sz="2800" i="1" dirty="0" smtClean="0">
                        <a:latin typeface="Cambria Math" panose="02040503050406030204" pitchFamily="18" charset="0"/>
                      </a:rPr>
                      <m:t>𝐸𝐵𝐼𝑇</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𝐼</m:t>
                    </m:r>
                  </m:oMath>
                </a14:m>
                <a:r>
                  <a:rPr lang="zh-CN" altLang="en-US" sz="2800" dirty="0"/>
                  <a:t>时债务的节税额达到最大。</a:t>
                </a:r>
              </a:p>
            </p:txBody>
          </p:sp>
        </mc:Choice>
        <mc:Fallback xmlns="">
          <p:sp>
            <p:nvSpPr>
              <p:cNvPr id="4" name="文本框 3">
                <a:extLst>
                  <a:ext uri="{FF2B5EF4-FFF2-40B4-BE49-F238E27FC236}">
                    <a16:creationId xmlns:a16="http://schemas.microsoft.com/office/drawing/2014/main" id="{53B6186C-B19A-3DA8-0DCE-48DF8AD81829}"/>
                  </a:ext>
                </a:extLst>
              </p:cNvPr>
              <p:cNvSpPr txBox="1">
                <a:spLocks noRot="1" noChangeAspect="1" noMove="1" noResize="1" noEditPoints="1" noAdjustHandles="1" noChangeArrowheads="1" noChangeShapeType="1" noTextEdit="1"/>
              </p:cNvSpPr>
              <p:nvPr/>
            </p:nvSpPr>
            <p:spPr>
              <a:xfrm>
                <a:off x="1647154" y="5729457"/>
                <a:ext cx="8897692" cy="523220"/>
              </a:xfrm>
              <a:prstGeom prst="rect">
                <a:avLst/>
              </a:prstGeom>
              <a:blipFill>
                <a:blip r:embed="rId4"/>
                <a:stretch>
                  <a:fillRect t="-12791" r="-137"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08928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328700" y="3930223"/>
            <a:ext cx="353460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高级估值</a:t>
            </a:r>
          </a:p>
        </p:txBody>
      </p:sp>
    </p:spTree>
    <p:extLst>
      <p:ext uri="{BB962C8B-B14F-4D97-AF65-F5344CB8AC3E}">
        <p14:creationId xmlns:p14="http://schemas.microsoft.com/office/powerpoint/2010/main" val="2825048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332716" y="250621"/>
            <a:ext cx="29546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加权平均资本成本法</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16" name="组合 15">
            <a:extLst>
              <a:ext uri="{FF2B5EF4-FFF2-40B4-BE49-F238E27FC236}">
                <a16:creationId xmlns:a16="http://schemas.microsoft.com/office/drawing/2014/main" id="{EFC8820F-0728-2F47-6877-7857747C565C}"/>
              </a:ext>
            </a:extLst>
          </p:cNvPr>
          <p:cNvGrpSpPr/>
          <p:nvPr/>
        </p:nvGrpSpPr>
        <p:grpSpPr>
          <a:xfrm>
            <a:off x="237566" y="1328302"/>
            <a:ext cx="11716867" cy="1943164"/>
            <a:chOff x="71719" y="2607096"/>
            <a:chExt cx="11716867" cy="1943164"/>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7721CF-C949-3E27-6F9D-FAB2B111E382}"/>
                    </a:ext>
                  </a:extLst>
                </p:cNvPr>
                <p:cNvSpPr txBox="1"/>
                <p:nvPr/>
              </p:nvSpPr>
              <p:spPr>
                <a:xfrm>
                  <a:off x="71719" y="3083859"/>
                  <a:ext cx="4446493" cy="1132746"/>
                </a:xfrm>
                <a:prstGeom prst="rect">
                  <a:avLst/>
                </a:prstGeom>
                <a:noFill/>
              </p:spPr>
              <p:txBody>
                <a:bodyPr wrap="square" rtlCol="0">
                  <a:spAutoFit/>
                </a:bodyPr>
                <a:lstStyle/>
                <a:p>
                  <a:pPr algn="ctr"/>
                  <a:r>
                    <a:rPr lang="en-US" altLang="zh-CN" sz="2800" dirty="0"/>
                    <a:t>WACC</a:t>
                  </a:r>
                  <a:r>
                    <a:rPr lang="zh-CN" altLang="en-US" sz="2800" dirty="0"/>
                    <a:t>法应用前提：</a:t>
                  </a:r>
                  <a:endParaRPr lang="en-US" altLang="zh-CN" sz="2800" dirty="0"/>
                </a:p>
                <a:p>
                  <a:pPr algn="ctr"/>
                  <a:r>
                    <a:rPr lang="zh-CN" altLang="en-US" sz="2800" dirty="0">
                      <a:solidFill>
                        <a:srgbClr val="FF0000"/>
                      </a:solidFill>
                    </a:rPr>
                    <a:t>固定的债务股权（</a:t>
                  </a:r>
                  <a14:m>
                    <m:oMath xmlns:m="http://schemas.openxmlformats.org/officeDocument/2006/math">
                      <m:f>
                        <m:fPr>
                          <m:ctrlPr>
                            <a:rPr lang="en-US" altLang="zh-CN" sz="280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𝐷</m:t>
                          </m:r>
                        </m:num>
                        <m:den>
                          <m:r>
                            <a:rPr lang="en-US" altLang="zh-CN" sz="2800" b="0" i="1" smtClean="0">
                              <a:solidFill>
                                <a:srgbClr val="FF0000"/>
                              </a:solidFill>
                              <a:latin typeface="Cambria Math" panose="02040503050406030204" pitchFamily="18" charset="0"/>
                            </a:rPr>
                            <m:t>𝐸</m:t>
                          </m:r>
                        </m:den>
                      </m:f>
                    </m:oMath>
                  </a14:m>
                  <a:r>
                    <a:rPr lang="zh-CN" altLang="en-US" sz="2800" dirty="0">
                      <a:solidFill>
                        <a:srgbClr val="FF0000"/>
                      </a:solidFill>
                    </a:rPr>
                    <a:t>）比率</a:t>
                  </a:r>
                </a:p>
              </p:txBody>
            </p:sp>
          </mc:Choice>
          <mc:Fallback xmlns="">
            <p:sp>
              <p:nvSpPr>
                <p:cNvPr id="2" name="文本框 1">
                  <a:extLst>
                    <a:ext uri="{FF2B5EF4-FFF2-40B4-BE49-F238E27FC236}">
                      <a16:creationId xmlns:a16="http://schemas.microsoft.com/office/drawing/2014/main" id="{F37721CF-C949-3E27-6F9D-FAB2B111E382}"/>
                    </a:ext>
                  </a:extLst>
                </p:cNvPr>
                <p:cNvSpPr txBox="1">
                  <a:spLocks noRot="1" noChangeAspect="1" noMove="1" noResize="1" noEditPoints="1" noAdjustHandles="1" noChangeArrowheads="1" noChangeShapeType="1" noTextEdit="1"/>
                </p:cNvSpPr>
                <p:nvPr/>
              </p:nvSpPr>
              <p:spPr>
                <a:xfrm>
                  <a:off x="71719" y="3083859"/>
                  <a:ext cx="4446493" cy="1132746"/>
                </a:xfrm>
                <a:prstGeom prst="rect">
                  <a:avLst/>
                </a:prstGeom>
                <a:blipFill>
                  <a:blip r:embed="rId4"/>
                  <a:stretch>
                    <a:fillRect l="-823" t="-5914" r="-823" b="-6452"/>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4FAA3F7E-69A4-DD21-A029-C81A7E888469}"/>
                </a:ext>
              </a:extLst>
            </p:cNvPr>
            <p:cNvGrpSpPr/>
            <p:nvPr/>
          </p:nvGrpSpPr>
          <p:grpSpPr>
            <a:xfrm>
              <a:off x="4518212" y="2607096"/>
              <a:ext cx="7270374" cy="1943164"/>
              <a:chOff x="4518212" y="2607096"/>
              <a:chExt cx="7270374" cy="1943164"/>
            </a:xfrm>
          </p:grpSpPr>
          <p:cxnSp>
            <p:nvCxnSpPr>
              <p:cNvPr id="4" name="直接箭头连接符 3">
                <a:extLst>
                  <a:ext uri="{FF2B5EF4-FFF2-40B4-BE49-F238E27FC236}">
                    <a16:creationId xmlns:a16="http://schemas.microsoft.com/office/drawing/2014/main" id="{55FECAC0-CB39-A402-C49A-B8390B0B0B76}"/>
                  </a:ext>
                </a:extLst>
              </p:cNvPr>
              <p:cNvCxnSpPr>
                <a:cxnSpLocks/>
                <a:stCxn id="2" idx="3"/>
              </p:cNvCxnSpPr>
              <p:nvPr/>
            </p:nvCxnSpPr>
            <p:spPr>
              <a:xfrm flipV="1">
                <a:off x="4518212" y="2868706"/>
                <a:ext cx="1057835" cy="781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16BA9A16-D238-3C01-365E-1554918C05A0}"/>
                  </a:ext>
                </a:extLst>
              </p:cNvPr>
              <p:cNvCxnSpPr>
                <a:cxnSpLocks/>
                <a:stCxn id="2" idx="3"/>
              </p:cNvCxnSpPr>
              <p:nvPr/>
            </p:nvCxnSpPr>
            <p:spPr>
              <a:xfrm>
                <a:off x="4518212" y="3650232"/>
                <a:ext cx="1057835" cy="471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CAFC5BE-34F2-CE95-26B2-C34AD2746EEA}"/>
                  </a:ext>
                </a:extLst>
              </p:cNvPr>
              <p:cNvSpPr txBox="1"/>
              <p:nvPr/>
            </p:nvSpPr>
            <p:spPr>
              <a:xfrm>
                <a:off x="5764305" y="2607096"/>
                <a:ext cx="5248836" cy="523220"/>
              </a:xfrm>
              <a:prstGeom prst="rect">
                <a:avLst/>
              </a:prstGeom>
              <a:noFill/>
              <a:ln>
                <a:solidFill>
                  <a:schemeClr val="accent2"/>
                </a:solidFill>
              </a:ln>
            </p:spPr>
            <p:txBody>
              <a:bodyPr wrap="square" rtlCol="0">
                <a:spAutoFit/>
              </a:bodyPr>
              <a:lstStyle/>
              <a:p>
                <a:pPr algn="l"/>
                <a:r>
                  <a:rPr lang="en-US" altLang="zh-CN" sz="2800" dirty="0"/>
                  <a:t>Ⅰ.</a:t>
                </a:r>
                <a:r>
                  <a:rPr lang="zh-CN" altLang="en-US" sz="2800" dirty="0"/>
                  <a:t>现金流永续零增长、债务固定</a:t>
                </a:r>
              </a:p>
            </p:txBody>
          </p:sp>
          <p:sp>
            <p:nvSpPr>
              <p:cNvPr id="11" name="文本框 10">
                <a:extLst>
                  <a:ext uri="{FF2B5EF4-FFF2-40B4-BE49-F238E27FC236}">
                    <a16:creationId xmlns:a16="http://schemas.microsoft.com/office/drawing/2014/main" id="{3280327F-D026-A2D5-8BC3-726D915E5080}"/>
                  </a:ext>
                </a:extLst>
              </p:cNvPr>
              <p:cNvSpPr txBox="1"/>
              <p:nvPr/>
            </p:nvSpPr>
            <p:spPr>
              <a:xfrm>
                <a:off x="5764305" y="3596153"/>
                <a:ext cx="6024281" cy="954107"/>
              </a:xfrm>
              <a:prstGeom prst="rect">
                <a:avLst/>
              </a:prstGeom>
              <a:noFill/>
              <a:ln>
                <a:solidFill>
                  <a:schemeClr val="accent1"/>
                </a:solidFill>
              </a:ln>
            </p:spPr>
            <p:txBody>
              <a:bodyPr wrap="square" rtlCol="0">
                <a:spAutoFit/>
              </a:bodyPr>
              <a:lstStyle/>
              <a:p>
                <a:pPr algn="l"/>
                <a:r>
                  <a:rPr lang="en-US" altLang="zh-CN" sz="2800" dirty="0"/>
                  <a:t>Ⅱ.</a:t>
                </a:r>
                <a:r>
                  <a:rPr lang="zh-CN" altLang="en-US" sz="2800" dirty="0"/>
                  <a:t>维持固定资本结构，但债务额不固定、有限期估值</a:t>
                </a:r>
              </a:p>
            </p:txBody>
          </p:sp>
        </p:gr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A1F7AC2-74C0-8877-5840-34375B576140}"/>
                  </a:ext>
                </a:extLst>
              </p:cNvPr>
              <p:cNvSpPr txBox="1"/>
              <p:nvPr/>
            </p:nvSpPr>
            <p:spPr>
              <a:xfrm>
                <a:off x="766482" y="4378420"/>
                <a:ext cx="10659036" cy="704039"/>
              </a:xfrm>
              <a:prstGeom prst="rect">
                <a:avLst/>
              </a:prstGeom>
              <a:noFill/>
            </p:spPr>
            <p:txBody>
              <a:bodyPr wrap="square">
                <a:spAutoFit/>
              </a:bodyPr>
              <a:lstStyle/>
              <a:p>
                <a:r>
                  <a:rPr lang="zh-CN" altLang="en-US" sz="2800" i="0" dirty="0">
                    <a:latin typeface="+mj-lt"/>
                  </a:rPr>
                  <a:t>②计算公司的加权平均资本成本：</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en>
                    </m:f>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𝜏</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oMath>
                </a14:m>
                <a:endParaRPr lang="en-US" altLang="zh-CN" sz="1800" dirty="0"/>
              </a:p>
            </p:txBody>
          </p:sp>
        </mc:Choice>
        <mc:Fallback xmlns="">
          <p:sp>
            <p:nvSpPr>
              <p:cNvPr id="14" name="文本框 13">
                <a:extLst>
                  <a:ext uri="{FF2B5EF4-FFF2-40B4-BE49-F238E27FC236}">
                    <a16:creationId xmlns:a16="http://schemas.microsoft.com/office/drawing/2014/main" id="{DA1F7AC2-74C0-8877-5840-34375B576140}"/>
                  </a:ext>
                </a:extLst>
              </p:cNvPr>
              <p:cNvSpPr txBox="1">
                <a:spLocks noRot="1" noChangeAspect="1" noMove="1" noResize="1" noEditPoints="1" noAdjustHandles="1" noChangeArrowheads="1" noChangeShapeType="1" noTextEdit="1"/>
              </p:cNvSpPr>
              <p:nvPr/>
            </p:nvSpPr>
            <p:spPr>
              <a:xfrm>
                <a:off x="766482" y="4378420"/>
                <a:ext cx="10659036" cy="704039"/>
              </a:xfrm>
              <a:prstGeom prst="rect">
                <a:avLst/>
              </a:prstGeom>
              <a:blipFill>
                <a:blip r:embed="rId5"/>
                <a:stretch>
                  <a:fillRect l="-1201"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B7FD4B2-340B-F9B9-DD94-673E38EF55D9}"/>
                  </a:ext>
                </a:extLst>
              </p:cNvPr>
              <p:cNvSpPr txBox="1"/>
              <p:nvPr/>
            </p:nvSpPr>
            <p:spPr>
              <a:xfrm>
                <a:off x="679389" y="5296722"/>
                <a:ext cx="10833222" cy="762196"/>
              </a:xfrm>
              <a:prstGeom prst="rect">
                <a:avLst/>
              </a:prstGeom>
              <a:noFill/>
            </p:spPr>
            <p:txBody>
              <a:bodyPr wrap="none" rtlCol="0">
                <a:spAutoFit/>
              </a:bodyPr>
              <a:lstStyle/>
              <a:p>
                <a:r>
                  <a:rPr lang="zh-CN" altLang="en-US" sz="2800" i="0" dirty="0">
                    <a:latin typeface="+mj-lt"/>
                  </a:rPr>
                  <a:t>③计算杠杆公司的价值：</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0</m:t>
                        </m:r>
                      </m:sub>
                      <m:sup>
                        <m:r>
                          <a:rPr lang="en-US" altLang="zh-CN" sz="2800" b="0" i="1" smtClean="0">
                            <a:latin typeface="Cambria Math" panose="02040503050406030204" pitchFamily="18" charset="0"/>
                          </a:rPr>
                          <m:t>𝐿</m:t>
                        </m:r>
                      </m:sup>
                    </m:sSubSup>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𝐹𝐶𝐹</m:t>
                            </m:r>
                          </m:e>
                          <m:sub>
                            <m:r>
                              <a:rPr lang="en-US" altLang="zh-CN" sz="2800" b="0" i="1" smtClean="0">
                                <a:latin typeface="Cambria Math" panose="02040503050406030204" pitchFamily="18" charset="0"/>
                              </a:rPr>
                              <m:t>1</m:t>
                            </m:r>
                          </m:sub>
                        </m:sSub>
                      </m:num>
                      <m:den>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2</m:t>
                            </m:r>
                          </m:sub>
                        </m:sSub>
                      </m:num>
                      <m:den>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3</m:t>
                            </m:r>
                          </m:sub>
                        </m:sSub>
                      </m:num>
                      <m:den>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3</m:t>
                            </m:r>
                          </m:sup>
                        </m:sSup>
                      </m:den>
                    </m:f>
                    <m:r>
                      <a:rPr lang="en-US" altLang="zh-CN" sz="2800" b="0" i="1" smtClean="0">
                        <a:latin typeface="Cambria Math" panose="02040503050406030204" pitchFamily="18" charset="0"/>
                      </a:rPr>
                      <m:t>+…</m:t>
                    </m:r>
                  </m:oMath>
                </a14:m>
                <a:endParaRPr lang="zh-CN" altLang="en-US" sz="2800" dirty="0"/>
              </a:p>
            </p:txBody>
          </p:sp>
        </mc:Choice>
        <mc:Fallback xmlns="">
          <p:sp>
            <p:nvSpPr>
              <p:cNvPr id="17" name="文本框 16">
                <a:extLst>
                  <a:ext uri="{FF2B5EF4-FFF2-40B4-BE49-F238E27FC236}">
                    <a16:creationId xmlns:a16="http://schemas.microsoft.com/office/drawing/2014/main" id="{8B7FD4B2-340B-F9B9-DD94-673E38EF55D9}"/>
                  </a:ext>
                </a:extLst>
              </p:cNvPr>
              <p:cNvSpPr txBox="1">
                <a:spLocks noRot="1" noChangeAspect="1" noMove="1" noResize="1" noEditPoints="1" noAdjustHandles="1" noChangeArrowheads="1" noChangeShapeType="1" noTextEdit="1"/>
              </p:cNvSpPr>
              <p:nvPr/>
            </p:nvSpPr>
            <p:spPr>
              <a:xfrm>
                <a:off x="679389" y="5296722"/>
                <a:ext cx="10833222" cy="762196"/>
              </a:xfrm>
              <a:prstGeom prst="rect">
                <a:avLst/>
              </a:prstGeom>
              <a:blipFill>
                <a:blip r:embed="rId6"/>
                <a:stretch>
                  <a:fillRect l="-1125" b="-24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4D7CFD8-41B9-E2B5-58DF-7A2C2D2A3BFA}"/>
                  </a:ext>
                </a:extLst>
              </p:cNvPr>
              <p:cNvSpPr txBox="1"/>
              <p:nvPr/>
            </p:nvSpPr>
            <p:spPr>
              <a:xfrm>
                <a:off x="4233343" y="3640936"/>
                <a:ext cx="3725315" cy="523220"/>
              </a:xfrm>
              <a:prstGeom prst="rect">
                <a:avLst/>
              </a:prstGeom>
              <a:noFill/>
            </p:spPr>
            <p:txBody>
              <a:bodyPr wrap="none" rtlCol="0">
                <a:spAutoFit/>
              </a:bodyPr>
              <a:lstStyle/>
              <a:p>
                <a:pPr algn="l"/>
                <a:r>
                  <a:rPr lang="zh-CN" altLang="en-US" sz="2800" dirty="0"/>
                  <a:t>①计算自由现金流</a:t>
                </a:r>
                <a14:m>
                  <m:oMath xmlns:m="http://schemas.openxmlformats.org/officeDocument/2006/math">
                    <m:r>
                      <a:rPr lang="en-US" altLang="zh-CN" sz="2800" i="1" dirty="0" smtClean="0">
                        <a:latin typeface="Cambria Math" panose="02040503050406030204" pitchFamily="18" charset="0"/>
                      </a:rPr>
                      <m:t>𝐹𝐶𝐹</m:t>
                    </m:r>
                  </m:oMath>
                </a14:m>
                <a:endParaRPr lang="zh-CN" altLang="en-US" sz="2800" dirty="0"/>
              </a:p>
            </p:txBody>
          </p:sp>
        </mc:Choice>
        <mc:Fallback xmlns="">
          <p:sp>
            <p:nvSpPr>
              <p:cNvPr id="18" name="文本框 17">
                <a:extLst>
                  <a:ext uri="{FF2B5EF4-FFF2-40B4-BE49-F238E27FC236}">
                    <a16:creationId xmlns:a16="http://schemas.microsoft.com/office/drawing/2014/main" id="{F4D7CFD8-41B9-E2B5-58DF-7A2C2D2A3BFA}"/>
                  </a:ext>
                </a:extLst>
              </p:cNvPr>
              <p:cNvSpPr txBox="1">
                <a:spLocks noRot="1" noChangeAspect="1" noMove="1" noResize="1" noEditPoints="1" noAdjustHandles="1" noChangeArrowheads="1" noChangeShapeType="1" noTextEdit="1"/>
              </p:cNvSpPr>
              <p:nvPr/>
            </p:nvSpPr>
            <p:spPr>
              <a:xfrm>
                <a:off x="4233343" y="3640936"/>
                <a:ext cx="3725315" cy="523220"/>
              </a:xfrm>
              <a:prstGeom prst="rect">
                <a:avLst/>
              </a:prstGeom>
              <a:blipFill>
                <a:blip r:embed="rId7"/>
                <a:stretch>
                  <a:fillRect l="-3268" t="-11628"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2661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794377"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复习两种情况</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1F53EC7-B1B7-763E-8E32-3572A9DC338E}"/>
              </a:ext>
            </a:extLst>
          </p:cNvPr>
          <p:cNvSpPr txBox="1"/>
          <p:nvPr/>
        </p:nvSpPr>
        <p:spPr>
          <a:xfrm>
            <a:off x="165062" y="2197150"/>
            <a:ext cx="3775393" cy="523220"/>
          </a:xfrm>
          <a:prstGeom prst="rect">
            <a:avLst/>
          </a:prstGeom>
          <a:noFill/>
          <a:ln>
            <a:solidFill>
              <a:schemeClr val="accent2"/>
            </a:solidFill>
          </a:ln>
        </p:spPr>
        <p:txBody>
          <a:bodyPr wrap="square" rtlCol="0">
            <a:spAutoFit/>
          </a:bodyPr>
          <a:lstStyle/>
          <a:p>
            <a:pPr algn="l"/>
            <a:r>
              <a:rPr lang="zh-CN" altLang="en-US" sz="2800" dirty="0"/>
              <a:t>现金流永续、债务固定</a:t>
            </a:r>
          </a:p>
        </p:txBody>
      </p:sp>
      <p:sp>
        <p:nvSpPr>
          <p:cNvPr id="5" name="文本框 4">
            <a:extLst>
              <a:ext uri="{FF2B5EF4-FFF2-40B4-BE49-F238E27FC236}">
                <a16:creationId xmlns:a16="http://schemas.microsoft.com/office/drawing/2014/main" id="{F14E4863-F93F-208C-1D30-9C509F656579}"/>
              </a:ext>
            </a:extLst>
          </p:cNvPr>
          <p:cNvSpPr txBox="1"/>
          <p:nvPr/>
        </p:nvSpPr>
        <p:spPr>
          <a:xfrm>
            <a:off x="4130487" y="2197150"/>
            <a:ext cx="8014447" cy="523220"/>
          </a:xfrm>
          <a:prstGeom prst="rect">
            <a:avLst/>
          </a:prstGeom>
          <a:noFill/>
          <a:ln>
            <a:solidFill>
              <a:schemeClr val="accent1"/>
            </a:solidFill>
          </a:ln>
        </p:spPr>
        <p:txBody>
          <a:bodyPr wrap="square" rtlCol="0">
            <a:spAutoFit/>
          </a:bodyPr>
          <a:lstStyle/>
          <a:p>
            <a:pPr algn="l"/>
            <a:r>
              <a:rPr lang="zh-CN" altLang="en-US" sz="2800" dirty="0"/>
              <a:t>维持固定资本结构，但债务额不固定、有限期估值</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7B48EF2-8BB1-6DD8-4697-3BD48F01F685}"/>
                  </a:ext>
                </a:extLst>
              </p:cNvPr>
              <p:cNvSpPr txBox="1"/>
              <p:nvPr/>
            </p:nvSpPr>
            <p:spPr>
              <a:xfrm>
                <a:off x="313765" y="1076128"/>
                <a:ext cx="11496032" cy="761555"/>
              </a:xfrm>
              <a:prstGeom prst="rect">
                <a:avLst/>
              </a:prstGeom>
              <a:noFill/>
            </p:spPr>
            <p:txBody>
              <a:bodyPr wrap="none" rtlCol="0">
                <a:spAutoFit/>
              </a:bodyPr>
              <a:lstStyle/>
              <a:p>
                <a:r>
                  <a:rPr lang="en-US" altLang="zh-CN" sz="2800" dirty="0"/>
                  <a:t>QUESTION</a:t>
                </a:r>
                <a:r>
                  <a:rPr lang="zh-CN" altLang="en-US" sz="2800" dirty="0"/>
                  <a:t>：已知</a:t>
                </a:r>
                <a:r>
                  <a:rPr lang="zh-CN" altLang="en-US" sz="2800" i="0" dirty="0">
                    <a:latin typeface="+mj-lt"/>
                  </a:rPr>
                  <a:t>情形</a:t>
                </a:r>
                <a:r>
                  <a:rPr lang="en-US" altLang="zh-CN" sz="2800" i="0" dirty="0">
                    <a:latin typeface="+mj-lt"/>
                  </a:rPr>
                  <a:t>1</a:t>
                </a:r>
                <a:r>
                  <a:rPr lang="zh-CN" altLang="en-US" sz="2800" i="0" dirty="0">
                    <a:latin typeface="+mj-lt"/>
                  </a:rPr>
                  <a:t>时的</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oMath>
                </a14:m>
                <a:r>
                  <a:rPr lang="zh-CN" altLang="en-US" sz="2800" dirty="0"/>
                  <a:t>和</a:t>
                </a:r>
                <a14:m>
                  <m:oMath xmlns:m="http://schemas.openxmlformats.org/officeDocument/2006/math">
                    <m:f>
                      <m:fPr>
                        <m:ctrlPr>
                          <a:rPr lang="en-US" altLang="zh-CN" sz="2800" i="1" smtClean="0">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𝐷</m:t>
                        </m:r>
                      </m:num>
                      <m:den>
                        <m:r>
                          <a:rPr lang="en-US" altLang="zh-CN" sz="2800" i="1">
                            <a:solidFill>
                              <a:schemeClr val="tx1"/>
                            </a:solidFill>
                            <a:latin typeface="Cambria Math" panose="02040503050406030204" pitchFamily="18" charset="0"/>
                          </a:rPr>
                          <m:t>𝐸</m:t>
                        </m:r>
                      </m:den>
                    </m:f>
                  </m:oMath>
                </a14:m>
                <a:r>
                  <a:rPr lang="zh-CN" altLang="en-US" sz="2800" dirty="0"/>
                  <a:t>，情形</a:t>
                </a:r>
                <a:r>
                  <a:rPr lang="en-US" altLang="zh-CN" sz="2800" dirty="0"/>
                  <a:t>2</a:t>
                </a:r>
                <a:r>
                  <a:rPr lang="zh-CN" altLang="en-US" sz="2800" dirty="0"/>
                  <a:t>时的</a:t>
                </a:r>
                <a14:m>
                  <m:oMath xmlns:m="http://schemas.openxmlformats.org/officeDocument/2006/math">
                    <m:sSubSup>
                      <m:sSubSupPr>
                        <m:ctrlPr>
                          <a:rPr lang="en-US" altLang="zh-CN" sz="2800" i="1" smtClean="0">
                            <a:solidFill>
                              <a:schemeClr val="tx1"/>
                            </a:solidFill>
                            <a:latin typeface="Cambria Math" panose="02040503050406030204" pitchFamily="18" charset="0"/>
                          </a:rPr>
                        </m:ctrlPr>
                      </m:sSubSup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𝐷</m:t>
                        </m:r>
                      </m:sub>
                      <m:sup>
                        <m:r>
                          <a:rPr lang="en-US" altLang="zh-CN" sz="2800" i="1">
                            <a:solidFill>
                              <a:schemeClr val="tx1"/>
                            </a:solidFill>
                            <a:latin typeface="Cambria Math" panose="02040503050406030204" pitchFamily="18" charset="0"/>
                          </a:rPr>
                          <m:t>′</m:t>
                        </m:r>
                      </m:sup>
                    </m:sSubSup>
                    <m:r>
                      <a:rPr lang="zh-CN" altLang="en-US" sz="2800" i="1">
                        <a:solidFill>
                          <a:schemeClr val="tx1"/>
                        </a:solidFill>
                        <a:latin typeface="Cambria Math" panose="02040503050406030204" pitchFamily="18" charset="0"/>
                      </a:rPr>
                      <m:t>和</m:t>
                    </m:r>
                    <m:f>
                      <m:fPr>
                        <m:ctrlPr>
                          <a:rPr lang="en-US" altLang="zh-CN" sz="2800" i="1">
                            <a:solidFill>
                              <a:schemeClr val="tx1"/>
                            </a:solidFill>
                            <a:latin typeface="Cambria Math" panose="02040503050406030204" pitchFamily="18" charset="0"/>
                          </a:rPr>
                        </m:ctrlPr>
                      </m:fPr>
                      <m:num>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𝐷</m:t>
                            </m:r>
                          </m:e>
                          <m:sup>
                            <m:r>
                              <a:rPr lang="en-US" altLang="zh-CN" sz="2800" i="1">
                                <a:solidFill>
                                  <a:schemeClr val="tx1"/>
                                </a:solidFill>
                                <a:latin typeface="Cambria Math" panose="02040503050406030204" pitchFamily="18" charset="0"/>
                              </a:rPr>
                              <m:t>′</m:t>
                            </m:r>
                          </m:sup>
                        </m:sSup>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𝐸</m:t>
                            </m:r>
                          </m:e>
                          <m:sup>
                            <m:r>
                              <a:rPr lang="en-US" altLang="zh-CN" sz="2800" i="1">
                                <a:solidFill>
                                  <a:schemeClr val="tx1"/>
                                </a:solidFill>
                                <a:latin typeface="Cambria Math" panose="02040503050406030204" pitchFamily="18" charset="0"/>
                              </a:rPr>
                              <m:t>′</m:t>
                            </m:r>
                          </m:sup>
                        </m:sSup>
                      </m:den>
                    </m:f>
                  </m:oMath>
                </a14:m>
                <a:r>
                  <a:rPr lang="zh-CN" altLang="en-US" sz="2800" dirty="0"/>
                  <a:t>，求</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up>
                        <m:r>
                          <a:rPr lang="en-US" altLang="zh-CN" sz="2800" i="1">
                            <a:solidFill>
                              <a:srgbClr val="FF0000"/>
                            </a:solidFill>
                            <a:latin typeface="Cambria Math" panose="02040503050406030204" pitchFamily="18" charset="0"/>
                          </a:rPr>
                          <m:t>′</m:t>
                        </m:r>
                      </m:sup>
                    </m:sSubSup>
                  </m:oMath>
                </a14:m>
                <a:r>
                  <a:rPr lang="zh-CN" altLang="en-US" sz="2800" dirty="0"/>
                  <a:t>和</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9" name="文本框 8">
                <a:extLst>
                  <a:ext uri="{FF2B5EF4-FFF2-40B4-BE49-F238E27FC236}">
                    <a16:creationId xmlns:a16="http://schemas.microsoft.com/office/drawing/2014/main" id="{27B48EF2-8BB1-6DD8-4697-3BD48F01F685}"/>
                  </a:ext>
                </a:extLst>
              </p:cNvPr>
              <p:cNvSpPr txBox="1">
                <a:spLocks noRot="1" noChangeAspect="1" noMove="1" noResize="1" noEditPoints="1" noAdjustHandles="1" noChangeArrowheads="1" noChangeShapeType="1" noTextEdit="1"/>
              </p:cNvSpPr>
              <p:nvPr/>
            </p:nvSpPr>
            <p:spPr>
              <a:xfrm>
                <a:off x="313765" y="1076128"/>
                <a:ext cx="11496032" cy="761555"/>
              </a:xfrm>
              <a:prstGeom prst="rect">
                <a:avLst/>
              </a:prstGeom>
              <a:blipFill>
                <a:blip r:embed="rId6"/>
                <a:stretch>
                  <a:fillRect l="-1060" b="-10484"/>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662B7868-46C2-9E9E-82FD-12BCE55F6214}"/>
              </a:ext>
            </a:extLst>
          </p:cNvPr>
          <p:cNvGrpSpPr/>
          <p:nvPr/>
        </p:nvGrpSpPr>
        <p:grpSpPr>
          <a:xfrm>
            <a:off x="1180693" y="2925003"/>
            <a:ext cx="5335676" cy="3659389"/>
            <a:chOff x="1180693" y="2925003"/>
            <a:chExt cx="5335676" cy="3659389"/>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F744F47-FA22-6B11-0F8F-6E385B4D4515}"/>
                    </a:ext>
                  </a:extLst>
                </p:cNvPr>
                <p:cNvSpPr txBox="1"/>
                <p:nvPr/>
              </p:nvSpPr>
              <p:spPr>
                <a:xfrm>
                  <a:off x="2423963" y="4436551"/>
                  <a:ext cx="3231150" cy="630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𝐸</m:t>
                            </m:r>
                          </m:sub>
                          <m:sup>
                            <m:r>
                              <a:rPr lang="en-US" altLang="zh-CN" sz="1800" b="0" i="1" smtClean="0">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sz="1800" i="1" smtClean="0">
                                    <a:solidFill>
                                      <a:srgbClr val="FF0000"/>
                                    </a:solidFill>
                                    <a:latin typeface="Cambria Math" panose="02040503050406030204" pitchFamily="18" charset="0"/>
                                  </a:rPr>
                                </m:ctrlPr>
                              </m:sSupPr>
                              <m:e>
                                <m:r>
                                  <a:rPr lang="en-US" altLang="zh-CN" sz="1800" b="0" i="1" smtClean="0">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den>
                        </m:f>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b="0" i="1" smtClean="0">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(1−</m:t>
                        </m:r>
                        <m:sSub>
                          <m:sSubPr>
                            <m:ctrlPr>
                              <a:rPr lang="en-US" altLang="zh-CN"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𝜏</m:t>
                            </m:r>
                          </m:e>
                          <m:sub>
                            <m:r>
                              <a:rPr lang="en-US" altLang="zh-CN" sz="1800" i="1">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9F744F47-FA22-6B11-0F8F-6E385B4D4515}"/>
                    </a:ext>
                  </a:extLst>
                </p:cNvPr>
                <p:cNvSpPr txBox="1">
                  <a:spLocks noRot="1" noChangeAspect="1" noMove="1" noResize="1" noEditPoints="1" noAdjustHandles="1" noChangeArrowheads="1" noChangeShapeType="1" noTextEdit="1"/>
                </p:cNvSpPr>
                <p:nvPr/>
              </p:nvSpPr>
              <p:spPr>
                <a:xfrm>
                  <a:off x="2423963" y="4436551"/>
                  <a:ext cx="3231150" cy="63049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C04E96-2EDE-8AD0-4F36-203E491CEF0A}"/>
                    </a:ext>
                  </a:extLst>
                </p:cNvPr>
                <p:cNvSpPr txBox="1"/>
                <p:nvPr/>
              </p:nvSpPr>
              <p:spPr>
                <a:xfrm>
                  <a:off x="2423963" y="3441810"/>
                  <a:ext cx="3079376"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𝐸</m:t>
                            </m:r>
                          </m:sub>
                        </m:sSub>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𝐷</m:t>
                            </m:r>
                          </m:num>
                          <m:den>
                            <m:r>
                              <a:rPr lang="en-US" altLang="zh-CN" sz="1800" i="1">
                                <a:solidFill>
                                  <a:srgbClr val="FF0000"/>
                                </a:solidFill>
                                <a:latin typeface="Cambria Math" panose="02040503050406030204" pitchFamily="18" charset="0"/>
                              </a:rPr>
                              <m:t>𝐸</m:t>
                            </m:r>
                          </m:den>
                        </m:f>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𝑈</m:t>
                            </m:r>
                          </m:sub>
                        </m:sSub>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𝐷</m:t>
                            </m:r>
                          </m:sub>
                        </m:sSub>
                        <m:r>
                          <a:rPr lang="en-US" altLang="zh-CN" sz="1800" i="1">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(1−</m:t>
                        </m:r>
                        <m:sSub>
                          <m:sSubPr>
                            <m:ctrlPr>
                              <a:rPr lang="en-US" altLang="zh-CN"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𝜏</m:t>
                            </m:r>
                          </m:e>
                          <m:sub>
                            <m:r>
                              <a:rPr lang="en-US" altLang="zh-CN" sz="1800" i="1">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C4C04E96-2EDE-8AD0-4F36-203E491CEF0A}"/>
                    </a:ext>
                  </a:extLst>
                </p:cNvPr>
                <p:cNvSpPr txBox="1">
                  <a:spLocks noRot="1" noChangeAspect="1" noMove="1" noResize="1" noEditPoints="1" noAdjustHandles="1" noChangeArrowheads="1" noChangeShapeType="1" noTextEdit="1"/>
                </p:cNvSpPr>
                <p:nvPr/>
              </p:nvSpPr>
              <p:spPr>
                <a:xfrm>
                  <a:off x="2423963" y="3441810"/>
                  <a:ext cx="3079376" cy="609077"/>
                </a:xfrm>
                <a:prstGeom prst="rect">
                  <a:avLst/>
                </a:prstGeom>
                <a:blipFill>
                  <a:blip r:embed="rId8"/>
                  <a:stretch>
                    <a:fillRect/>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BF0148FC-4061-B457-7FDF-F928E1BFC923}"/>
                </a:ext>
              </a:extLst>
            </p:cNvPr>
            <p:cNvGrpSpPr/>
            <p:nvPr/>
          </p:nvGrpSpPr>
          <p:grpSpPr>
            <a:xfrm>
              <a:off x="1452947" y="2925003"/>
              <a:ext cx="1246015" cy="2626815"/>
              <a:chOff x="1061734" y="3167390"/>
              <a:chExt cx="1246015" cy="2626815"/>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BE18279-59BE-77F6-936C-4DB5D5A5C351}"/>
                      </a:ext>
                    </a:extLst>
                  </p:cNvPr>
                  <p:cNvSpPr txBox="1"/>
                  <p:nvPr/>
                </p:nvSpPr>
                <p:spPr>
                  <a:xfrm>
                    <a:off x="1079464" y="3167390"/>
                    <a:ext cx="1210139" cy="523220"/>
                  </a:xfrm>
                  <a:prstGeom prst="rect">
                    <a:avLst/>
                  </a:prstGeom>
                  <a:noFill/>
                </p:spPr>
                <p:txBody>
                  <a:bodyPr wrap="none" rtlCol="0">
                    <a:spAutoFit/>
                  </a:bodyPr>
                  <a:lstStyle/>
                  <a:p>
                    <a:pPr algn="l"/>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oMath>
                    </a14:m>
                    <a:endParaRPr lang="zh-CN" altLang="en-US" sz="2800" dirty="0"/>
                  </a:p>
                </p:txBody>
              </p:sp>
            </mc:Choice>
            <mc:Fallback xmlns="">
              <p:sp>
                <p:nvSpPr>
                  <p:cNvPr id="3" name="文本框 2">
                    <a:extLst>
                      <a:ext uri="{FF2B5EF4-FFF2-40B4-BE49-F238E27FC236}">
                        <a16:creationId xmlns:a16="http://schemas.microsoft.com/office/drawing/2014/main" id="{FBE18279-59BE-77F6-936C-4DB5D5A5C351}"/>
                      </a:ext>
                    </a:extLst>
                  </p:cNvPr>
                  <p:cNvSpPr txBox="1">
                    <a:spLocks noRot="1" noChangeAspect="1" noMove="1" noResize="1" noEditPoints="1" noAdjustHandles="1" noChangeArrowheads="1" noChangeShapeType="1" noTextEdit="1"/>
                  </p:cNvSpPr>
                  <p:nvPr/>
                </p:nvSpPr>
                <p:spPr>
                  <a:xfrm>
                    <a:off x="1079464" y="3167390"/>
                    <a:ext cx="1210139" cy="523220"/>
                  </a:xfrm>
                  <a:prstGeom prst="rect">
                    <a:avLst/>
                  </a:prstGeom>
                  <a:blipFill>
                    <a:blip r:embed="rId9"/>
                    <a:stretch>
                      <a:fillRect t="-12791" b="-31395"/>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DB6F43F1-F21F-5027-F984-8A299D8675F4}"/>
                  </a:ext>
                </a:extLst>
              </p:cNvPr>
              <p:cNvCxnSpPr>
                <a:stCxn id="3" idx="2"/>
              </p:cNvCxnSpPr>
              <p:nvPr/>
            </p:nvCxnSpPr>
            <p:spPr>
              <a:xfrm flipH="1">
                <a:off x="1684533" y="3690610"/>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68FC8F6-3E6B-6C8E-E11B-6A5BCB788AD2}"/>
                      </a:ext>
                    </a:extLst>
                  </p:cNvPr>
                  <p:cNvSpPr txBox="1"/>
                  <p:nvPr/>
                </p:nvSpPr>
                <p:spPr>
                  <a:xfrm>
                    <a:off x="1061734" y="4238411"/>
                    <a:ext cx="1245597" cy="523220"/>
                  </a:xfrm>
                  <a:prstGeom prst="rect">
                    <a:avLst/>
                  </a:prstGeom>
                  <a:noFill/>
                </p:spPr>
                <p:txBody>
                  <a:bodyPr wrap="none" rtlCol="0">
                    <a:spAutoFit/>
                  </a:bodyPr>
                  <a:lstStyle/>
                  <a:p>
                    <a:pPr algn="l"/>
                    <a:r>
                      <a:rPr lang="zh-CN" altLang="en-US" sz="2800" dirty="0"/>
                      <a:t>求得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𝑈</m:t>
                            </m:r>
                          </m:sub>
                        </m:sSub>
                      </m:oMath>
                    </a14:m>
                    <a:endParaRPr lang="zh-CN" altLang="en-US" sz="2800" dirty="0"/>
                  </a:p>
                </p:txBody>
              </p:sp>
            </mc:Choice>
            <mc:Fallback xmlns="">
              <p:sp>
                <p:nvSpPr>
                  <p:cNvPr id="8" name="文本框 7">
                    <a:extLst>
                      <a:ext uri="{FF2B5EF4-FFF2-40B4-BE49-F238E27FC236}">
                        <a16:creationId xmlns:a16="http://schemas.microsoft.com/office/drawing/2014/main" id="{568FC8F6-3E6B-6C8E-E11B-6A5BCB788AD2}"/>
                      </a:ext>
                    </a:extLst>
                  </p:cNvPr>
                  <p:cNvSpPr txBox="1">
                    <a:spLocks noRot="1" noChangeAspect="1" noMove="1" noResize="1" noEditPoints="1" noAdjustHandles="1" noChangeArrowheads="1" noChangeShapeType="1" noTextEdit="1"/>
                  </p:cNvSpPr>
                  <p:nvPr/>
                </p:nvSpPr>
                <p:spPr>
                  <a:xfrm>
                    <a:off x="1061734" y="4238411"/>
                    <a:ext cx="1245597" cy="523220"/>
                  </a:xfrm>
                  <a:prstGeom prst="rect">
                    <a:avLst/>
                  </a:prstGeom>
                  <a:blipFill>
                    <a:blip r:embed="rId10"/>
                    <a:stretch>
                      <a:fillRect l="-9756" t="-12941" b="-32941"/>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77A2DF95-7803-52F8-0465-A6BEA0CA4207}"/>
                  </a:ext>
                </a:extLst>
              </p:cNvPr>
              <p:cNvCxnSpPr/>
              <p:nvPr/>
            </p:nvCxnSpPr>
            <p:spPr>
              <a:xfrm flipH="1">
                <a:off x="1684531" y="4784461"/>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4459DE5-3A04-715C-AE11-615965552BF3}"/>
                      </a:ext>
                    </a:extLst>
                  </p:cNvPr>
                  <p:cNvSpPr txBox="1"/>
                  <p:nvPr/>
                </p:nvSpPr>
                <p:spPr>
                  <a:xfrm>
                    <a:off x="1079464" y="5270985"/>
                    <a:ext cx="1228285"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15" name="文本框 14">
                    <a:extLst>
                      <a:ext uri="{FF2B5EF4-FFF2-40B4-BE49-F238E27FC236}">
                        <a16:creationId xmlns:a16="http://schemas.microsoft.com/office/drawing/2014/main" id="{A4459DE5-3A04-715C-AE11-615965552BF3}"/>
                      </a:ext>
                    </a:extLst>
                  </p:cNvPr>
                  <p:cNvSpPr txBox="1">
                    <a:spLocks noRot="1" noChangeAspect="1" noMove="1" noResize="1" noEditPoints="1" noAdjustHandles="1" noChangeArrowheads="1" noChangeShapeType="1" noTextEdit="1"/>
                  </p:cNvSpPr>
                  <p:nvPr/>
                </p:nvSpPr>
                <p:spPr>
                  <a:xfrm>
                    <a:off x="1079464" y="5270985"/>
                    <a:ext cx="1228285" cy="523220"/>
                  </a:xfrm>
                  <a:prstGeom prst="rect">
                    <a:avLst/>
                  </a:prstGeom>
                  <a:blipFill>
                    <a:blip r:embed="rId11"/>
                    <a:stretch>
                      <a:fillRect l="-9901" t="-12791" b="-31395"/>
                    </a:stretch>
                  </a:blipFill>
                </p:spPr>
                <p:txBody>
                  <a:bodyPr/>
                  <a:lstStyle/>
                  <a:p>
                    <a:r>
                      <a:rPr lang="zh-CN" altLang="en-US">
                        <a:noFill/>
                      </a:rPr>
                      <a:t> </a:t>
                    </a:r>
                  </a:p>
                </p:txBody>
              </p:sp>
            </mc:Fallback>
          </mc:AlternateContent>
        </p:grpSp>
        <p:cxnSp>
          <p:nvCxnSpPr>
            <p:cNvPr id="29" name="直接箭头连接符 28">
              <a:extLst>
                <a:ext uri="{FF2B5EF4-FFF2-40B4-BE49-F238E27FC236}">
                  <a16:creationId xmlns:a16="http://schemas.microsoft.com/office/drawing/2014/main" id="{D477CEE8-DBB3-95FF-8252-5DBA55D20CF1}"/>
                </a:ext>
              </a:extLst>
            </p:cNvPr>
            <p:cNvCxnSpPr/>
            <p:nvPr/>
          </p:nvCxnSpPr>
          <p:spPr>
            <a:xfrm flipH="1">
              <a:off x="2071674" y="5620645"/>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2F81F095-6426-B03D-6436-2FEC4A973153}"/>
                    </a:ext>
                  </a:extLst>
                </p:cNvPr>
                <p:cNvSpPr txBox="1"/>
                <p:nvPr/>
              </p:nvSpPr>
              <p:spPr>
                <a:xfrm>
                  <a:off x="1180693" y="6061172"/>
                  <a:ext cx="1808252"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30" name="文本框 29">
                  <a:extLst>
                    <a:ext uri="{FF2B5EF4-FFF2-40B4-BE49-F238E27FC236}">
                      <a16:creationId xmlns:a16="http://schemas.microsoft.com/office/drawing/2014/main" id="{2F81F095-6426-B03D-6436-2FEC4A973153}"/>
                    </a:ext>
                  </a:extLst>
                </p:cNvPr>
                <p:cNvSpPr txBox="1">
                  <a:spLocks noRot="1" noChangeAspect="1" noMove="1" noResize="1" noEditPoints="1" noAdjustHandles="1" noChangeArrowheads="1" noChangeShapeType="1" noTextEdit="1"/>
                </p:cNvSpPr>
                <p:nvPr/>
              </p:nvSpPr>
              <p:spPr>
                <a:xfrm>
                  <a:off x="1180693" y="6061172"/>
                  <a:ext cx="1808252" cy="523220"/>
                </a:xfrm>
                <a:prstGeom prst="rect">
                  <a:avLst/>
                </a:prstGeom>
                <a:blipFill>
                  <a:blip r:embed="rId12"/>
                  <a:stretch>
                    <a:fillRect l="-7095"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F39E7A9-B2C9-7682-94E5-3C22A2D5F62D}"/>
                    </a:ext>
                  </a:extLst>
                </p:cNvPr>
                <p:cNvSpPr txBox="1"/>
                <p:nvPr/>
              </p:nvSpPr>
              <p:spPr>
                <a:xfrm>
                  <a:off x="2417672" y="5493473"/>
                  <a:ext cx="4098697" cy="6333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𝑊𝐴𝐶𝐶</m:t>
                            </m:r>
                          </m:sub>
                        </m:sSub>
                        <m:r>
                          <a:rPr lang="en-US" altLang="zh-CN" sz="1800"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𝐸</m:t>
                            </m:r>
                          </m:sub>
                          <m:sup>
                            <m:r>
                              <a:rPr lang="en-US" altLang="zh-CN" i="1">
                                <a:solidFill>
                                  <a:srgbClr val="FF0000"/>
                                </a:solidFill>
                                <a:latin typeface="Cambria Math" panose="02040503050406030204" pitchFamily="18" charset="0"/>
                              </a:rPr>
                              <m:t>′</m:t>
                            </m:r>
                          </m:sup>
                        </m:sSubSup>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r>
                          <a:rPr lang="en-US" altLang="zh-CN" sz="1800" b="0" i="1" smtClean="0">
                            <a:solidFill>
                              <a:srgbClr val="FF0000"/>
                            </a:solidFill>
                            <a:latin typeface="Cambria Math" panose="02040503050406030204" pitchFamily="18" charset="0"/>
                          </a:rPr>
                          <m:t>(1−</m:t>
                        </m:r>
                        <m:sSub>
                          <m:sSubPr>
                            <m:ctrlPr>
                              <a:rPr lang="en-US" altLang="zh-CN" sz="1800" b="0" i="1" smtClean="0">
                                <a:solidFill>
                                  <a:srgbClr val="FF0000"/>
                                </a:solidFill>
                                <a:latin typeface="Cambria Math" panose="02040503050406030204" pitchFamily="18" charset="0"/>
                              </a:rPr>
                            </m:ctrlPr>
                          </m:sSubPr>
                          <m:e>
                            <m:r>
                              <a:rPr lang="zh-CN" altLang="en-US" sz="1800" b="0" i="1" smtClean="0">
                                <a:solidFill>
                                  <a:srgbClr val="FF0000"/>
                                </a:solidFill>
                                <a:latin typeface="Cambria Math" panose="02040503050406030204" pitchFamily="18" charset="0"/>
                              </a:rPr>
                              <m:t>𝜏</m:t>
                            </m:r>
                          </m:e>
                          <m:sub>
                            <m:r>
                              <a:rPr lang="en-US" altLang="zh-CN" sz="1800" b="0" i="1" smtClean="0">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en-US" altLang="zh-CN" sz="1800" dirty="0"/>
                </a:p>
              </p:txBody>
            </p:sp>
          </mc:Choice>
          <mc:Fallback xmlns="">
            <p:sp>
              <p:nvSpPr>
                <p:cNvPr id="34" name="文本框 33">
                  <a:extLst>
                    <a:ext uri="{FF2B5EF4-FFF2-40B4-BE49-F238E27FC236}">
                      <a16:creationId xmlns:a16="http://schemas.microsoft.com/office/drawing/2014/main" id="{7F39E7A9-B2C9-7682-94E5-3C22A2D5F62D}"/>
                    </a:ext>
                  </a:extLst>
                </p:cNvPr>
                <p:cNvSpPr txBox="1">
                  <a:spLocks noRot="1" noChangeAspect="1" noMove="1" noResize="1" noEditPoints="1" noAdjustHandles="1" noChangeArrowheads="1" noChangeShapeType="1" noTextEdit="1"/>
                </p:cNvSpPr>
                <p:nvPr/>
              </p:nvSpPr>
              <p:spPr>
                <a:xfrm>
                  <a:off x="2417672" y="5493473"/>
                  <a:ext cx="4098697" cy="633379"/>
                </a:xfrm>
                <a:prstGeom prst="rect">
                  <a:avLst/>
                </a:prstGeom>
                <a:blipFill>
                  <a:blip r:embed="rId13"/>
                  <a:stretch>
                    <a:fillRect/>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723FB759-673B-1038-609B-A8E6ACDD2A8A}"/>
              </a:ext>
            </a:extLst>
          </p:cNvPr>
          <p:cNvGrpSpPr/>
          <p:nvPr/>
        </p:nvGrpSpPr>
        <p:grpSpPr>
          <a:xfrm>
            <a:off x="6814261" y="2925003"/>
            <a:ext cx="5422147" cy="3636559"/>
            <a:chOff x="6814261" y="2925003"/>
            <a:chExt cx="5422147" cy="3636559"/>
          </a:xfrm>
        </p:grpSpPr>
        <p:grpSp>
          <p:nvGrpSpPr>
            <p:cNvPr id="26" name="组合 25">
              <a:extLst>
                <a:ext uri="{FF2B5EF4-FFF2-40B4-BE49-F238E27FC236}">
                  <a16:creationId xmlns:a16="http://schemas.microsoft.com/office/drawing/2014/main" id="{22CA6B4D-B0DB-8D8B-62FA-27B81D595F98}"/>
                </a:ext>
              </a:extLst>
            </p:cNvPr>
            <p:cNvGrpSpPr/>
            <p:nvPr/>
          </p:nvGrpSpPr>
          <p:grpSpPr>
            <a:xfrm>
              <a:off x="7095589" y="2925003"/>
              <a:ext cx="1245597" cy="2626815"/>
              <a:chOff x="7018941" y="3205202"/>
              <a:chExt cx="1245597" cy="2626815"/>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B47AFB0-5374-CBB1-34F5-D6A7D713C998}"/>
                      </a:ext>
                    </a:extLst>
                  </p:cNvPr>
                  <p:cNvSpPr txBox="1"/>
                  <p:nvPr/>
                </p:nvSpPr>
                <p:spPr>
                  <a:xfrm>
                    <a:off x="7036670" y="3205202"/>
                    <a:ext cx="1210139" cy="523220"/>
                  </a:xfrm>
                  <a:prstGeom prst="rect">
                    <a:avLst/>
                  </a:prstGeom>
                  <a:noFill/>
                </p:spPr>
                <p:txBody>
                  <a:bodyPr wrap="none" rtlCol="0">
                    <a:spAutoFit/>
                  </a:bodyPr>
                  <a:lstStyle/>
                  <a:p>
                    <a:pPr algn="l"/>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i="0" dirty="0">
                        <a:latin typeface="+mj-lt"/>
                      </a:rPr>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oMath>
                    </a14:m>
                    <a:endParaRPr lang="zh-CN" altLang="en-US" sz="2800" dirty="0"/>
                  </a:p>
                </p:txBody>
              </p:sp>
            </mc:Choice>
            <mc:Fallback xmlns="">
              <p:sp>
                <p:nvSpPr>
                  <p:cNvPr id="19" name="文本框 18">
                    <a:extLst>
                      <a:ext uri="{FF2B5EF4-FFF2-40B4-BE49-F238E27FC236}">
                        <a16:creationId xmlns:a16="http://schemas.microsoft.com/office/drawing/2014/main" id="{EB47AFB0-5374-CBB1-34F5-D6A7D713C998}"/>
                      </a:ext>
                    </a:extLst>
                  </p:cNvPr>
                  <p:cNvSpPr txBox="1">
                    <a:spLocks noRot="1" noChangeAspect="1" noMove="1" noResize="1" noEditPoints="1" noAdjustHandles="1" noChangeArrowheads="1" noChangeShapeType="1" noTextEdit="1"/>
                  </p:cNvSpPr>
                  <p:nvPr/>
                </p:nvSpPr>
                <p:spPr>
                  <a:xfrm>
                    <a:off x="7036670" y="3205202"/>
                    <a:ext cx="1210139" cy="523220"/>
                  </a:xfrm>
                  <a:prstGeom prst="rect">
                    <a:avLst/>
                  </a:prstGeom>
                  <a:blipFill>
                    <a:blip r:embed="rId14"/>
                    <a:stretch>
                      <a:fillRect t="-12791" b="-31395"/>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757BA4C4-84D7-45C9-6B38-9D651C5CF9EE}"/>
                  </a:ext>
                </a:extLst>
              </p:cNvPr>
              <p:cNvCxnSpPr>
                <a:cxnSpLocks/>
                <a:endCxn id="21" idx="0"/>
              </p:cNvCxnSpPr>
              <p:nvPr/>
            </p:nvCxnSpPr>
            <p:spPr>
              <a:xfrm>
                <a:off x="7641739" y="3728422"/>
                <a:ext cx="1" cy="547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35A44B8-EB3D-FE9A-2602-718927ACC223}"/>
                      </a:ext>
                    </a:extLst>
                  </p:cNvPr>
                  <p:cNvSpPr txBox="1"/>
                  <p:nvPr/>
                </p:nvSpPr>
                <p:spPr>
                  <a:xfrm>
                    <a:off x="7018941" y="4276223"/>
                    <a:ext cx="1245597" cy="523220"/>
                  </a:xfrm>
                  <a:prstGeom prst="rect">
                    <a:avLst/>
                  </a:prstGeom>
                  <a:noFill/>
                </p:spPr>
                <p:txBody>
                  <a:bodyPr wrap="none" rtlCol="0">
                    <a:spAutoFit/>
                  </a:bodyPr>
                  <a:lstStyle/>
                  <a:p>
                    <a:pPr algn="l"/>
                    <a:r>
                      <a:rPr lang="zh-CN" altLang="en-US" sz="2800" dirty="0"/>
                      <a:t>求得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𝑈</m:t>
                            </m:r>
                          </m:sub>
                        </m:sSub>
                      </m:oMath>
                    </a14:m>
                    <a:endParaRPr lang="zh-CN" altLang="en-US" sz="2800" dirty="0"/>
                  </a:p>
                </p:txBody>
              </p:sp>
            </mc:Choice>
            <mc:Fallback xmlns="">
              <p:sp>
                <p:nvSpPr>
                  <p:cNvPr id="21" name="文本框 20">
                    <a:extLst>
                      <a:ext uri="{FF2B5EF4-FFF2-40B4-BE49-F238E27FC236}">
                        <a16:creationId xmlns:a16="http://schemas.microsoft.com/office/drawing/2014/main" id="{E35A44B8-EB3D-FE9A-2602-718927ACC223}"/>
                      </a:ext>
                    </a:extLst>
                  </p:cNvPr>
                  <p:cNvSpPr txBox="1">
                    <a:spLocks noRot="1" noChangeAspect="1" noMove="1" noResize="1" noEditPoints="1" noAdjustHandles="1" noChangeArrowheads="1" noChangeShapeType="1" noTextEdit="1"/>
                  </p:cNvSpPr>
                  <p:nvPr/>
                </p:nvSpPr>
                <p:spPr>
                  <a:xfrm>
                    <a:off x="7018941" y="4276223"/>
                    <a:ext cx="1245597" cy="523220"/>
                  </a:xfrm>
                  <a:prstGeom prst="rect">
                    <a:avLst/>
                  </a:prstGeom>
                  <a:blipFill>
                    <a:blip r:embed="rId15"/>
                    <a:stretch>
                      <a:fillRect l="-10294" t="-12941" b="-32941"/>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A1ADCB44-35FA-91D4-8FE4-95634460B6E4}"/>
                  </a:ext>
                </a:extLst>
              </p:cNvPr>
              <p:cNvCxnSpPr>
                <a:cxnSpLocks/>
              </p:cNvCxnSpPr>
              <p:nvPr/>
            </p:nvCxnSpPr>
            <p:spPr>
              <a:xfrm flipH="1">
                <a:off x="7641739" y="4822273"/>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20B2602-777A-A6F2-5369-E64ECF2A65C1}"/>
                      </a:ext>
                    </a:extLst>
                  </p:cNvPr>
                  <p:cNvSpPr txBox="1"/>
                  <p:nvPr/>
                </p:nvSpPr>
                <p:spPr>
                  <a:xfrm>
                    <a:off x="7027597" y="5308797"/>
                    <a:ext cx="1228285"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24" name="文本框 23">
                    <a:extLst>
                      <a:ext uri="{FF2B5EF4-FFF2-40B4-BE49-F238E27FC236}">
                        <a16:creationId xmlns:a16="http://schemas.microsoft.com/office/drawing/2014/main" id="{520B2602-777A-A6F2-5369-E64ECF2A65C1}"/>
                      </a:ext>
                    </a:extLst>
                  </p:cNvPr>
                  <p:cNvSpPr txBox="1">
                    <a:spLocks noRot="1" noChangeAspect="1" noMove="1" noResize="1" noEditPoints="1" noAdjustHandles="1" noChangeArrowheads="1" noChangeShapeType="1" noTextEdit="1"/>
                  </p:cNvSpPr>
                  <p:nvPr/>
                </p:nvSpPr>
                <p:spPr>
                  <a:xfrm>
                    <a:off x="7027597" y="5308797"/>
                    <a:ext cx="1228285" cy="523220"/>
                  </a:xfrm>
                  <a:prstGeom prst="rect">
                    <a:avLst/>
                  </a:prstGeom>
                  <a:blipFill>
                    <a:blip r:embed="rId16"/>
                    <a:stretch>
                      <a:fillRect l="-9901" t="-12791" b="-313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EEDADB2-53F8-4B14-2842-9805CF99F2CE}"/>
                    </a:ext>
                  </a:extLst>
                </p:cNvPr>
                <p:cNvSpPr txBox="1"/>
                <p:nvPr/>
              </p:nvSpPr>
              <p:spPr>
                <a:xfrm>
                  <a:off x="8137711" y="3429000"/>
                  <a:ext cx="2714642" cy="6154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𝑈</m:t>
                            </m:r>
                          </m:sub>
                        </m:sSub>
                        <m:r>
                          <a:rPr lang="en-US" altLang="zh-CN" sz="1800" b="0" i="1" smtClean="0">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𝐸</m:t>
                            </m:r>
                          </m:num>
                          <m:den>
                            <m:r>
                              <a:rPr lang="en-US" altLang="zh-CN" sz="1800" i="1">
                                <a:solidFill>
                                  <a:srgbClr val="FF0000"/>
                                </a:solidFill>
                                <a:latin typeface="Cambria Math" panose="02040503050406030204" pitchFamily="18" charset="0"/>
                              </a:rPr>
                              <m:t>𝐸</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𝐷</m:t>
                            </m:r>
                          </m:den>
                        </m:f>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𝐸</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𝐷</m:t>
                            </m:r>
                          </m:num>
                          <m:den>
                            <m:r>
                              <a:rPr lang="en-US" altLang="zh-CN" sz="1800" i="1">
                                <a:solidFill>
                                  <a:srgbClr val="FF0000"/>
                                </a:solidFill>
                                <a:latin typeface="Cambria Math" panose="02040503050406030204" pitchFamily="18" charset="0"/>
                              </a:rPr>
                              <m:t>𝐸</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𝐷</m:t>
                            </m:r>
                          </m:den>
                        </m:f>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𝑟</m:t>
                            </m:r>
                          </m:e>
                          <m:sub>
                            <m:r>
                              <a:rPr lang="en-US" altLang="zh-CN" sz="1800" i="1">
                                <a:solidFill>
                                  <a:srgbClr val="FF0000"/>
                                </a:solidFill>
                                <a:latin typeface="Cambria Math" panose="02040503050406030204" pitchFamily="18" charset="0"/>
                              </a:rPr>
                              <m:t>𝐷</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9EEDADB2-53F8-4B14-2842-9805CF99F2CE}"/>
                    </a:ext>
                  </a:extLst>
                </p:cNvPr>
                <p:cNvSpPr txBox="1">
                  <a:spLocks noRot="1" noChangeAspect="1" noMove="1" noResize="1" noEditPoints="1" noAdjustHandles="1" noChangeArrowheads="1" noChangeShapeType="1" noTextEdit="1"/>
                </p:cNvSpPr>
                <p:nvPr/>
              </p:nvSpPr>
              <p:spPr>
                <a:xfrm>
                  <a:off x="8137711" y="3429000"/>
                  <a:ext cx="2714642" cy="61549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25A543B-C064-0EE0-D59C-CEC583B755BF}"/>
                    </a:ext>
                  </a:extLst>
                </p:cNvPr>
                <p:cNvSpPr txBox="1"/>
                <p:nvPr/>
              </p:nvSpPr>
              <p:spPr>
                <a:xfrm>
                  <a:off x="8137711" y="4395219"/>
                  <a:ext cx="2942667" cy="6333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𝑈</m:t>
                            </m:r>
                          </m:sub>
                        </m:sSub>
                        <m:r>
                          <a:rPr lang="en-US" altLang="zh-CN" sz="1800"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𝐸</m:t>
                            </m:r>
                          </m:sub>
                          <m:sup>
                            <m:r>
                              <a:rPr lang="en-US" altLang="zh-CN" i="1">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sz="1800"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oMath>
                    </m:oMathPara>
                  </a14:m>
                  <a:endParaRPr lang="zh-CN" altLang="en-US" dirty="0"/>
                </a:p>
              </p:txBody>
            </p:sp>
          </mc:Choice>
          <mc:Fallback xmlns="">
            <p:sp>
              <p:nvSpPr>
                <p:cNvPr id="28" name="文本框 27">
                  <a:extLst>
                    <a:ext uri="{FF2B5EF4-FFF2-40B4-BE49-F238E27FC236}">
                      <a16:creationId xmlns:a16="http://schemas.microsoft.com/office/drawing/2014/main" id="{925A543B-C064-0EE0-D59C-CEC583B755BF}"/>
                    </a:ext>
                  </a:extLst>
                </p:cNvPr>
                <p:cNvSpPr txBox="1">
                  <a:spLocks noRot="1" noChangeAspect="1" noMove="1" noResize="1" noEditPoints="1" noAdjustHandles="1" noChangeArrowheads="1" noChangeShapeType="1" noTextEdit="1"/>
                </p:cNvSpPr>
                <p:nvPr/>
              </p:nvSpPr>
              <p:spPr>
                <a:xfrm>
                  <a:off x="8137711" y="4395219"/>
                  <a:ext cx="2942667" cy="63337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FFCE288-6DDD-044A-48A1-3DE17F827F1D}"/>
                    </a:ext>
                  </a:extLst>
                </p:cNvPr>
                <p:cNvSpPr txBox="1"/>
                <p:nvPr/>
              </p:nvSpPr>
              <p:spPr>
                <a:xfrm>
                  <a:off x="6814261" y="6038342"/>
                  <a:ext cx="1808252" cy="523220"/>
                </a:xfrm>
                <a:prstGeom prst="rect">
                  <a:avLst/>
                </a:prstGeom>
                <a:noFill/>
              </p:spPr>
              <p:txBody>
                <a:bodyPr wrap="none" rtlCol="0">
                  <a:spAutoFit/>
                </a:bodyPr>
                <a:lstStyle/>
                <a:p>
                  <a:r>
                    <a:rPr lang="zh-CN" altLang="en-US" sz="2800" dirty="0"/>
                    <a:t>求得</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up>
                          <m:r>
                            <a:rPr lang="en-US" altLang="zh-CN" sz="2800" i="1">
                              <a:solidFill>
                                <a:srgbClr val="FF0000"/>
                              </a:solidFill>
                              <a:latin typeface="Cambria Math" panose="02040503050406030204" pitchFamily="18" charset="0"/>
                            </a:rPr>
                            <m:t>′</m:t>
                          </m:r>
                        </m:sup>
                      </m:sSubSup>
                    </m:oMath>
                  </a14:m>
                  <a:endParaRPr lang="zh-CN" altLang="en-US" sz="2800" dirty="0"/>
                </a:p>
              </p:txBody>
            </p:sp>
          </mc:Choice>
          <mc:Fallback xmlns="">
            <p:sp>
              <p:nvSpPr>
                <p:cNvPr id="31" name="文本框 30">
                  <a:extLst>
                    <a:ext uri="{FF2B5EF4-FFF2-40B4-BE49-F238E27FC236}">
                      <a16:creationId xmlns:a16="http://schemas.microsoft.com/office/drawing/2014/main" id="{2FFCE288-6DDD-044A-48A1-3DE17F827F1D}"/>
                    </a:ext>
                  </a:extLst>
                </p:cNvPr>
                <p:cNvSpPr txBox="1">
                  <a:spLocks noRot="1" noChangeAspect="1" noMove="1" noResize="1" noEditPoints="1" noAdjustHandles="1" noChangeArrowheads="1" noChangeShapeType="1" noTextEdit="1"/>
                </p:cNvSpPr>
                <p:nvPr/>
              </p:nvSpPr>
              <p:spPr>
                <a:xfrm>
                  <a:off x="6814261" y="6038342"/>
                  <a:ext cx="1808252" cy="523220"/>
                </a:xfrm>
                <a:prstGeom prst="rect">
                  <a:avLst/>
                </a:prstGeom>
                <a:blipFill>
                  <a:blip r:embed="rId19"/>
                  <a:stretch>
                    <a:fillRect l="-7095" t="-12941" b="-32941"/>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6FDD2879-5910-01F8-057A-0B101C503D54}"/>
                </a:ext>
              </a:extLst>
            </p:cNvPr>
            <p:cNvCxnSpPr/>
            <p:nvPr/>
          </p:nvCxnSpPr>
          <p:spPr>
            <a:xfrm flipH="1">
              <a:off x="7718387" y="5561814"/>
              <a:ext cx="1" cy="48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4C51B74-59AE-EB10-AEA4-482347252CC0}"/>
                    </a:ext>
                  </a:extLst>
                </p:cNvPr>
                <p:cNvSpPr txBox="1"/>
                <p:nvPr/>
              </p:nvSpPr>
              <p:spPr>
                <a:xfrm>
                  <a:off x="8137711" y="5493473"/>
                  <a:ext cx="4098697" cy="6333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𝑟</m:t>
                            </m:r>
                          </m:e>
                          <m:sub>
                            <m:r>
                              <a:rPr lang="en-US" altLang="zh-CN" sz="1800" b="0" i="1" smtClean="0">
                                <a:solidFill>
                                  <a:srgbClr val="FF0000"/>
                                </a:solidFill>
                                <a:latin typeface="Cambria Math" panose="02040503050406030204" pitchFamily="18" charset="0"/>
                              </a:rPr>
                              <m:t>𝑊𝐴𝐶𝐶</m:t>
                            </m:r>
                          </m:sub>
                        </m:sSub>
                        <m:r>
                          <a:rPr lang="en-US" altLang="zh-CN" sz="1800"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𝐸</m:t>
                            </m:r>
                          </m:sub>
                          <m:sup>
                            <m:r>
                              <a:rPr lang="en-US" altLang="zh-CN" i="1">
                                <a:solidFill>
                                  <a:srgbClr val="FF0000"/>
                                </a:solidFill>
                                <a:latin typeface="Cambria Math" panose="02040503050406030204" pitchFamily="18" charset="0"/>
                              </a:rPr>
                              <m:t>′</m:t>
                            </m:r>
                          </m:sup>
                        </m:sSubSup>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𝐸</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𝐷</m:t>
                                </m:r>
                              </m:e>
                              <m:sup>
                                <m:r>
                                  <a:rPr lang="en-US" altLang="zh-CN" i="1">
                                    <a:solidFill>
                                      <a:srgbClr val="FF0000"/>
                                    </a:solidFill>
                                    <a:latin typeface="Cambria Math" panose="02040503050406030204" pitchFamily="18" charset="0"/>
                                  </a:rPr>
                                  <m:t>′</m:t>
                                </m:r>
                              </m:sup>
                            </m:sSup>
                          </m:den>
                        </m:f>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𝑟</m:t>
                            </m:r>
                          </m:e>
                          <m:sub>
                            <m:r>
                              <a:rPr lang="en-US" altLang="zh-CN" i="1">
                                <a:solidFill>
                                  <a:srgbClr val="FF0000"/>
                                </a:solidFill>
                                <a:latin typeface="Cambria Math" panose="02040503050406030204" pitchFamily="18" charset="0"/>
                              </a:rPr>
                              <m:t>𝐷</m:t>
                            </m:r>
                          </m:sub>
                          <m:sup>
                            <m:r>
                              <a:rPr lang="en-US" altLang="zh-CN" i="1">
                                <a:solidFill>
                                  <a:srgbClr val="FF0000"/>
                                </a:solidFill>
                                <a:latin typeface="Cambria Math" panose="02040503050406030204" pitchFamily="18" charset="0"/>
                              </a:rPr>
                              <m:t>′</m:t>
                            </m:r>
                          </m:sup>
                        </m:sSubSup>
                        <m:r>
                          <a:rPr lang="en-US" altLang="zh-CN" sz="1800" b="0" i="1" smtClean="0">
                            <a:solidFill>
                              <a:srgbClr val="FF0000"/>
                            </a:solidFill>
                            <a:latin typeface="Cambria Math" panose="02040503050406030204" pitchFamily="18" charset="0"/>
                          </a:rPr>
                          <m:t>(1−</m:t>
                        </m:r>
                        <m:sSub>
                          <m:sSubPr>
                            <m:ctrlPr>
                              <a:rPr lang="en-US" altLang="zh-CN" sz="1800" b="0" i="1" smtClean="0">
                                <a:solidFill>
                                  <a:srgbClr val="FF0000"/>
                                </a:solidFill>
                                <a:latin typeface="Cambria Math" panose="02040503050406030204" pitchFamily="18" charset="0"/>
                              </a:rPr>
                            </m:ctrlPr>
                          </m:sSubPr>
                          <m:e>
                            <m:r>
                              <a:rPr lang="zh-CN" altLang="en-US" sz="1800" b="0" i="1" smtClean="0">
                                <a:solidFill>
                                  <a:srgbClr val="FF0000"/>
                                </a:solidFill>
                                <a:latin typeface="Cambria Math" panose="02040503050406030204" pitchFamily="18" charset="0"/>
                              </a:rPr>
                              <m:t>𝜏</m:t>
                            </m:r>
                          </m:e>
                          <m:sub>
                            <m:r>
                              <a:rPr lang="en-US" altLang="zh-CN" sz="1800" b="0" i="1" smtClean="0">
                                <a:solidFill>
                                  <a:srgbClr val="FF0000"/>
                                </a:solidFill>
                                <a:latin typeface="Cambria Math" panose="02040503050406030204" pitchFamily="18" charset="0"/>
                              </a:rPr>
                              <m:t>𝑐</m:t>
                            </m:r>
                          </m:sub>
                        </m:sSub>
                        <m:r>
                          <a:rPr lang="en-US" altLang="zh-CN" sz="1800" b="0" i="1" smtClean="0">
                            <a:solidFill>
                              <a:srgbClr val="FF0000"/>
                            </a:solidFill>
                            <a:latin typeface="Cambria Math" panose="02040503050406030204" pitchFamily="18" charset="0"/>
                          </a:rPr>
                          <m:t>)</m:t>
                        </m:r>
                      </m:oMath>
                    </m:oMathPara>
                  </a14:m>
                  <a:endParaRPr lang="en-US" altLang="zh-CN" sz="1800" dirty="0"/>
                </a:p>
              </p:txBody>
            </p:sp>
          </mc:Choice>
          <mc:Fallback xmlns="">
            <p:sp>
              <p:nvSpPr>
                <p:cNvPr id="35" name="文本框 34">
                  <a:extLst>
                    <a:ext uri="{FF2B5EF4-FFF2-40B4-BE49-F238E27FC236}">
                      <a16:creationId xmlns:a16="http://schemas.microsoft.com/office/drawing/2014/main" id="{14C51B74-59AE-EB10-AEA4-482347252CC0}"/>
                    </a:ext>
                  </a:extLst>
                </p:cNvPr>
                <p:cNvSpPr txBox="1">
                  <a:spLocks noRot="1" noChangeAspect="1" noMove="1" noResize="1" noEditPoints="1" noAdjustHandles="1" noChangeArrowheads="1" noChangeShapeType="1" noTextEdit="1"/>
                </p:cNvSpPr>
                <p:nvPr/>
              </p:nvSpPr>
              <p:spPr>
                <a:xfrm>
                  <a:off x="8137711" y="5493473"/>
                  <a:ext cx="4098697" cy="633379"/>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3134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6" name="文本框 5">
            <a:extLst>
              <a:ext uri="{FF2B5EF4-FFF2-40B4-BE49-F238E27FC236}">
                <a16:creationId xmlns:a16="http://schemas.microsoft.com/office/drawing/2014/main" id="{8FAADFFF-E623-DF5F-3CFA-880A111F0773}"/>
              </a:ext>
            </a:extLst>
          </p:cNvPr>
          <p:cNvSpPr txBox="1"/>
          <p:nvPr/>
        </p:nvSpPr>
        <p:spPr>
          <a:xfrm>
            <a:off x="161365" y="1047861"/>
            <a:ext cx="11869270" cy="2462213"/>
          </a:xfrm>
          <a:prstGeom prst="rect">
            <a:avLst/>
          </a:prstGeom>
          <a:noFill/>
        </p:spPr>
        <p:txBody>
          <a:bodyPr wrap="square">
            <a:spAutoFit/>
          </a:bodyPr>
          <a:lstStyle/>
          <a:p>
            <a:r>
              <a:rPr lang="zh-CN" altLang="en-US" sz="2800" dirty="0"/>
              <a:t>例题：上财</a:t>
            </a:r>
            <a:r>
              <a:rPr lang="en-US" altLang="zh-CN" sz="2800" dirty="0"/>
              <a:t>2011</a:t>
            </a:r>
            <a:r>
              <a:rPr lang="zh-CN" altLang="en-US" sz="2800" dirty="0"/>
              <a:t>年真题</a:t>
            </a:r>
            <a:endParaRPr lang="en-US" altLang="zh-CN" sz="2800" dirty="0"/>
          </a:p>
          <a:p>
            <a:endParaRPr lang="en-US" altLang="zh-CN" sz="1400" dirty="0"/>
          </a:p>
          <a:p>
            <a:r>
              <a:rPr lang="en-US" altLang="zh-CN" sz="2800" dirty="0"/>
              <a:t>W </a:t>
            </a:r>
            <a:r>
              <a:rPr lang="zh-CN" altLang="en-US" sz="2800" dirty="0"/>
              <a:t>电力公司正在考虑一个</a:t>
            </a:r>
            <a:r>
              <a:rPr lang="en-US" altLang="zh-CN" sz="2800" dirty="0"/>
              <a:t>2000</a:t>
            </a:r>
            <a:r>
              <a:rPr lang="zh-CN" altLang="en-US" sz="2800" dirty="0"/>
              <a:t>万元的投资项目，其资金来源于权益融资和</a:t>
            </a:r>
            <a:r>
              <a:rPr lang="en-US" altLang="zh-CN" sz="2800" dirty="0"/>
              <a:t>10</a:t>
            </a:r>
            <a:r>
              <a:rPr lang="zh-CN" altLang="en-US" sz="2800" dirty="0"/>
              <a:t>年期的银行借款，公司的目标负债权益比为</a:t>
            </a:r>
            <a:r>
              <a:rPr lang="en-US" altLang="zh-CN" sz="2800" dirty="0"/>
              <a:t>1</a:t>
            </a:r>
            <a:r>
              <a:rPr lang="zh-CN" altLang="en-US" sz="2800" dirty="0"/>
              <a:t>。预计该项目每年将产生息税前收益</a:t>
            </a:r>
            <a:r>
              <a:rPr lang="en-US" altLang="zh-CN" sz="2800" dirty="0"/>
              <a:t>800</a:t>
            </a:r>
            <a:r>
              <a:rPr lang="zh-CN" altLang="en-US" sz="2800" dirty="0"/>
              <a:t>万元，且为永续的。假设银行借款利率为</a:t>
            </a:r>
            <a:r>
              <a:rPr lang="en-US" altLang="zh-CN" sz="2800" dirty="0"/>
              <a:t>10%</a:t>
            </a:r>
            <a:r>
              <a:rPr lang="zh-CN" altLang="en-US" sz="2800" dirty="0"/>
              <a:t>，权益资本成本为</a:t>
            </a:r>
            <a:r>
              <a:rPr lang="en-US" altLang="zh-CN" sz="2800" dirty="0"/>
              <a:t>20%</a:t>
            </a:r>
            <a:r>
              <a:rPr lang="zh-CN" altLang="en-US" sz="2800" dirty="0"/>
              <a:t>，公司所得税率为</a:t>
            </a:r>
            <a:r>
              <a:rPr lang="en-US" altLang="zh-CN" sz="2800" dirty="0"/>
              <a:t>25%</a:t>
            </a:r>
            <a:r>
              <a:rPr lang="zh-CN" altLang="en-US" sz="2800" dirty="0"/>
              <a:t>。试用</a:t>
            </a:r>
            <a:r>
              <a:rPr lang="en-US" altLang="zh-CN" sz="2800" dirty="0"/>
              <a:t>WACC</a:t>
            </a:r>
            <a:r>
              <a:rPr lang="zh-CN" altLang="en-US" sz="2800" dirty="0"/>
              <a:t>法评估该项目的价值。</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BA16780-E68E-02A0-CE17-ECCB7FCAAE82}"/>
                  </a:ext>
                </a:extLst>
              </p:cNvPr>
              <p:cNvSpPr txBox="1"/>
              <p:nvPr/>
            </p:nvSpPr>
            <p:spPr>
              <a:xfrm>
                <a:off x="161365" y="3691301"/>
                <a:ext cx="11456894" cy="2753190"/>
              </a:xfrm>
              <a:prstGeom prst="rect">
                <a:avLst/>
              </a:prstGeom>
              <a:noFill/>
            </p:spPr>
            <p:txBody>
              <a:bodyPr wrap="square" rtlCol="0">
                <a:spAutoFit/>
              </a:bodyPr>
              <a:lstStyle/>
              <a:p>
                <a:r>
                  <a:rPr lang="zh-CN" altLang="en-US" sz="2800" dirty="0"/>
                  <a:t>答案：公司的目标负债权益比为</a:t>
                </a:r>
                <a:r>
                  <a:rPr lang="en-US" altLang="zh-CN" sz="2800" dirty="0"/>
                  <a:t>1</a:t>
                </a:r>
                <a:r>
                  <a:rPr lang="zh-CN" altLang="en-US" sz="2800" dirty="0"/>
                  <a:t>，即公司维持固定的资本结构，因此可以使用</a:t>
                </a:r>
                <a:r>
                  <a:rPr lang="en-US" altLang="zh-CN" sz="2800" dirty="0"/>
                  <a:t>WACC</a:t>
                </a:r>
                <a:r>
                  <a:rPr lang="zh-CN" altLang="en-US" sz="2800" dirty="0"/>
                  <a:t>法，此题属于前述情形</a:t>
                </a:r>
                <a:r>
                  <a:rPr lang="en-US" altLang="zh-CN" sz="2800" dirty="0"/>
                  <a:t>Ⅰ</a:t>
                </a:r>
                <a:r>
                  <a:rPr lang="zh-CN" altLang="en-US" sz="2800" dirty="0"/>
                  <a:t>：现金流永续零增长、债务固定。</a:t>
                </a:r>
              </a:p>
              <a:p>
                <a:pPr/>
                <a14:m>
                  <m:oMathPara xmlns:m="http://schemas.openxmlformats.org/officeDocument/2006/math">
                    <m:oMathParaPr>
                      <m:jc m:val="left"/>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𝑊𝐴𝐶𝐶</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𝐸</m:t>
                          </m:r>
                        </m:num>
                        <m:den>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𝐸</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𝐷</m:t>
                          </m:r>
                        </m:num>
                        <m:den>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𝐷</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𝜏</m:t>
                              </m:r>
                            </m:e>
                            <m:sub>
                              <m:r>
                                <a:rPr lang="en-US" altLang="zh-CN" sz="2400" b="0" i="1" smtClean="0">
                                  <a:latin typeface="Cambria Math" panose="02040503050406030204" pitchFamily="18" charset="0"/>
                                </a:rPr>
                                <m:t>𝑐</m:t>
                              </m:r>
                            </m:sub>
                          </m:sSub>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i="1">
                              <a:latin typeface="Cambria Math" panose="02040503050406030204" pitchFamily="18" charset="0"/>
                            </a:rPr>
                            <m:t>2</m:t>
                          </m:r>
                        </m:den>
                      </m:f>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20</m:t>
                      </m:r>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10</m:t>
                      </m:r>
                      <m:r>
                        <a:rPr lang="en-US" altLang="zh-CN" sz="2400" i="1">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1−25%</m:t>
                          </m:r>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13.75%</m:t>
                      </m:r>
                    </m:oMath>
                  </m:oMathPara>
                </a14:m>
                <a:endParaRPr lang="en-US" altLang="zh-CN" sz="2400" dirty="0"/>
              </a:p>
              <a:p>
                <a14:m>
                  <m:oMath xmlns:m="http://schemas.openxmlformats.org/officeDocument/2006/math">
                    <m:r>
                      <a:rPr lang="en-US" altLang="zh-CN" sz="2800" i="1" dirty="0" smtClean="0">
                        <a:latin typeface="Cambria Math" panose="02040503050406030204" pitchFamily="18" charset="0"/>
                      </a:rPr>
                      <m:t>𝐹𝐶𝐹</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𝐸𝐵𝐼𝑇</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𝜏</m:t>
                            </m:r>
                          </m:e>
                          <m:sub>
                            <m:r>
                              <a:rPr lang="en-US" altLang="zh-CN" sz="2800" i="1">
                                <a:latin typeface="Cambria Math" panose="02040503050406030204" pitchFamily="18" charset="0"/>
                              </a:rPr>
                              <m:t>𝑐</m:t>
                            </m:r>
                          </m:sub>
                        </m:sSub>
                      </m:e>
                    </m:d>
                    <m:r>
                      <a:rPr lang="en-US" altLang="zh-CN" sz="2800" b="0" i="1" smtClean="0">
                        <a:latin typeface="Cambria Math" panose="02040503050406030204" pitchFamily="18" charset="0"/>
                      </a:rPr>
                      <m:t>=800</m:t>
                    </m:r>
                    <m:r>
                      <a:rPr lang="en-US" altLang="zh-CN" sz="2800" b="0" i="1"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1−25%</m:t>
                        </m:r>
                      </m:e>
                    </m:d>
                    <m:r>
                      <a:rPr lang="en-US" altLang="zh-CN" sz="2800" b="0" i="1" smtClean="0">
                        <a:latin typeface="Cambria Math" panose="02040503050406030204" pitchFamily="18" charset="0"/>
                        <a:ea typeface="Cambria Math" panose="02040503050406030204" pitchFamily="18" charset="0"/>
                      </a:rPr>
                      <m:t>=600</m:t>
                    </m:r>
                  </m:oMath>
                </a14:m>
                <a:r>
                  <a:rPr lang="zh-CN" altLang="en-US" sz="2800" dirty="0"/>
                  <a:t>万元</a:t>
                </a:r>
                <a:endParaRPr lang="en-US" altLang="zh-CN" sz="2800" dirty="0"/>
              </a:p>
              <a:p>
                <a14:m>
                  <m:oMath xmlns:m="http://schemas.openxmlformats.org/officeDocument/2006/math">
                    <m:r>
                      <a:rPr lang="en-US" altLang="zh-CN" sz="2800" i="1" dirty="0" smtClean="0">
                        <a:latin typeface="Cambria Math" panose="02040503050406030204" pitchFamily="18" charset="0"/>
                      </a:rPr>
                      <m:t>𝑁𝑃</m:t>
                    </m:r>
                    <m:r>
                      <a:rPr lang="en-US" altLang="zh-CN" sz="2800" i="1" dirty="0">
                        <a:latin typeface="Cambria Math" panose="02040503050406030204" pitchFamily="18" charset="0"/>
                      </a:rPr>
                      <m:t>𝑉</m:t>
                    </m:r>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i="1" dirty="0">
                            <a:latin typeface="Cambria Math" panose="02040503050406030204" pitchFamily="18" charset="0"/>
                          </a:rPr>
                          <m:t>𝐹𝐶𝐹</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den>
                    </m:f>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𝐼</m:t>
                    </m:r>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600</m:t>
                        </m:r>
                      </m:num>
                      <m:den>
                        <m:r>
                          <a:rPr lang="en-US" altLang="zh-CN" sz="2800" b="0" i="1" dirty="0" smtClean="0">
                            <a:latin typeface="Cambria Math" panose="02040503050406030204" pitchFamily="18" charset="0"/>
                          </a:rPr>
                          <m:t>13.75%</m:t>
                        </m:r>
                      </m:den>
                    </m:f>
                    <m:r>
                      <a:rPr lang="en-US" altLang="zh-CN" sz="2800" b="0" i="1" dirty="0" smtClean="0">
                        <a:latin typeface="Cambria Math" panose="02040503050406030204" pitchFamily="18" charset="0"/>
                      </a:rPr>
                      <m:t>−2000=2363.64</m:t>
                    </m:r>
                  </m:oMath>
                </a14:m>
                <a:r>
                  <a:rPr lang="zh-CN" altLang="en-US" sz="2800" dirty="0"/>
                  <a:t>万元</a:t>
                </a:r>
              </a:p>
            </p:txBody>
          </p:sp>
        </mc:Choice>
        <mc:Fallback xmlns="">
          <p:sp>
            <p:nvSpPr>
              <p:cNvPr id="4" name="文本框 3">
                <a:extLst>
                  <a:ext uri="{FF2B5EF4-FFF2-40B4-BE49-F238E27FC236}">
                    <a16:creationId xmlns:a16="http://schemas.microsoft.com/office/drawing/2014/main" id="{8BA16780-E68E-02A0-CE17-ECCB7FCAAE82}"/>
                  </a:ext>
                </a:extLst>
              </p:cNvPr>
              <p:cNvSpPr txBox="1">
                <a:spLocks noRot="1" noChangeAspect="1" noMove="1" noResize="1" noEditPoints="1" noAdjustHandles="1" noChangeArrowheads="1" noChangeShapeType="1" noTextEdit="1"/>
              </p:cNvSpPr>
              <p:nvPr/>
            </p:nvSpPr>
            <p:spPr>
              <a:xfrm>
                <a:off x="161365" y="3691301"/>
                <a:ext cx="11456894" cy="2753190"/>
              </a:xfrm>
              <a:prstGeom prst="rect">
                <a:avLst/>
              </a:prstGeom>
              <a:blipFill>
                <a:blip r:embed="rId4"/>
                <a:stretch>
                  <a:fillRect l="-1064" t="-2661" r="-1383" b="-2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167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3EEE6C24-BCEE-B606-B436-8839EBA0034E}"/>
              </a:ext>
            </a:extLst>
          </p:cNvPr>
          <p:cNvSpPr txBox="1"/>
          <p:nvPr/>
        </p:nvSpPr>
        <p:spPr>
          <a:xfrm>
            <a:off x="484095" y="1982450"/>
            <a:ext cx="11223811" cy="2893100"/>
          </a:xfrm>
          <a:prstGeom prst="rect">
            <a:avLst/>
          </a:prstGeom>
          <a:noFill/>
        </p:spPr>
        <p:txBody>
          <a:bodyPr wrap="square" rtlCol="0">
            <a:spAutoFit/>
          </a:bodyPr>
          <a:lstStyle/>
          <a:p>
            <a:pPr algn="l"/>
            <a:r>
              <a:rPr lang="zh-CN" altLang="en-US" sz="2800" dirty="0"/>
              <a:t>例题：上财</a:t>
            </a:r>
            <a:r>
              <a:rPr lang="en-US" altLang="zh-CN" sz="2800" dirty="0"/>
              <a:t>2014</a:t>
            </a:r>
            <a:r>
              <a:rPr lang="zh-CN" altLang="en-US" sz="2800" dirty="0"/>
              <a:t>年真题</a:t>
            </a:r>
            <a:endParaRPr lang="en-US" altLang="zh-CN" sz="2800" dirty="0"/>
          </a:p>
          <a:p>
            <a:pPr algn="l"/>
            <a:endParaRPr lang="en-US" altLang="zh-CN" sz="1400" dirty="0"/>
          </a:p>
          <a:p>
            <a:pPr algn="l"/>
            <a:r>
              <a:rPr lang="en-US" altLang="zh-CN" sz="2800" dirty="0"/>
              <a:t>A</a:t>
            </a:r>
            <a:r>
              <a:rPr lang="zh-CN" altLang="en-US" sz="2800" dirty="0"/>
              <a:t>公司目前的债务市场价值为</a:t>
            </a:r>
            <a:r>
              <a:rPr lang="en-US" altLang="zh-CN" sz="2800" dirty="0"/>
              <a:t>5.3</a:t>
            </a:r>
            <a:r>
              <a:rPr lang="zh-CN" altLang="en-US" sz="2800" dirty="0"/>
              <a:t>亿元，股票的市场价值为</a:t>
            </a:r>
            <a:r>
              <a:rPr lang="en-US" altLang="zh-CN" sz="2800" dirty="0"/>
              <a:t>74.1 </a:t>
            </a:r>
            <a:r>
              <a:rPr lang="zh-CN" altLang="en-US" sz="2800" dirty="0"/>
              <a:t>亿元。假设公司的权益贝塔为</a:t>
            </a:r>
            <a:r>
              <a:rPr lang="en-US" altLang="zh-CN" sz="2800" dirty="0"/>
              <a:t>0.87</a:t>
            </a:r>
            <a:r>
              <a:rPr lang="zh-CN" altLang="en-US" sz="2800" dirty="0"/>
              <a:t>，无风险利率</a:t>
            </a:r>
            <a:r>
              <a:rPr lang="en-US" altLang="zh-CN" sz="2800" dirty="0"/>
              <a:t>3.5%</a:t>
            </a:r>
            <a:r>
              <a:rPr lang="zh-CN" altLang="en-US" sz="2800" dirty="0"/>
              <a:t>，市场预期收益率为</a:t>
            </a:r>
            <a:r>
              <a:rPr lang="en-US" altLang="zh-CN" sz="2800" dirty="0"/>
              <a:t>14%</a:t>
            </a:r>
            <a:r>
              <a:rPr lang="zh-CN" altLang="en-US" sz="2800" dirty="0"/>
              <a:t>，借款利率为</a:t>
            </a:r>
            <a:r>
              <a:rPr lang="en-US" altLang="zh-CN" sz="2800" dirty="0"/>
              <a:t>8%</a:t>
            </a:r>
            <a:r>
              <a:rPr lang="zh-CN" altLang="en-US" sz="2800" dirty="0"/>
              <a:t>。为了扩大项目投资，公司的负债权益比将调整为</a:t>
            </a:r>
            <a:r>
              <a:rPr lang="en-US" altLang="zh-CN" sz="2800" dirty="0"/>
              <a:t>25%</a:t>
            </a:r>
            <a:r>
              <a:rPr lang="zh-CN" altLang="en-US" sz="2800" dirty="0"/>
              <a:t>。若借款利率不变，公司的所得税率是</a:t>
            </a:r>
            <a:r>
              <a:rPr lang="en-US" altLang="zh-CN" sz="2800" dirty="0"/>
              <a:t>25%</a:t>
            </a:r>
            <a:r>
              <a:rPr lang="zh-CN" altLang="en-US" sz="2800" dirty="0"/>
              <a:t>。在新的资本结构下，该公司的加权平均资本成本是多少？</a:t>
            </a:r>
            <a:endParaRPr lang="en-US" altLang="zh-CN" sz="2800" dirty="0"/>
          </a:p>
        </p:txBody>
      </p:sp>
    </p:spTree>
    <p:extLst>
      <p:ext uri="{BB962C8B-B14F-4D97-AF65-F5344CB8AC3E}">
        <p14:creationId xmlns:p14="http://schemas.microsoft.com/office/powerpoint/2010/main" val="34669719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DE1D363-AF27-EBD5-8FC5-ED8E7E589695}"/>
                  </a:ext>
                </a:extLst>
              </p:cNvPr>
              <p:cNvSpPr txBox="1"/>
              <p:nvPr/>
            </p:nvSpPr>
            <p:spPr>
              <a:xfrm>
                <a:off x="60577" y="823743"/>
                <a:ext cx="12070847" cy="5691623"/>
              </a:xfrm>
              <a:prstGeom prst="rect">
                <a:avLst/>
              </a:prstGeom>
              <a:noFill/>
            </p:spPr>
            <p:txBody>
              <a:bodyPr wrap="square" rtlCol="0">
                <a:spAutoFit/>
              </a:bodyPr>
              <a:lstStyle/>
              <a:p>
                <a:r>
                  <a:rPr lang="zh-CN" altLang="en-US" sz="2800" dirty="0"/>
                  <a:t>答案：此题属于前述情形</a:t>
                </a:r>
                <a:r>
                  <a:rPr lang="en-US" altLang="zh-CN" sz="2800" dirty="0"/>
                  <a:t>Ⅰ</a:t>
                </a:r>
                <a:r>
                  <a:rPr lang="zh-CN" altLang="en-US" sz="2800" dirty="0"/>
                  <a:t>：现金流永续零增长、债务固定。</a:t>
                </a:r>
                <a:endParaRPr lang="en-US" altLang="zh-CN" sz="2800" dirty="0"/>
              </a:p>
              <a:p>
                <a:endParaRPr lang="en-US" altLang="zh-CN" sz="1400" dirty="0"/>
              </a:p>
              <a:p>
                <a:r>
                  <a:rPr lang="zh-CN" altLang="en-US" sz="2800" dirty="0"/>
                  <a:t>原有资本结构下：</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𝑓</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𝐸</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e>
                      </m:d>
                      <m:r>
                        <a:rPr lang="en-US" altLang="zh-CN" sz="2800" b="0" i="1" smtClean="0">
                          <a:latin typeface="Cambria Math" panose="02040503050406030204" pitchFamily="18" charset="0"/>
                        </a:rPr>
                        <m:t>=3.5%+0.87</m:t>
                      </m:r>
                      <m:r>
                        <a:rPr lang="en-US" altLang="zh-CN" sz="2800" b="0" i="1"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14%−3.5%</m:t>
                          </m:r>
                        </m:e>
                      </m:d>
                      <m:r>
                        <a:rPr lang="en-US" altLang="zh-CN" sz="2800" b="0" i="1" smtClean="0">
                          <a:latin typeface="Cambria Math" panose="02040503050406030204" pitchFamily="18" charset="0"/>
                        </a:rPr>
                        <m:t>=12.635%</m:t>
                      </m:r>
                    </m:oMath>
                  </m:oMathPara>
                </a14:m>
                <a:endParaRPr lang="en-US" altLang="zh-CN" sz="2800" dirty="0"/>
              </a:p>
              <a:p>
                <a14:m>
                  <m:oMath xmlns:m="http://schemas.openxmlformats.org/officeDocument/2006/math">
                    <m:r>
                      <a:rPr lang="zh-CN" altLang="en-US" sz="2800" i="1" dirty="0">
                        <a:latin typeface="Cambria Math" panose="02040503050406030204" pitchFamily="18" charset="0"/>
                      </a:rPr>
                      <m:t>求出无杠杆</m:t>
                    </m:r>
                    <m:r>
                      <a:rPr lang="zh-CN" altLang="en-US" sz="2800" i="1" dirty="0" smtClean="0">
                        <a:latin typeface="Cambria Math" panose="02040503050406030204" pitchFamily="18" charset="0"/>
                      </a:rPr>
                      <m:t>资本成本</m:t>
                    </m:r>
                    <m:r>
                      <a:rPr lang="zh-CN" altLang="en-US" sz="2800" i="1" dirty="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𝐸</m:t>
                        </m:r>
                      </m:den>
                    </m:f>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e>
                    </m:d>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𝜏</m:t>
                            </m:r>
                          </m:e>
                          <m:sub>
                            <m:r>
                              <a:rPr lang="en-US" altLang="zh-CN" sz="2800" i="1">
                                <a:latin typeface="Cambria Math" panose="02040503050406030204" pitchFamily="18" charset="0"/>
                              </a:rPr>
                              <m:t>𝑐</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5.3</m:t>
                        </m:r>
                      </m:num>
                      <m:den>
                        <m:r>
                          <a:rPr lang="en-US" altLang="zh-CN" sz="2800" b="0" i="1" smtClean="0">
                            <a:latin typeface="Cambria Math" panose="02040503050406030204" pitchFamily="18" charset="0"/>
                          </a:rPr>
                          <m:t>74.1</m:t>
                        </m:r>
                      </m:den>
                    </m:f>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e>
                    </m:d>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b="0" i="1" smtClean="0">
                            <a:latin typeface="Cambria Math" panose="02040503050406030204" pitchFamily="18" charset="0"/>
                          </a:rPr>
                          <m:t>25%</m:t>
                        </m:r>
                      </m:e>
                    </m:d>
                  </m:oMath>
                </a14:m>
                <a:r>
                  <a:rPr lang="zh-CN" altLang="en-US" sz="2800" dirty="0"/>
                  <a:t>，解得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0" smtClean="0">
                        <a:latin typeface="Cambria Math" panose="02040503050406030204" pitchFamily="18" charset="0"/>
                      </a:rPr>
                      <m:t>=12.4%</m:t>
                    </m:r>
                  </m:oMath>
                </a14:m>
                <a:r>
                  <a:rPr lang="zh-CN" altLang="en-US" sz="2800" dirty="0"/>
                  <a:t>，也可以直接用</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𝐸</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m:rPr>
                                <m:nor/>
                              </m:rPr>
                              <a:rPr lang="zh-CN" altLang="en-US" sz="2800" dirty="0"/>
                              <m:t> </m:t>
                            </m:r>
                          </m:den>
                        </m:f>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m:rPr>
                            <m:nor/>
                          </m:rPr>
                          <a:rPr lang="zh-CN" altLang="en-US" sz="2800" dirty="0"/>
                          <m:t> </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m:rPr>
                            <m:nor/>
                          </m:rPr>
                          <a:rPr lang="zh-CN" altLang="en-US" sz="2800" dirty="0"/>
                          <m:t> </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r>
                      <a:rPr lang="en-US" altLang="zh-CN" sz="2800" b="0" i="0"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74.1</m:t>
                        </m:r>
                      </m:num>
                      <m:den>
                        <m:r>
                          <a:rPr lang="en-US" altLang="zh-CN" sz="2800" i="1">
                            <a:latin typeface="Cambria Math" panose="02040503050406030204" pitchFamily="18" charset="0"/>
                          </a:rPr>
                          <m:t>74.1+5.3(1−</m:t>
                        </m:r>
                        <m:r>
                          <a:rPr lang="en-US" altLang="zh-CN" sz="2800" i="1" dirty="0">
                            <a:latin typeface="Cambria Math" panose="02040503050406030204" pitchFamily="18" charset="0"/>
                            <a:ea typeface="Cambria Math" panose="02040503050406030204" pitchFamily="18" charset="0"/>
                          </a:rPr>
                          <m:t>25%</m:t>
                        </m:r>
                        <m:r>
                          <a:rPr lang="en-US" altLang="zh-CN" sz="2800" i="1">
                            <a:latin typeface="Cambria Math" panose="02040503050406030204" pitchFamily="18" charset="0"/>
                          </a:rPr>
                          <m:t>)</m:t>
                        </m:r>
                        <m:r>
                          <m:rPr>
                            <m:nor/>
                          </m:rPr>
                          <a:rPr lang="zh-CN" altLang="en-US" sz="2800" dirty="0"/>
                          <m:t> </m:t>
                        </m:r>
                      </m:den>
                    </m:f>
                    <m:r>
                      <a:rPr lang="en-US" altLang="zh-CN" sz="2800" i="1" dirty="0"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12.635%+</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5.3(1−</m:t>
                        </m:r>
                        <m:r>
                          <a:rPr lang="en-US" altLang="zh-CN" sz="2800" i="1" dirty="0">
                            <a:latin typeface="Cambria Math" panose="02040503050406030204" pitchFamily="18" charset="0"/>
                            <a:ea typeface="Cambria Math" panose="02040503050406030204" pitchFamily="18" charset="0"/>
                          </a:rPr>
                          <m:t>25%</m:t>
                        </m:r>
                        <m:r>
                          <a:rPr lang="en-US" altLang="zh-CN" sz="2800" i="1">
                            <a:latin typeface="Cambria Math" panose="02040503050406030204" pitchFamily="18" charset="0"/>
                          </a:rPr>
                          <m:t>)</m:t>
                        </m:r>
                      </m:num>
                      <m:den>
                        <m:r>
                          <a:rPr lang="en-US" altLang="zh-CN" sz="2800" i="1">
                            <a:latin typeface="Cambria Math" panose="02040503050406030204" pitchFamily="18" charset="0"/>
                          </a:rPr>
                          <m:t>74.1+5.3(1−</m:t>
                        </m:r>
                        <m:r>
                          <a:rPr lang="en-US" altLang="zh-CN" sz="2800" i="1" dirty="0">
                            <a:latin typeface="Cambria Math" panose="02040503050406030204" pitchFamily="18" charset="0"/>
                            <a:ea typeface="Cambria Math" panose="02040503050406030204" pitchFamily="18" charset="0"/>
                          </a:rPr>
                          <m:t>25%</m:t>
                        </m:r>
                        <m:r>
                          <a:rPr lang="en-US" altLang="zh-CN" sz="2800" i="1">
                            <a:latin typeface="Cambria Math" panose="02040503050406030204" pitchFamily="18" charset="0"/>
                          </a:rPr>
                          <m:t>)</m:t>
                        </m:r>
                      </m:den>
                    </m:f>
                    <m:r>
                      <a:rPr lang="en-US" altLang="zh-CN" sz="2800" i="1" dirty="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8</m:t>
                    </m:r>
                    <m:r>
                      <a:rPr lang="en-US" altLang="zh-CN" sz="2800" i="1">
                        <a:latin typeface="Cambria Math" panose="02040503050406030204" pitchFamily="18" charset="0"/>
                      </a:rPr>
                      <m:t>%</m:t>
                    </m:r>
                    <m:r>
                      <a:rPr lang="en-US" altLang="zh-CN" sz="2800" b="0" i="1" smtClean="0">
                        <a:latin typeface="Cambria Math" panose="02040503050406030204" pitchFamily="18" charset="0"/>
                      </a:rPr>
                      <m:t>=</m:t>
                    </m:r>
                    <m:r>
                      <a:rPr lang="en-US" altLang="zh-CN" sz="2800">
                        <a:latin typeface="Cambria Math" panose="02040503050406030204" pitchFamily="18" charset="0"/>
                      </a:rPr>
                      <m:t>12.4%</m:t>
                    </m:r>
                  </m:oMath>
                </a14:m>
                <a:endParaRPr lang="en-US" altLang="zh-CN" sz="2800" dirty="0"/>
              </a:p>
              <a:p>
                <a:endParaRPr lang="en-US" altLang="zh-CN" sz="1400" dirty="0"/>
              </a:p>
              <a:p>
                <a:r>
                  <a:rPr lang="zh-CN" altLang="en-US" sz="2800" dirty="0"/>
                  <a:t>当负债权益比调整为</a:t>
                </a:r>
                <a:r>
                  <a:rPr lang="en-US" altLang="zh-CN" sz="2800" dirty="0"/>
                  <a:t>0.25</a:t>
                </a:r>
                <a:r>
                  <a:rPr lang="zh-CN" altLang="en-US" sz="2800" dirty="0"/>
                  <a:t>后：</a:t>
                </a:r>
                <a14:m>
                  <m:oMath xmlns:m="http://schemas.openxmlformats.org/officeDocument/2006/math">
                    <m:sSubSup>
                      <m:sSubSupPr>
                        <m:ctrlPr>
                          <a:rPr lang="en-US" altLang="zh-CN" sz="2800" i="1" smtClean="0">
                            <a:solidFill>
                              <a:schemeClr val="tx1"/>
                            </a:solidFill>
                            <a:latin typeface="Cambria Math" panose="02040503050406030204" pitchFamily="18" charset="0"/>
                          </a:rPr>
                        </m:ctrlPr>
                      </m:sSubSup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up>
                        <m:r>
                          <a:rPr lang="en-US" altLang="zh-CN" sz="2800" i="1">
                            <a:solidFill>
                              <a:schemeClr val="tx1"/>
                            </a:solidFill>
                            <a:latin typeface="Cambria Math" panose="02040503050406030204" pitchFamily="18" charset="0"/>
                          </a:rPr>
                          <m:t>′</m:t>
                        </m:r>
                      </m:sup>
                    </m:sSubSup>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𝑈</m:t>
                        </m:r>
                      </m:sub>
                    </m:sSub>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𝐷</m:t>
                            </m:r>
                          </m:e>
                          <m:sup>
                            <m:r>
                              <a:rPr lang="en-US" altLang="zh-CN" sz="2800" i="1">
                                <a:solidFill>
                                  <a:schemeClr val="tx1"/>
                                </a:solidFill>
                                <a:latin typeface="Cambria Math" panose="02040503050406030204" pitchFamily="18" charset="0"/>
                              </a:rPr>
                              <m:t>′</m:t>
                            </m:r>
                          </m:sup>
                        </m:sSup>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𝐸</m:t>
                            </m:r>
                          </m:e>
                          <m:sup>
                            <m:r>
                              <a:rPr lang="en-US" altLang="zh-CN" sz="2800" i="1">
                                <a:solidFill>
                                  <a:schemeClr val="tx1"/>
                                </a:solidFill>
                                <a:latin typeface="Cambria Math" panose="02040503050406030204" pitchFamily="18" charset="0"/>
                              </a:rPr>
                              <m:t>′</m:t>
                            </m:r>
                          </m:sup>
                        </m:sSup>
                      </m:den>
                    </m:f>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𝑈</m:t>
                            </m:r>
                          </m:sub>
                        </m:sSub>
                        <m:r>
                          <a:rPr lang="en-US" altLang="zh-CN" sz="2800" i="1">
                            <a:solidFill>
                              <a:schemeClr val="tx1"/>
                            </a:solidFill>
                            <a:latin typeface="Cambria Math" panose="02040503050406030204" pitchFamily="18" charset="0"/>
                          </a:rPr>
                          <m:t>−</m:t>
                        </m:r>
                        <m:sSubSup>
                          <m:sSubSupPr>
                            <m:ctrlPr>
                              <a:rPr lang="en-US" altLang="zh-CN" sz="2800" i="1">
                                <a:solidFill>
                                  <a:schemeClr val="tx1"/>
                                </a:solidFill>
                                <a:latin typeface="Cambria Math" panose="02040503050406030204" pitchFamily="18" charset="0"/>
                              </a:rPr>
                            </m:ctrlPr>
                          </m:sSubSup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𝐷</m:t>
                            </m:r>
                          </m:sub>
                          <m:sup>
                            <m:r>
                              <a:rPr lang="en-US" altLang="zh-CN" sz="2800" i="1">
                                <a:solidFill>
                                  <a:schemeClr val="tx1"/>
                                </a:solidFill>
                                <a:latin typeface="Cambria Math" panose="02040503050406030204" pitchFamily="18" charset="0"/>
                              </a:rPr>
                              <m:t>′</m:t>
                            </m:r>
                          </m:sup>
                        </m:sSubSup>
                      </m:e>
                    </m:d>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1−</m:t>
                        </m:r>
                        <m:sSub>
                          <m:sSubPr>
                            <m:ctrlPr>
                              <a:rPr lang="en-US" altLang="zh-CN"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𝜏</m:t>
                            </m:r>
                          </m:e>
                          <m:sub>
                            <m:r>
                              <a:rPr lang="en-US" altLang="zh-CN" sz="2800" i="1">
                                <a:solidFill>
                                  <a:schemeClr val="tx1"/>
                                </a:solidFill>
                                <a:latin typeface="Cambria Math" panose="02040503050406030204" pitchFamily="18" charset="0"/>
                              </a:rPr>
                              <m:t>𝑐</m:t>
                            </m:r>
                          </m:sub>
                        </m:sSub>
                      </m:e>
                    </m:d>
                    <m:r>
                      <a:rPr lang="en-US" altLang="zh-CN" sz="2800" b="0" i="1" smtClean="0">
                        <a:solidFill>
                          <a:schemeClr val="tx1"/>
                        </a:solidFill>
                        <a:latin typeface="Cambria Math" panose="02040503050406030204" pitchFamily="18" charset="0"/>
                      </a:rPr>
                      <m:t>=12.4%+0.25</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12.4%</m:t>
                    </m:r>
                    <m:r>
                      <a:rPr lang="en-US" altLang="zh-CN" sz="2800" b="0" i="1" smtClean="0">
                        <a:latin typeface="Cambria Math" panose="02040503050406030204" pitchFamily="18" charset="0"/>
                      </a:rPr>
                      <m:t>−</m:t>
                    </m:r>
                    <m:r>
                      <a:rPr lang="en-US" altLang="zh-CN" sz="2800" i="1">
                        <a:latin typeface="Cambria Math" panose="02040503050406030204" pitchFamily="18" charset="0"/>
                      </a:rPr>
                      <m:t>8%</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dirty="0" smtClean="0">
                        <a:latin typeface="Cambria Math" panose="02040503050406030204" pitchFamily="18" charset="0"/>
                      </a:rPr>
                      <m:t>×</m:t>
                    </m:r>
                    <m:r>
                      <a:rPr lang="en-US" altLang="zh-CN" sz="2800" i="1">
                        <a:latin typeface="Cambria Math" panose="02040503050406030204" pitchFamily="18" charset="0"/>
                      </a:rPr>
                      <m:t>(1−</m:t>
                    </m:r>
                    <m:r>
                      <a:rPr lang="en-US" altLang="zh-CN" sz="2800" i="1" dirty="0">
                        <a:latin typeface="Cambria Math" panose="02040503050406030204" pitchFamily="18" charset="0"/>
                        <a:ea typeface="Cambria Math" panose="02040503050406030204" pitchFamily="18" charset="0"/>
                      </a:rPr>
                      <m:t>25%</m:t>
                    </m:r>
                    <m:r>
                      <a:rPr lang="en-US" altLang="zh-CN" sz="2800" i="1">
                        <a:latin typeface="Cambria Math" panose="02040503050406030204" pitchFamily="18" charset="0"/>
                      </a:rPr>
                      <m:t>)</m:t>
                    </m:r>
                    <m:r>
                      <m:rPr>
                        <m:nor/>
                      </m:rPr>
                      <a:rPr lang="en-US" altLang="zh-CN" sz="2800" b="0" i="0" smtClean="0">
                        <a:latin typeface="Cambria Math" panose="02040503050406030204" pitchFamily="18" charset="0"/>
                      </a:rPr>
                      <m:t>=13.225%</m:t>
                    </m:r>
                  </m:oMath>
                </a14:m>
                <a:endParaRPr lang="en-US" altLang="zh-CN" sz="2800" dirty="0"/>
              </a:p>
              <a:p>
                <a:pPr/>
                <a14:m>
                  <m:oMathPara xmlns:m="http://schemas.openxmlformats.org/officeDocument/2006/math">
                    <m:oMathParaPr>
                      <m:jc m:val="centerGroup"/>
                    </m:oMathParaPr>
                    <m:oMath xmlns:m="http://schemas.openxmlformats.org/officeDocument/2006/math">
                      <m:sSubSup>
                        <m:sSubSupPr>
                          <m:ctrlPr>
                            <a:rPr lang="en-US" altLang="zh-CN" sz="2400" i="1" smtClean="0">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𝑊𝐴𝐶𝐶</m:t>
                          </m:r>
                        </m:sub>
                        <m:sup>
                          <m:r>
                            <a:rPr lang="en-US" altLang="zh-CN" sz="2400" i="1">
                              <a:solidFill>
                                <a:schemeClr val="tx1"/>
                              </a:solidFill>
                              <a:latin typeface="Cambria Math" panose="02040503050406030204" pitchFamily="18" charset="0"/>
                            </a:rPr>
                            <m:t>′</m:t>
                          </m:r>
                        </m:sup>
                      </m:sSubSup>
                      <m:r>
                        <a:rPr lang="en-US" altLang="zh-CN" sz="2400" i="1">
                          <a:solidFill>
                            <a:schemeClr val="tx1"/>
                          </a:solidFill>
                          <a:latin typeface="Cambria Math" panose="02040503050406030204" pitchFamily="18" charset="0"/>
                        </a:rPr>
                        <m:t>=</m:t>
                      </m:r>
                      <m:sSubSup>
                        <m:sSubSupPr>
                          <m:ctrlPr>
                            <a:rPr lang="en-US" altLang="zh-CN" sz="2400" i="1">
                              <a:solidFill>
                                <a:schemeClr val="tx1"/>
                              </a:solidFill>
                              <a:latin typeface="Cambria Math" panose="02040503050406030204" pitchFamily="18" charset="0"/>
                            </a:rPr>
                          </m:ctrlPr>
                        </m:sSubSupPr>
                        <m:e>
                          <m:f>
                            <m:fPr>
                              <m:ctrlPr>
                                <a:rPr lang="en-US" altLang="zh-CN" sz="2400" i="1">
                                  <a:solidFill>
                                    <a:schemeClr val="tx1"/>
                                  </a:solidFill>
                                  <a:latin typeface="Cambria Math" panose="02040503050406030204" pitchFamily="18" charset="0"/>
                                </a:rPr>
                              </m:ctrlPr>
                            </m:fPr>
                            <m:num>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𝐸</m:t>
                                  </m:r>
                                </m:e>
                                <m:sup>
                                  <m:r>
                                    <a:rPr lang="en-US" altLang="zh-CN" sz="2400" i="1">
                                      <a:solidFill>
                                        <a:schemeClr val="tx1"/>
                                      </a:solidFill>
                                      <a:latin typeface="Cambria Math" panose="02040503050406030204" pitchFamily="18" charset="0"/>
                                    </a:rPr>
                                    <m:t>′</m:t>
                                  </m:r>
                                </m:sup>
                              </m:sSup>
                            </m:num>
                            <m:den>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𝐸</m:t>
                                  </m:r>
                                </m:e>
                                <m:sup>
                                  <m:r>
                                    <a:rPr lang="en-US" altLang="zh-CN" sz="2400" i="1">
                                      <a:solidFill>
                                        <a:schemeClr val="tx1"/>
                                      </a:solidFill>
                                      <a:latin typeface="Cambria Math" panose="02040503050406030204" pitchFamily="18" charset="0"/>
                                    </a:rPr>
                                    <m:t>′</m:t>
                                  </m:r>
                                </m:sup>
                              </m:sSup>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𝐷</m:t>
                                  </m:r>
                                </m:e>
                                <m:sup>
                                  <m:r>
                                    <a:rPr lang="en-US" altLang="zh-CN" sz="2400" i="1">
                                      <a:solidFill>
                                        <a:schemeClr val="tx1"/>
                                      </a:solidFill>
                                      <a:latin typeface="Cambria Math" panose="02040503050406030204" pitchFamily="18" charset="0"/>
                                    </a:rPr>
                                    <m:t>′</m:t>
                                  </m:r>
                                </m:sup>
                              </m:sSup>
                            </m:den>
                          </m:f>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𝐸</m:t>
                          </m:r>
                        </m:sub>
                        <m:sup>
                          <m:r>
                            <a:rPr lang="en-US" altLang="zh-CN" sz="2400" i="1">
                              <a:solidFill>
                                <a:schemeClr val="tx1"/>
                              </a:solidFill>
                              <a:latin typeface="Cambria Math" panose="02040503050406030204" pitchFamily="18" charset="0"/>
                            </a:rPr>
                            <m:t>′</m:t>
                          </m:r>
                        </m:sup>
                      </m:sSubSup>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𝐷</m:t>
                              </m:r>
                            </m:e>
                            <m:sup>
                              <m:r>
                                <a:rPr lang="en-US" altLang="zh-CN" sz="2400" i="1">
                                  <a:solidFill>
                                    <a:schemeClr val="tx1"/>
                                  </a:solidFill>
                                  <a:latin typeface="Cambria Math" panose="02040503050406030204" pitchFamily="18" charset="0"/>
                                </a:rPr>
                                <m:t>′</m:t>
                              </m:r>
                            </m:sup>
                          </m:sSup>
                        </m:num>
                        <m:den>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𝐸</m:t>
                              </m:r>
                            </m:e>
                            <m:sup>
                              <m:r>
                                <a:rPr lang="en-US" altLang="zh-CN" sz="2400" i="1">
                                  <a:solidFill>
                                    <a:schemeClr val="tx1"/>
                                  </a:solidFill>
                                  <a:latin typeface="Cambria Math" panose="02040503050406030204" pitchFamily="18" charset="0"/>
                                </a:rPr>
                                <m:t>′</m:t>
                              </m:r>
                            </m:sup>
                          </m:sSup>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𝐷</m:t>
                              </m:r>
                            </m:e>
                            <m:sup>
                              <m:r>
                                <a:rPr lang="en-US" altLang="zh-CN" sz="2400" i="1">
                                  <a:solidFill>
                                    <a:schemeClr val="tx1"/>
                                  </a:solidFill>
                                  <a:latin typeface="Cambria Math" panose="02040503050406030204" pitchFamily="18" charset="0"/>
                                </a:rPr>
                                <m:t>′</m:t>
                              </m:r>
                            </m:sup>
                          </m:sSup>
                        </m:den>
                      </m:f>
                      <m:sSubSup>
                        <m:sSubSupPr>
                          <m:ctrlPr>
                            <a:rPr lang="en-US" altLang="zh-CN" sz="2400" i="1">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up>
                          <m:r>
                            <a:rPr lang="en-US" altLang="zh-CN" sz="2400" i="1">
                              <a:solidFill>
                                <a:schemeClr val="tx1"/>
                              </a:solidFill>
                              <a:latin typeface="Cambria Math" panose="02040503050406030204" pitchFamily="18" charset="0"/>
                            </a:rPr>
                            <m:t>′</m:t>
                          </m:r>
                        </m:sup>
                      </m:sSubSup>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1−</m:t>
                          </m:r>
                          <m:sSub>
                            <m:sSubPr>
                              <m:ctrlPr>
                                <a:rPr lang="en-US" altLang="zh-CN"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𝜏</m:t>
                              </m:r>
                            </m:e>
                            <m:sub>
                              <m:r>
                                <a:rPr lang="en-US" altLang="zh-CN" sz="2400" i="1">
                                  <a:solidFill>
                                    <a:schemeClr val="tx1"/>
                                  </a:solidFill>
                                  <a:latin typeface="Cambria Math" panose="02040503050406030204" pitchFamily="18" charset="0"/>
                                </a:rPr>
                                <m:t>𝑐</m:t>
                              </m:r>
                            </m:sub>
                          </m:sSub>
                        </m:e>
                      </m:d>
                      <m:r>
                        <a:rPr lang="en-US" altLang="zh-CN" sz="2400" b="0" i="0"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4</m:t>
                          </m:r>
                        </m:num>
                        <m:den>
                          <m:r>
                            <a:rPr lang="en-US" altLang="zh-CN" sz="2400" b="0" i="1" smtClean="0">
                              <a:solidFill>
                                <a:schemeClr val="tx1"/>
                              </a:solidFill>
                              <a:latin typeface="Cambria Math" panose="02040503050406030204" pitchFamily="18" charset="0"/>
                            </a:rPr>
                            <m:t>5</m:t>
                          </m:r>
                        </m:den>
                      </m:f>
                      <m:r>
                        <a:rPr lang="en-US" altLang="zh-CN" sz="2400" b="0" i="1" smtClean="0">
                          <a:solidFill>
                            <a:schemeClr val="tx1"/>
                          </a:solidFill>
                          <a:latin typeface="Cambria Math" panose="02040503050406030204" pitchFamily="18" charset="0"/>
                          <a:ea typeface="Cambria Math" panose="02040503050406030204" pitchFamily="18" charset="0"/>
                        </a:rPr>
                        <m:t>×13.225%+</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5</m:t>
                          </m:r>
                        </m:den>
                      </m:f>
                      <m:r>
                        <a:rPr lang="en-US" altLang="zh-CN" sz="2400" b="0" i="1" smtClean="0">
                          <a:solidFill>
                            <a:schemeClr val="tx1"/>
                          </a:solidFill>
                          <a:latin typeface="Cambria Math" panose="02040503050406030204" pitchFamily="18" charset="0"/>
                          <a:ea typeface="Cambria Math" panose="02040503050406030204" pitchFamily="18" charset="0"/>
                        </a:rPr>
                        <m:t>×8%</m:t>
                      </m:r>
                      <m:r>
                        <a:rPr lang="en-US" altLang="zh-CN" sz="2400" dirty="0">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dirty="0">
                              <a:latin typeface="Cambria Math" panose="02040503050406030204" pitchFamily="18" charset="0"/>
                              <a:ea typeface="Cambria Math" panose="02040503050406030204" pitchFamily="18" charset="0"/>
                            </a:rPr>
                            <m:t>25%</m:t>
                          </m:r>
                        </m:e>
                      </m:d>
                      <m:r>
                        <a:rPr lang="en-US" altLang="zh-CN" sz="2400" b="0" i="1" smtClean="0">
                          <a:latin typeface="Cambria Math" panose="02040503050406030204" pitchFamily="18" charset="0"/>
                        </a:rPr>
                        <m:t>=11.78%</m:t>
                      </m:r>
                    </m:oMath>
                  </m:oMathPara>
                </a14:m>
                <a:endParaRPr lang="en-US" altLang="zh-CN" sz="2400" dirty="0">
                  <a:solidFill>
                    <a:schemeClr val="tx1"/>
                  </a:solidFill>
                </a:endParaRPr>
              </a:p>
            </p:txBody>
          </p:sp>
        </mc:Choice>
        <mc:Fallback xmlns="">
          <p:sp>
            <p:nvSpPr>
              <p:cNvPr id="6" name="文本框 5">
                <a:extLst>
                  <a:ext uri="{FF2B5EF4-FFF2-40B4-BE49-F238E27FC236}">
                    <a16:creationId xmlns:a16="http://schemas.microsoft.com/office/drawing/2014/main" id="{5DE1D363-AF27-EBD5-8FC5-ED8E7E589695}"/>
                  </a:ext>
                </a:extLst>
              </p:cNvPr>
              <p:cNvSpPr txBox="1">
                <a:spLocks noRot="1" noChangeAspect="1" noMove="1" noResize="1" noEditPoints="1" noAdjustHandles="1" noChangeArrowheads="1" noChangeShapeType="1" noTextEdit="1"/>
              </p:cNvSpPr>
              <p:nvPr/>
            </p:nvSpPr>
            <p:spPr>
              <a:xfrm>
                <a:off x="60577" y="823743"/>
                <a:ext cx="12070847" cy="5691623"/>
              </a:xfrm>
              <a:prstGeom prst="rect">
                <a:avLst/>
              </a:prstGeom>
              <a:blipFill>
                <a:blip r:embed="rId4"/>
                <a:stretch>
                  <a:fillRect l="-1061" t="-11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36547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FC4D84AB-0337-48C1-2492-66C5E6908C85}"/>
              </a:ext>
            </a:extLst>
          </p:cNvPr>
          <p:cNvSpPr txBox="1"/>
          <p:nvPr/>
        </p:nvSpPr>
        <p:spPr>
          <a:xfrm>
            <a:off x="372035" y="1047861"/>
            <a:ext cx="11447930" cy="2462213"/>
          </a:xfrm>
          <a:prstGeom prst="rect">
            <a:avLst/>
          </a:prstGeom>
          <a:noFill/>
        </p:spPr>
        <p:txBody>
          <a:bodyPr wrap="square">
            <a:spAutoFit/>
          </a:bodyPr>
          <a:lstStyle/>
          <a:p>
            <a:r>
              <a:rPr lang="zh-CN" altLang="en-US" sz="2800" dirty="0"/>
              <a:t>例题：上财</a:t>
            </a:r>
            <a:r>
              <a:rPr lang="en-US" altLang="zh-CN" sz="2800" dirty="0"/>
              <a:t>2015</a:t>
            </a:r>
            <a:r>
              <a:rPr lang="zh-CN" altLang="en-US" sz="2800" dirty="0"/>
              <a:t>年真题</a:t>
            </a:r>
            <a:endParaRPr lang="en-US" altLang="zh-CN" sz="2800" dirty="0"/>
          </a:p>
          <a:p>
            <a:endParaRPr lang="en-US" altLang="zh-CN" sz="1400" dirty="0"/>
          </a:p>
          <a:p>
            <a:r>
              <a:rPr lang="zh-CN" altLang="en-US" sz="2800" dirty="0"/>
              <a:t>已知某公司现在是全权益公司，资本成本为 </a:t>
            </a:r>
            <a:r>
              <a:rPr lang="en-US" altLang="zh-CN" sz="2800" dirty="0"/>
              <a:t>16%</a:t>
            </a:r>
            <a:r>
              <a:rPr lang="zh-CN" altLang="en-US" sz="2800" dirty="0"/>
              <a:t>，现准备调节资本结构，使得负债与权益比例维持在</a:t>
            </a:r>
            <a:r>
              <a:rPr lang="en-US" altLang="zh-CN" sz="2800" dirty="0"/>
              <a:t>0.5</a:t>
            </a:r>
            <a:r>
              <a:rPr lang="zh-CN" altLang="en-US" sz="2800" dirty="0"/>
              <a:t>，债券收益率为</a:t>
            </a:r>
            <a:r>
              <a:rPr lang="en-US" altLang="zh-CN" sz="2800" dirty="0"/>
              <a:t>9%</a:t>
            </a:r>
            <a:r>
              <a:rPr lang="zh-CN" altLang="en-US" sz="2800" dirty="0"/>
              <a:t>，公司所得税率为</a:t>
            </a:r>
            <a:r>
              <a:rPr lang="en-US" altLang="zh-CN" sz="2800" dirty="0"/>
              <a:t>35%</a:t>
            </a:r>
            <a:r>
              <a:rPr lang="zh-CN" altLang="en-US" sz="2800" dirty="0"/>
              <a:t>，税前加权平均资本成本不变，则新的资本结构下，加权平均资本接近于</a:t>
            </a:r>
            <a:r>
              <a:rPr lang="en-US" altLang="zh-CN" sz="2800" dirty="0"/>
              <a:t>?</a:t>
            </a:r>
            <a:endParaRPr lang="zh-CN" altLang="en-US" sz="2800" dirty="0"/>
          </a:p>
          <a:p>
            <a:r>
              <a:rPr lang="en-US" altLang="zh-CN" sz="2800" dirty="0"/>
              <a:t>A.13%		B.14%		C.15%		D.16%</a:t>
            </a:r>
            <a:endParaRPr lang="zh-CN" altLang="en-US" sz="28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67B6568-C372-4167-639D-895165108DDE}"/>
                  </a:ext>
                </a:extLst>
              </p:cNvPr>
              <p:cNvSpPr txBox="1"/>
              <p:nvPr/>
            </p:nvSpPr>
            <p:spPr>
              <a:xfrm>
                <a:off x="372035" y="3639608"/>
                <a:ext cx="11205882" cy="2851230"/>
              </a:xfrm>
              <a:prstGeom prst="rect">
                <a:avLst/>
              </a:prstGeom>
              <a:noFill/>
            </p:spPr>
            <p:txBody>
              <a:bodyPr wrap="square" rtlCol="0">
                <a:spAutoFit/>
              </a:bodyPr>
              <a:lstStyle/>
              <a:p>
                <a:pPr algn="l"/>
                <a:r>
                  <a:rPr lang="zh-CN" altLang="en-US" sz="2800" dirty="0"/>
                  <a:t>答案：</a:t>
                </a:r>
                <a:r>
                  <a:rPr lang="en-US" altLang="zh-CN" sz="2800" dirty="0">
                    <a:solidFill>
                      <a:srgbClr val="FF0000"/>
                    </a:solidFill>
                  </a:rPr>
                  <a:t>C</a:t>
                </a:r>
                <a:r>
                  <a:rPr lang="zh-CN" altLang="en-US" sz="2800" dirty="0"/>
                  <a:t>，此题属于前述情形</a:t>
                </a:r>
                <a:r>
                  <a:rPr lang="en-US" altLang="zh-CN" sz="2800" dirty="0"/>
                  <a:t>Ⅱ</a:t>
                </a:r>
                <a:r>
                  <a:rPr lang="zh-CN" altLang="en-US" sz="2800" dirty="0"/>
                  <a:t>维持固定资本结构，但债务额不固定，并且题目刻意强调了</a:t>
                </a:r>
                <a:r>
                  <a:rPr lang="zh-CN" altLang="en-US" sz="2800" dirty="0">
                    <a:solidFill>
                      <a:srgbClr val="FF0000"/>
                    </a:solidFill>
                  </a:rPr>
                  <a:t>税前加权平均资本成本不变</a:t>
                </a:r>
                <a:r>
                  <a:rPr lang="zh-CN" altLang="en-US" sz="2800" dirty="0"/>
                  <a:t>。</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𝑈</m:t>
                          </m:r>
                        </m:sub>
                      </m:sSub>
                      <m:r>
                        <a:rPr lang="en-US" altLang="zh-CN" sz="2800" b="0" i="1" smtClean="0">
                          <a:solidFill>
                            <a:schemeClr val="tx1"/>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zh-CN" altLang="en-US" sz="2800" i="1" smtClean="0">
                              <a:latin typeface="Cambria Math" panose="02040503050406030204" pitchFamily="18" charset="0"/>
                            </a:rPr>
                            <m:t>税前</m:t>
                          </m:r>
                          <m:r>
                            <a:rPr lang="en-US" altLang="zh-CN" sz="2800" b="0" i="1" smtClean="0">
                              <a:latin typeface="Cambria Math" panose="02040503050406030204" pitchFamily="18" charset="0"/>
                            </a:rPr>
                            <m:t>𝑊𝐴𝐶𝐶</m:t>
                          </m:r>
                        </m:sub>
                      </m:sSub>
                      <m:r>
                        <a:rPr lang="en-US" altLang="zh-CN" sz="2800" i="1">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𝐸</m:t>
                          </m:r>
                        </m:num>
                        <m:den>
                          <m:r>
                            <a:rPr lang="en-US" altLang="zh-CN" sz="2800" i="1">
                              <a:solidFill>
                                <a:schemeClr val="tx1"/>
                              </a:solidFill>
                              <a:latin typeface="Cambria Math" panose="02040503050406030204" pitchFamily="18" charset="0"/>
                            </a:rPr>
                            <m:t>𝐸</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𝐷</m:t>
                          </m:r>
                        </m:den>
                      </m:f>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Sub>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𝐷</m:t>
                          </m:r>
                        </m:num>
                        <m:den>
                          <m:r>
                            <a:rPr lang="en-US" altLang="zh-CN" sz="2800" i="1">
                              <a:solidFill>
                                <a:schemeClr val="tx1"/>
                              </a:solidFill>
                              <a:latin typeface="Cambria Math" panose="02040503050406030204" pitchFamily="18" charset="0"/>
                            </a:rPr>
                            <m:t>𝐸</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𝐷</m:t>
                          </m:r>
                        </m:den>
                      </m:f>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𝐷</m:t>
                          </m:r>
                        </m:sub>
                      </m:sSub>
                      <m:r>
                        <a:rPr lang="en-US" altLang="zh-CN" sz="2800" b="0" i="0" smtClean="0">
                          <a:solidFill>
                            <a:schemeClr val="tx1"/>
                          </a:solidFill>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2</m:t>
                          </m:r>
                          <m:r>
                            <a:rPr lang="en-US" altLang="zh-CN" sz="2800" i="1">
                              <a:latin typeface="Cambria Math" panose="02040503050406030204" pitchFamily="18" charset="0"/>
                            </a:rPr>
                            <m:t>+</m:t>
                          </m:r>
                          <m:r>
                            <a:rPr lang="en-US" altLang="zh-CN" sz="2800" b="0" i="1" smtClean="0">
                              <a:latin typeface="Cambria Math" panose="02040503050406030204" pitchFamily="18" charset="0"/>
                            </a:rPr>
                            <m:t>1</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r>
                            <a:rPr lang="en-US" altLang="zh-CN" sz="2800" i="1">
                              <a:latin typeface="Cambria Math" panose="02040503050406030204" pitchFamily="18" charset="0"/>
                            </a:rPr>
                            <m:t>+</m:t>
                          </m:r>
                          <m:r>
                            <a:rPr lang="en-US" altLang="zh-CN" sz="2800" b="0" i="1" smtClean="0">
                              <a:latin typeface="Cambria Math" panose="02040503050406030204" pitchFamily="18" charset="0"/>
                            </a:rPr>
                            <m:t>1</m:t>
                          </m:r>
                        </m:den>
                      </m:f>
                      <m:r>
                        <a:rPr lang="en-US" altLang="zh-CN" sz="2800" i="1" smtClean="0">
                          <a:latin typeface="Cambria Math" panose="02040503050406030204" pitchFamily="18" charset="0"/>
                          <a:ea typeface="Cambria Math" panose="02040503050406030204" pitchFamily="18" charset="0"/>
                        </a:rPr>
                        <m:t>×</m:t>
                      </m:r>
                      <m:r>
                        <a:rPr lang="en-US" altLang="zh-CN" sz="2800" b="0" i="0" smtClean="0">
                          <a:latin typeface="Cambria Math" panose="02040503050406030204" pitchFamily="18" charset="0"/>
                          <a:ea typeface="Cambria Math" panose="02040503050406030204" pitchFamily="18" charset="0"/>
                        </a:rPr>
                        <m:t>9</m:t>
                      </m:r>
                      <m:r>
                        <a:rPr lang="en-US" altLang="zh-CN" sz="2800" i="1">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rPr>
                        <m:t>=</m:t>
                      </m:r>
                      <m:r>
                        <a:rPr lang="en-US" altLang="zh-CN" sz="2800" b="0" i="0" smtClean="0">
                          <a:solidFill>
                            <a:schemeClr val="tx1"/>
                          </a:solidFill>
                          <a:latin typeface="Cambria Math" panose="02040503050406030204" pitchFamily="18" charset="0"/>
                        </a:rPr>
                        <m:t>16%</m:t>
                      </m:r>
                    </m:oMath>
                  </m:oMathPara>
                </a14:m>
                <a:endParaRPr lang="en-US" altLang="zh-CN" sz="2800" dirty="0">
                  <a:solidFill>
                    <a:schemeClr val="tx1"/>
                  </a:solidFill>
                </a:endParaRPr>
              </a:p>
              <a:p>
                <a:r>
                  <a:rPr lang="zh-CN" altLang="en-US" sz="2800" dirty="0">
                    <a:solidFill>
                      <a:schemeClr val="tx1"/>
                    </a:solidFill>
                  </a:rPr>
                  <a:t>解得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b="0" i="1" dirty="0" smtClean="0">
                        <a:latin typeface="Cambria Math" panose="02040503050406030204" pitchFamily="18" charset="0"/>
                      </a:rPr>
                      <m:t>=</m:t>
                    </m:r>
                    <m:r>
                      <a:rPr lang="en-US" altLang="zh-CN" sz="2800" i="1" dirty="0" smtClean="0">
                        <a:solidFill>
                          <a:schemeClr val="tx1"/>
                        </a:solidFill>
                        <a:latin typeface="Cambria Math" panose="02040503050406030204" pitchFamily="18" charset="0"/>
                      </a:rPr>
                      <m:t>19.5%</m:t>
                    </m:r>
                  </m:oMath>
                </a14:m>
                <a:r>
                  <a:rPr lang="zh-CN" altLang="en-US" sz="2800" dirty="0">
                    <a:solidFill>
                      <a:schemeClr val="tx1"/>
                    </a:solidFill>
                  </a:rPr>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𝐸</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𝜏</m:t>
                            </m:r>
                          </m:e>
                          <m:sub>
                            <m:r>
                              <a:rPr lang="en-US" altLang="zh-CN" sz="2800" i="1">
                                <a:latin typeface="Cambria Math" panose="02040503050406030204" pitchFamily="18" charset="0"/>
                              </a:rPr>
                              <m:t>𝑐</m:t>
                            </m:r>
                          </m:sub>
                        </m:sSub>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3</m:t>
                        </m:r>
                      </m:den>
                    </m:f>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19</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5</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b="0" i="1" smtClean="0">
                            <a:latin typeface="Cambria Math" panose="02040503050406030204" pitchFamily="18" charset="0"/>
                          </a:rPr>
                          <m:t>3</m:t>
                        </m:r>
                      </m:den>
                    </m:f>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9</m:t>
                    </m:r>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3</m:t>
                        </m:r>
                        <m:r>
                          <a:rPr lang="en-US" altLang="zh-CN" sz="2800" i="1">
                            <a:latin typeface="Cambria Math" panose="02040503050406030204" pitchFamily="18" charset="0"/>
                            <a:ea typeface="Cambria Math" panose="02040503050406030204" pitchFamily="18" charset="0"/>
                          </a:rPr>
                          <m:t>5%</m:t>
                        </m:r>
                      </m:e>
                    </m:d>
                    <m:r>
                      <a:rPr lang="en-US" altLang="zh-CN" sz="2800" b="0" i="1" dirty="0" smtClean="0">
                        <a:latin typeface="Cambria Math" panose="02040503050406030204" pitchFamily="18" charset="0"/>
                        <a:ea typeface="Cambria Math" panose="02040503050406030204" pitchFamily="18" charset="0"/>
                      </a:rPr>
                      <m:t>=14</m:t>
                    </m:r>
                    <m:r>
                      <a:rPr lang="en-US" altLang="zh-CN" sz="2800" i="1" dirty="0" smtClean="0">
                        <a:solidFill>
                          <a:schemeClr val="tx1"/>
                        </a:solidFill>
                        <a:latin typeface="Cambria Math" panose="02040503050406030204" pitchFamily="18" charset="0"/>
                      </a:rPr>
                      <m:t>.95%</m:t>
                    </m:r>
                  </m:oMath>
                </a14:m>
                <a:endParaRPr lang="zh-CN" altLang="en-US" sz="2800" dirty="0">
                  <a:solidFill>
                    <a:schemeClr val="tx1"/>
                  </a:solidFill>
                </a:endParaRPr>
              </a:p>
            </p:txBody>
          </p:sp>
        </mc:Choice>
        <mc:Fallback xmlns="">
          <p:sp>
            <p:nvSpPr>
              <p:cNvPr id="4" name="文本框 3">
                <a:extLst>
                  <a:ext uri="{FF2B5EF4-FFF2-40B4-BE49-F238E27FC236}">
                    <a16:creationId xmlns:a16="http://schemas.microsoft.com/office/drawing/2014/main" id="{A67B6568-C372-4167-639D-895165108DDE}"/>
                  </a:ext>
                </a:extLst>
              </p:cNvPr>
              <p:cNvSpPr txBox="1">
                <a:spLocks noRot="1" noChangeAspect="1" noMove="1" noResize="1" noEditPoints="1" noAdjustHandles="1" noChangeArrowheads="1" noChangeShapeType="1" noTextEdit="1"/>
              </p:cNvSpPr>
              <p:nvPr/>
            </p:nvSpPr>
            <p:spPr>
              <a:xfrm>
                <a:off x="372035" y="3639608"/>
                <a:ext cx="11205882" cy="2851230"/>
              </a:xfrm>
              <a:prstGeom prst="rect">
                <a:avLst/>
              </a:prstGeom>
              <a:blipFill>
                <a:blip r:embed="rId4"/>
                <a:stretch>
                  <a:fillRect l="-1088" t="-23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60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257647" y="250621"/>
            <a:ext cx="1104790"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APV</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ACE9D9E-5594-BBB5-E331-0DF924B8A8DE}"/>
                  </a:ext>
                </a:extLst>
              </p:cNvPr>
              <p:cNvSpPr txBox="1"/>
              <p:nvPr/>
            </p:nvSpPr>
            <p:spPr>
              <a:xfrm>
                <a:off x="3998439" y="1047861"/>
                <a:ext cx="4195123"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𝑉</m:t>
                          </m:r>
                        </m:e>
                        <m:sup>
                          <m:r>
                            <a:rPr lang="en-US" altLang="zh-CN" sz="2800" b="0" i="1" smtClean="0">
                              <a:latin typeface="Cambria Math" panose="02040503050406030204" pitchFamily="18" charset="0"/>
                            </a:rPr>
                            <m:t>𝐿</m:t>
                          </m:r>
                        </m:sup>
                      </m:sSup>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𝑉</m:t>
                          </m:r>
                        </m:e>
                        <m:sup>
                          <m:r>
                            <a:rPr lang="en-US" altLang="zh-CN" sz="2800" b="0" i="1" smtClean="0">
                              <a:latin typeface="Cambria Math" panose="02040503050406030204" pitchFamily="18" charset="0"/>
                            </a:rPr>
                            <m:t>𝑈</m:t>
                          </m:r>
                        </m:sup>
                      </m:sSup>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PV</m:t>
                      </m:r>
                      <m:r>
                        <a:rPr lang="en-US" altLang="zh-CN" sz="2800" b="0" i="0" smtClean="0">
                          <a:latin typeface="Cambria Math" panose="02040503050406030204" pitchFamily="18" charset="0"/>
                        </a:rPr>
                        <m:t>(</m:t>
                      </m:r>
                      <m:r>
                        <a:rPr lang="zh-CN" altLang="en-US" sz="2800" i="1">
                          <a:latin typeface="Cambria Math" panose="02040503050406030204" pitchFamily="18" charset="0"/>
                        </a:rPr>
                        <m:t>利息税盾</m:t>
                      </m:r>
                      <m:r>
                        <a:rPr lang="en-US" altLang="zh-CN" sz="2800" b="0" i="0" smtClean="0">
                          <a:latin typeface="Cambria Math" panose="02040503050406030204" pitchFamily="18" charset="0"/>
                        </a:rPr>
                        <m:t>)</m:t>
                      </m:r>
                    </m:oMath>
                  </m:oMathPara>
                </a14:m>
                <a:endParaRPr lang="zh-CN" altLang="en-US" sz="2800" dirty="0"/>
              </a:p>
            </p:txBody>
          </p:sp>
        </mc:Choice>
        <mc:Fallback xmlns="">
          <p:sp>
            <p:nvSpPr>
              <p:cNvPr id="2" name="文本框 1">
                <a:extLst>
                  <a:ext uri="{FF2B5EF4-FFF2-40B4-BE49-F238E27FC236}">
                    <a16:creationId xmlns:a16="http://schemas.microsoft.com/office/drawing/2014/main" id="{7ACE9D9E-5594-BBB5-E331-0DF924B8A8DE}"/>
                  </a:ext>
                </a:extLst>
              </p:cNvPr>
              <p:cNvSpPr txBox="1">
                <a:spLocks noRot="1" noChangeAspect="1" noMove="1" noResize="1" noEditPoints="1" noAdjustHandles="1" noChangeArrowheads="1" noChangeShapeType="1" noTextEdit="1"/>
              </p:cNvSpPr>
              <p:nvPr/>
            </p:nvSpPr>
            <p:spPr>
              <a:xfrm>
                <a:off x="3998439" y="1047861"/>
                <a:ext cx="4195123" cy="523220"/>
              </a:xfrm>
              <a:prstGeom prst="rect">
                <a:avLst/>
              </a:prstGeom>
              <a:blipFill>
                <a:blip r:embed="rId4"/>
                <a:stretch>
                  <a:fillRect/>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3093938D-90A7-CCB1-A8DA-5E6B21E4B5A4}"/>
              </a:ext>
            </a:extLst>
          </p:cNvPr>
          <p:cNvCxnSpPr>
            <a:cxnSpLocks/>
            <a:endCxn id="5" idx="0"/>
          </p:cNvCxnSpPr>
          <p:nvPr/>
        </p:nvCxnSpPr>
        <p:spPr>
          <a:xfrm flipH="1">
            <a:off x="3079377" y="1571081"/>
            <a:ext cx="1994647" cy="1040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62FC90B-515F-D274-A05D-C4918DF54496}"/>
                  </a:ext>
                </a:extLst>
              </p:cNvPr>
              <p:cNvSpPr txBox="1"/>
              <p:nvPr/>
            </p:nvSpPr>
            <p:spPr>
              <a:xfrm>
                <a:off x="152400" y="2611996"/>
                <a:ext cx="5853953" cy="3057440"/>
              </a:xfrm>
              <a:prstGeom prst="rect">
                <a:avLst/>
              </a:prstGeom>
              <a:noFill/>
            </p:spPr>
            <p:txBody>
              <a:bodyPr wrap="square" rtlCol="0">
                <a:spAutoFit/>
              </a:bodyPr>
              <a:lstStyle/>
              <a:p>
                <a:pPr algn="l"/>
                <a:r>
                  <a:rPr lang="zh-CN" altLang="en-US" sz="2800" dirty="0"/>
                  <a:t>计算</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𝑉</m:t>
                        </m:r>
                      </m:e>
                      <m:sup>
                        <m:r>
                          <a:rPr lang="en-US" altLang="zh-CN" sz="2800" b="0" i="1" smtClean="0">
                            <a:latin typeface="Cambria Math" panose="02040503050406030204" pitchFamily="18" charset="0"/>
                          </a:rPr>
                          <m:t>𝑈</m:t>
                        </m:r>
                      </m:sup>
                    </m:sSup>
                  </m:oMath>
                </a14:m>
                <a:r>
                  <a:rPr lang="zh-CN" altLang="en-US" sz="2800" dirty="0"/>
                  <a:t>：</a:t>
                </a:r>
                <a:endParaRPr lang="en-US" altLang="zh-CN" sz="2800" dirty="0"/>
              </a:p>
              <a:p>
                <a:pPr algn="l"/>
                <a:r>
                  <a:rPr lang="zh-CN" altLang="en-US" sz="2800" dirty="0"/>
                  <a:t>①</a:t>
                </a:r>
                <a:r>
                  <a:rPr lang="zh-CN" altLang="en-US" sz="2800" i="0" dirty="0">
                    <a:solidFill>
                      <a:schemeClr val="tx1"/>
                    </a:solidFill>
                    <a:latin typeface="+mj-lt"/>
                  </a:rPr>
                  <a:t>目标杠杆比率（</a:t>
                </a:r>
                <a:r>
                  <a:rPr lang="en-US" altLang="zh-CN" sz="2800" i="0" dirty="0">
                    <a:solidFill>
                      <a:srgbClr val="FF0000"/>
                    </a:solidFill>
                    <a:latin typeface="+mn-ea"/>
                  </a:rPr>
                  <a:t>Ⅱ</a:t>
                </a:r>
                <a:r>
                  <a:rPr lang="zh-CN" altLang="en-US" sz="2800" i="0" dirty="0">
                    <a:solidFill>
                      <a:schemeClr val="tx1"/>
                    </a:solidFill>
                    <a:latin typeface="+mj-lt"/>
                  </a:rPr>
                  <a:t>情况）下：</a:t>
                </a:r>
                <a:endParaRPr lang="en-US" altLang="zh-CN" sz="2800" i="0" dirty="0">
                  <a:solidFill>
                    <a:schemeClr val="tx1"/>
                  </a:solidFill>
                  <a:latin typeface="+mj-lt"/>
                </a:endParaRPr>
              </a:p>
              <a:p>
                <a:pPr algn="l"/>
                <a14:m>
                  <m:oMathPara xmlns:m="http://schemas.openxmlformats.org/officeDocument/2006/math">
                    <m:oMathParaPr>
                      <m:jc m:val="center"/>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𝑈</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zh-CN" altLang="en-US" sz="2400" i="1">
                              <a:solidFill>
                                <a:schemeClr val="tx1"/>
                              </a:solidFill>
                              <a:latin typeface="Cambria Math" panose="02040503050406030204" pitchFamily="18" charset="0"/>
                            </a:rPr>
                            <m:t>税前</m:t>
                          </m:r>
                          <m:r>
                            <a:rPr lang="en-US" altLang="zh-CN" sz="2400" b="0" i="1" smtClean="0">
                              <a:solidFill>
                                <a:schemeClr val="tx1"/>
                              </a:solidFill>
                              <a:latin typeface="Cambria Math" panose="02040503050406030204" pitchFamily="18" charset="0"/>
                            </a:rPr>
                            <m:t>𝑊𝐴𝐶𝐶</m:t>
                          </m:r>
                        </m:sub>
                      </m:sSub>
                      <m:r>
                        <a:rPr lang="en-US" altLang="zh-CN" sz="2400" b="0" i="1" smtClean="0">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𝐸</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𝐷</m:t>
                          </m:r>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𝐷</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𝐷</m:t>
                          </m:r>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oMath>
                  </m:oMathPara>
                </a14:m>
                <a:endParaRPr lang="en-US" altLang="zh-CN" sz="2800" dirty="0"/>
              </a:p>
              <a:p>
                <a:pPr algn="l"/>
                <a:endParaRPr lang="en-US" altLang="zh-CN" sz="1400" dirty="0"/>
              </a:p>
              <a:p>
                <a:r>
                  <a:rPr lang="zh-CN" altLang="en-US" sz="2800" i="0" dirty="0">
                    <a:latin typeface="+mj-lt"/>
                  </a:rPr>
                  <a:t>②计算无杠杆公司的价值：</a:t>
                </a:r>
                <a:endParaRPr lang="en-US" altLang="zh-CN" sz="2800" i="0" dirty="0">
                  <a:latin typeface="+mj-lt"/>
                </a:endParaRPr>
              </a:p>
              <a:p>
                <a:pPr/>
                <a14:m>
                  <m:oMathPara xmlns:m="http://schemas.openxmlformats.org/officeDocument/2006/math">
                    <m:oMathParaPr>
                      <m:jc m:val="center"/>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𝑈</m:t>
                          </m:r>
                        </m:sup>
                      </m:sSub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𝐹𝐶𝐹</m:t>
                              </m:r>
                            </m:e>
                            <m:sub>
                              <m:r>
                                <a:rPr lang="en-US" altLang="zh-CN" sz="2400" b="0" i="1" smtClean="0">
                                  <a:latin typeface="Cambria Math" panose="02040503050406030204" pitchFamily="18" charset="0"/>
                                </a:rPr>
                                <m:t>1</m:t>
                              </m:r>
                            </m:sub>
                          </m:sSub>
                        </m:num>
                        <m:den>
                          <m:r>
                            <a:rPr lang="en-US" altLang="zh-CN" sz="2400" b="0" i="1" smtClean="0">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𝑈</m:t>
                              </m:r>
                            </m:sub>
                          </m:sSub>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𝐹𝐶𝐹</m:t>
                              </m:r>
                            </m:e>
                            <m:sub>
                              <m:r>
                                <a:rPr lang="en-US" altLang="zh-CN" sz="2400" b="0" i="1" smtClean="0">
                                  <a:latin typeface="Cambria Math" panose="02040503050406030204" pitchFamily="18" charset="0"/>
                                </a:rPr>
                                <m:t>2</m:t>
                              </m:r>
                            </m:sub>
                          </m:sSub>
                        </m:num>
                        <m:den>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𝑈</m:t>
                                  </m:r>
                                </m:sub>
                              </m:sSub>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𝐹𝐶𝐹</m:t>
                              </m:r>
                            </m:e>
                            <m:sub>
                              <m:r>
                                <a:rPr lang="en-US" altLang="zh-CN" sz="2400" b="0" i="1" smtClean="0">
                                  <a:latin typeface="Cambria Math" panose="02040503050406030204" pitchFamily="18" charset="0"/>
                                </a:rPr>
                                <m:t>3</m:t>
                              </m:r>
                            </m:sub>
                          </m:sSub>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𝑈</m:t>
                                  </m:r>
                                </m:sub>
                              </m:sSub>
                              <m:r>
                                <a:rPr lang="en-US" altLang="zh-CN" sz="2400" i="1">
                                  <a:latin typeface="Cambria Math" panose="02040503050406030204" pitchFamily="18" charset="0"/>
                                </a:rPr>
                                <m:t>)</m:t>
                              </m:r>
                            </m:e>
                            <m:sup>
                              <m:r>
                                <a:rPr lang="en-US" altLang="zh-CN" sz="2400" b="0" i="1" smtClean="0">
                                  <a:latin typeface="Cambria Math" panose="02040503050406030204" pitchFamily="18" charset="0"/>
                                </a:rPr>
                                <m:t>3</m:t>
                              </m:r>
                            </m:sup>
                          </m:sSup>
                        </m:den>
                      </m:f>
                      <m:r>
                        <a:rPr lang="en-US" altLang="zh-CN" sz="2400" b="0" i="1" smtClean="0">
                          <a:latin typeface="Cambria Math" panose="02040503050406030204" pitchFamily="18" charset="0"/>
                        </a:rPr>
                        <m:t>+…</m:t>
                      </m:r>
                    </m:oMath>
                  </m:oMathPara>
                </a14:m>
                <a:endParaRPr lang="zh-CN" altLang="en-US" sz="2800" dirty="0"/>
              </a:p>
            </p:txBody>
          </p:sp>
        </mc:Choice>
        <mc:Fallback xmlns="">
          <p:sp>
            <p:nvSpPr>
              <p:cNvPr id="5" name="文本框 4">
                <a:extLst>
                  <a:ext uri="{FF2B5EF4-FFF2-40B4-BE49-F238E27FC236}">
                    <a16:creationId xmlns:a16="http://schemas.microsoft.com/office/drawing/2014/main" id="{062FC90B-515F-D274-A05D-C4918DF54496}"/>
                  </a:ext>
                </a:extLst>
              </p:cNvPr>
              <p:cNvSpPr txBox="1">
                <a:spLocks noRot="1" noChangeAspect="1" noMove="1" noResize="1" noEditPoints="1" noAdjustHandles="1" noChangeArrowheads="1" noChangeShapeType="1" noTextEdit="1"/>
              </p:cNvSpPr>
              <p:nvPr/>
            </p:nvSpPr>
            <p:spPr>
              <a:xfrm>
                <a:off x="152400" y="2611996"/>
                <a:ext cx="5853953" cy="3057440"/>
              </a:xfrm>
              <a:prstGeom prst="rect">
                <a:avLst/>
              </a:prstGeom>
              <a:blipFill>
                <a:blip r:embed="rId5"/>
                <a:stretch>
                  <a:fillRect l="-2083" t="-1992"/>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209F6F8E-AAAF-53B0-6FD8-F84AC28A43AE}"/>
              </a:ext>
            </a:extLst>
          </p:cNvPr>
          <p:cNvCxnSpPr>
            <a:cxnSpLocks/>
            <a:endCxn id="10" idx="0"/>
          </p:cNvCxnSpPr>
          <p:nvPr/>
        </p:nvCxnSpPr>
        <p:spPr>
          <a:xfrm>
            <a:off x="6947647" y="1571081"/>
            <a:ext cx="2032748" cy="1040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ADF5AA-35EF-28FE-E0E7-68C95A3A14EA}"/>
                  </a:ext>
                </a:extLst>
              </p:cNvPr>
              <p:cNvSpPr txBox="1"/>
              <p:nvPr/>
            </p:nvSpPr>
            <p:spPr>
              <a:xfrm>
                <a:off x="6006353" y="2611996"/>
                <a:ext cx="5948083" cy="3003707"/>
              </a:xfrm>
              <a:prstGeom prst="rect">
                <a:avLst/>
              </a:prstGeom>
              <a:noFill/>
            </p:spPr>
            <p:txBody>
              <a:bodyPr wrap="square" rtlCol="0">
                <a:spAutoFit/>
              </a:bodyPr>
              <a:lstStyle/>
              <a:p>
                <a:pPr algn="l"/>
                <a:r>
                  <a:rPr lang="zh-CN" altLang="en-US" sz="2800" dirty="0"/>
                  <a:t>利息税盾估值：</a:t>
                </a:r>
                <a:endParaRPr lang="en-US" altLang="zh-CN" sz="2800" dirty="0"/>
              </a:p>
              <a:p>
                <a:pPr algn="l"/>
                <a:r>
                  <a:rPr lang="zh-CN" altLang="en-US" sz="2800" dirty="0"/>
                  <a:t>①第</a:t>
                </a:r>
                <a14:m>
                  <m:oMath xmlns:m="http://schemas.openxmlformats.org/officeDocument/2006/math">
                    <m:r>
                      <a:rPr lang="en-US" altLang="zh-CN" sz="2800" i="1" dirty="0" smtClean="0">
                        <a:latin typeface="Cambria Math" panose="02040503050406030204" pitchFamily="18" charset="0"/>
                      </a:rPr>
                      <m:t>𝑡</m:t>
                    </m:r>
                  </m:oMath>
                </a14:m>
                <a:r>
                  <a:rPr lang="zh-CN" altLang="en-US" sz="2800" dirty="0"/>
                  <a:t>年支付的利息：</a:t>
                </a:r>
                <a:endParaRPr lang="en-US" altLang="zh-CN" sz="2800" dirty="0"/>
              </a:p>
              <a:p>
                <a:pPr algn="l"/>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𝐷</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𝐷</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oMath>
                  </m:oMathPara>
                </a14:m>
                <a:endParaRPr lang="en-US" altLang="zh-CN" sz="2800" dirty="0"/>
              </a:p>
              <a:p>
                <a:r>
                  <a:rPr lang="zh-CN" altLang="en-US" sz="2800" dirty="0"/>
                  <a:t>②保持不变的债务股权比率（</a:t>
                </a:r>
                <a:r>
                  <a:rPr lang="en-US" altLang="zh-CN" sz="2800" dirty="0">
                    <a:solidFill>
                      <a:srgbClr val="FF0000"/>
                    </a:solidFill>
                    <a:latin typeface="+mn-ea"/>
                  </a:rPr>
                  <a:t>Ⅱ</a:t>
                </a:r>
                <a:r>
                  <a:rPr lang="zh-CN" altLang="en-US" sz="2800" dirty="0"/>
                  <a:t>情况）下，用</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𝑈</m:t>
                        </m:r>
                      </m:sub>
                    </m:sSub>
                  </m:oMath>
                </a14:m>
                <a:r>
                  <a:rPr lang="zh-CN" altLang="en-US" sz="2800" dirty="0"/>
                  <a:t>去折现利息税盾：</a:t>
                </a:r>
                <a:endParaRPr lang="en-US" altLang="zh-CN" sz="2800" dirty="0"/>
              </a:p>
              <a:p>
                <a:pPr algn="l"/>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PV</m:t>
                      </m:r>
                      <m:d>
                        <m:dPr>
                          <m:ctrlPr>
                            <a:rPr lang="en-US" altLang="zh-CN" sz="2400" b="0" i="1" smtClean="0">
                              <a:latin typeface="Cambria Math" panose="02040503050406030204" pitchFamily="18" charset="0"/>
                            </a:rPr>
                          </m:ctrlPr>
                        </m:dPr>
                        <m:e>
                          <m:r>
                            <a:rPr lang="zh-CN" altLang="en-US" sz="2400" i="1">
                              <a:latin typeface="Cambria Math" panose="02040503050406030204" pitchFamily="18" charset="0"/>
                            </a:rPr>
                            <m:t>利息税盾</m:t>
                          </m:r>
                        </m:e>
                      </m:d>
                      <m:r>
                        <a:rPr lang="en-US" altLang="zh-CN" sz="2400" b="0" i="0" smtClean="0">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𝜏</m:t>
                              </m:r>
                            </m:e>
                            <m:sub>
                              <m:r>
                                <a:rPr lang="en-US" altLang="zh-CN" sz="2400" i="1">
                                  <a:solidFill>
                                    <a:schemeClr val="tx1"/>
                                  </a:solidFill>
                                  <a:latin typeface="Cambria Math" panose="02040503050406030204" pitchFamily="18" charset="0"/>
                                </a:rPr>
                                <m:t>𝑐</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𝐷</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b="0" i="1" smtClean="0">
                                  <a:latin typeface="Cambria Math" panose="02040503050406030204" pitchFamily="18" charset="0"/>
                                </a:rPr>
                                <m:t>0</m:t>
                              </m:r>
                            </m:sub>
                          </m:sSub>
                        </m:num>
                        <m:den>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𝑈</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𝑐</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𝐷</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b="0" i="1" smtClean="0">
                                  <a:latin typeface="Cambria Math" panose="02040503050406030204" pitchFamily="18" charset="0"/>
                                </a:rPr>
                                <m:t>1</m:t>
                              </m:r>
                            </m:sub>
                          </m:sSub>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𝑈</m:t>
                                  </m:r>
                                </m:sub>
                              </m:sSub>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den>
                      </m:f>
                      <m:r>
                        <a:rPr lang="en-US" altLang="zh-CN" sz="2400" i="1">
                          <a:latin typeface="Cambria Math" panose="02040503050406030204" pitchFamily="18" charset="0"/>
                        </a:rPr>
                        <m:t>+…</m:t>
                      </m:r>
                    </m:oMath>
                  </m:oMathPara>
                </a14:m>
                <a:endParaRPr lang="zh-CN" altLang="en-US" sz="2400" dirty="0"/>
              </a:p>
            </p:txBody>
          </p:sp>
        </mc:Choice>
        <mc:Fallback xmlns="">
          <p:sp>
            <p:nvSpPr>
              <p:cNvPr id="10" name="文本框 9">
                <a:extLst>
                  <a:ext uri="{FF2B5EF4-FFF2-40B4-BE49-F238E27FC236}">
                    <a16:creationId xmlns:a16="http://schemas.microsoft.com/office/drawing/2014/main" id="{93ADF5AA-35EF-28FE-E0E7-68C95A3A14EA}"/>
                  </a:ext>
                </a:extLst>
              </p:cNvPr>
              <p:cNvSpPr txBox="1">
                <a:spLocks noRot="1" noChangeAspect="1" noMove="1" noResize="1" noEditPoints="1" noAdjustHandles="1" noChangeArrowheads="1" noChangeShapeType="1" noTextEdit="1"/>
              </p:cNvSpPr>
              <p:nvPr/>
            </p:nvSpPr>
            <p:spPr>
              <a:xfrm>
                <a:off x="6006353" y="2611996"/>
                <a:ext cx="5948083" cy="3003707"/>
              </a:xfrm>
              <a:prstGeom prst="rect">
                <a:avLst/>
              </a:prstGeom>
              <a:blipFill>
                <a:blip r:embed="rId6"/>
                <a:stretch>
                  <a:fillRect l="-2049" t="-2231" r="-68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22511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307822" y="250621"/>
            <a:ext cx="100444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FTE</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1208223-BBA1-C6F5-6CEB-7F373D1F9E90}"/>
                  </a:ext>
                </a:extLst>
              </p:cNvPr>
              <p:cNvSpPr txBox="1"/>
              <p:nvPr/>
            </p:nvSpPr>
            <p:spPr>
              <a:xfrm>
                <a:off x="128547" y="1120676"/>
                <a:ext cx="11934906" cy="4616648"/>
              </a:xfrm>
              <a:prstGeom prst="rect">
                <a:avLst/>
              </a:prstGeom>
              <a:noFill/>
            </p:spPr>
            <p:txBody>
              <a:bodyPr wrap="square" rtlCol="0">
                <a:spAutoFit/>
              </a:bodyPr>
              <a:lstStyle/>
              <a:p>
                <a:pPr algn="l"/>
                <a:r>
                  <a:rPr lang="zh-CN" altLang="en-US" sz="2800" dirty="0"/>
                  <a:t>股权自由现金流（</a:t>
                </a:r>
                <a:r>
                  <a:rPr lang="en-US" altLang="zh-CN" sz="2800" dirty="0"/>
                  <a:t>FTE</a:t>
                </a:r>
                <a:r>
                  <a:rPr lang="zh-CN" altLang="en-US" sz="2800" dirty="0"/>
                  <a:t>）法：</a:t>
                </a:r>
                <a:endParaRPr lang="en-US" altLang="zh-CN" sz="2800" dirty="0"/>
              </a:p>
              <a:p>
                <a:pPr algn="l"/>
                <a:endParaRPr lang="en-US" altLang="zh-CN" sz="1400" dirty="0"/>
              </a:p>
              <a:p>
                <a:pPr algn="l"/>
                <a:r>
                  <a:rPr lang="zh-CN" altLang="en-US" sz="2800" dirty="0"/>
                  <a:t>①计算股权自由现金流</a:t>
                </a:r>
                <a14:m>
                  <m:oMath xmlns:m="http://schemas.openxmlformats.org/officeDocument/2006/math">
                    <m:r>
                      <a:rPr lang="en-US" altLang="zh-CN" sz="2800" i="1" dirty="0" smtClean="0">
                        <a:latin typeface="Cambria Math" panose="02040503050406030204" pitchFamily="18" charset="0"/>
                      </a:rPr>
                      <m:t>𝐹𝐶𝐹𝐸</m:t>
                    </m:r>
                  </m:oMath>
                </a14:m>
                <a:r>
                  <a:rPr lang="zh-CN" altLang="en-US" sz="2800" dirty="0"/>
                  <a:t>：参考六大现金流部分</a:t>
                </a:r>
                <a:endParaRPr lang="en-US" altLang="zh-CN" sz="2800" dirty="0"/>
              </a:p>
              <a:p>
                <a14:m>
                  <m:oMath xmlns:m="http://schemas.openxmlformats.org/officeDocument/2006/math">
                    <m:r>
                      <a:rPr lang="en-US" altLang="zh-CN" sz="2800" b="0" i="1" smtClean="0">
                        <a:latin typeface="Cambria Math" panose="02040503050406030204" pitchFamily="18" charset="0"/>
                      </a:rPr>
                      <m:t>𝐹𝐶𝐹𝐸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𝐹𝐶𝐹</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𝐹𝐶𝐹𝐷</m:t>
                    </m:r>
                  </m:oMath>
                </a14:m>
                <a:r>
                  <a:rPr lang="en-US" altLang="zh-CN" sz="2800" dirty="0"/>
                  <a:t>	</a:t>
                </a:r>
              </a:p>
              <a:p>
                <a:r>
                  <a:rPr lang="en-US" altLang="zh-CN" sz="2800" b="0" dirty="0"/>
                  <a:t>          </a:t>
                </a:r>
                <a14:m>
                  <m:oMath xmlns:m="http://schemas.openxmlformats.org/officeDocument/2006/math">
                    <m:r>
                      <a:rPr lang="en-US" altLang="zh-CN" sz="2800" b="0" i="1" dirty="0" smtClean="0">
                        <a:latin typeface="Cambria Math" panose="02040503050406030204" pitchFamily="18" charset="0"/>
                      </a:rPr>
                      <m:t>=</m:t>
                    </m:r>
                    <m:r>
                      <a:rPr lang="zh-CN" altLang="en-US" sz="2800" i="1" dirty="0" smtClean="0">
                        <a:latin typeface="Cambria Math" panose="02040503050406030204" pitchFamily="18" charset="0"/>
                      </a:rPr>
                      <m:t>无杠杆净</m:t>
                    </m:r>
                    <m:r>
                      <a:rPr lang="zh-CN" altLang="en-US" sz="2800" i="1" dirty="0">
                        <a:latin typeface="Cambria Math" panose="02040503050406030204" pitchFamily="18" charset="0"/>
                      </a:rPr>
                      <m:t>利润</m:t>
                    </m:r>
                    <m:r>
                      <a:rPr lang="en-US" altLang="zh-CN" sz="2800" b="0" i="0" dirty="0" smtClean="0">
                        <a:latin typeface="Cambria Math" panose="02040503050406030204" pitchFamily="18" charset="0"/>
                      </a:rPr>
                      <m:t>+</m:t>
                    </m:r>
                    <m:r>
                      <a:rPr lang="zh-CN" altLang="en-US" sz="2800" i="1" dirty="0">
                        <a:latin typeface="Cambria Math" panose="02040503050406030204" pitchFamily="18" charset="0"/>
                      </a:rPr>
                      <m:t>折旧</m:t>
                    </m:r>
                    <m:r>
                      <a:rPr lang="en-US" altLang="zh-CN" sz="2800" b="0" i="1" dirty="0" smtClean="0">
                        <a:latin typeface="Cambria Math" panose="02040503050406030204" pitchFamily="18" charset="0"/>
                      </a:rPr>
                      <m:t>−</m:t>
                    </m:r>
                    <m:r>
                      <a:rPr lang="zh-CN" altLang="en-US" sz="2800" i="1" dirty="0">
                        <a:latin typeface="Cambria Math" panose="02040503050406030204" pitchFamily="18" charset="0"/>
                      </a:rPr>
                      <m:t>资本性</m:t>
                    </m:r>
                    <m:r>
                      <a:rPr lang="zh-CN" altLang="en-US" sz="2800" i="1" dirty="0" smtClean="0">
                        <a:latin typeface="Cambria Math" panose="02040503050406030204" pitchFamily="18" charset="0"/>
                      </a:rPr>
                      <m:t>支出</m:t>
                    </m:r>
                    <m:r>
                      <a:rPr lang="en-US" altLang="zh-CN" sz="2800" b="0" i="0" dirty="0" smtClean="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𝑁𝑊𝐶</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𝐼</m:t>
                    </m:r>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ea typeface="Cambria Math" panose="02040503050406030204" pitchFamily="18" charset="0"/>
                          </a:rPr>
                        </m:ctrlPr>
                      </m:dPr>
                      <m:e>
                        <m:r>
                          <a:rPr lang="en-US" altLang="zh-CN" sz="2800" dirty="0">
                            <a:latin typeface="Cambria Math" panose="02040503050406030204" pitchFamily="18" charset="0"/>
                            <a:ea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r>
                      <a:rPr lang="en-US" altLang="zh-CN" sz="2800" b="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𝐷</m:t>
                        </m:r>
                      </m:e>
                      <m:sub>
                        <m:r>
                          <a:rPr lang="en-US" altLang="zh-CN" sz="2800" i="1" dirty="0">
                            <a:latin typeface="Cambria Math" panose="02040503050406030204" pitchFamily="18" charset="0"/>
                          </a:rPr>
                          <m:t>𝑡</m:t>
                        </m:r>
                      </m:sub>
                    </m:sSub>
                  </m:oMath>
                </a14:m>
                <a:endParaRPr lang="en-US" altLang="zh-CN" sz="2800" i="1" dirty="0">
                  <a:latin typeface="Cambria Math" panose="02040503050406030204" pitchFamily="18" charset="0"/>
                </a:endParaRPr>
              </a:p>
              <a:p>
                <a:r>
                  <a:rPr lang="en-US" altLang="zh-CN" sz="2800" b="0" dirty="0"/>
                  <a:t>          </a:t>
                </a:r>
                <a14:m>
                  <m:oMath xmlns:m="http://schemas.openxmlformats.org/officeDocument/2006/math">
                    <m:r>
                      <a:rPr lang="en-US" altLang="zh-CN" sz="2800" b="0" i="0" dirty="0" smtClean="0">
                        <a:latin typeface="Cambria Math" panose="02040503050406030204" pitchFamily="18" charset="0"/>
                      </a:rPr>
                      <m:t>=</m:t>
                    </m:r>
                    <m:r>
                      <m:rPr>
                        <m:sty m:val="p"/>
                      </m:rPr>
                      <a:rPr lang="en-US" altLang="zh-CN" sz="2800" dirty="0">
                        <a:latin typeface="Cambria Math" panose="02040503050406030204" pitchFamily="18" charset="0"/>
                      </a:rPr>
                      <m:t>EBIT</m:t>
                    </m:r>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ea typeface="Cambria Math" panose="02040503050406030204" pitchFamily="18" charset="0"/>
                          </a:rPr>
                        </m:ctrlPr>
                      </m:dPr>
                      <m:e>
                        <m:r>
                          <a:rPr lang="en-US" altLang="zh-CN" sz="2800" dirty="0">
                            <a:latin typeface="Cambria Math" panose="02040503050406030204" pitchFamily="18" charset="0"/>
                            <a:ea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r>
                      <a:rPr lang="en-US" altLang="zh-CN" sz="2800" dirty="0">
                        <a:latin typeface="Cambria Math" panose="02040503050406030204" pitchFamily="18" charset="0"/>
                      </a:rPr>
                      <m:t>+</m:t>
                    </m:r>
                    <m:r>
                      <a:rPr lang="zh-CN" altLang="en-US" sz="2800" i="1" dirty="0">
                        <a:latin typeface="Cambria Math" panose="02040503050406030204" pitchFamily="18" charset="0"/>
                      </a:rPr>
                      <m:t>折旧</m:t>
                    </m:r>
                    <m:r>
                      <a:rPr lang="en-US" altLang="zh-CN" sz="2800" i="1" dirty="0">
                        <a:latin typeface="Cambria Math" panose="02040503050406030204" pitchFamily="18" charset="0"/>
                      </a:rPr>
                      <m:t>−</m:t>
                    </m:r>
                    <m:r>
                      <a:rPr lang="zh-CN" altLang="en-US" sz="2800" i="1" dirty="0">
                        <a:latin typeface="Cambria Math" panose="02040503050406030204" pitchFamily="18" charset="0"/>
                      </a:rPr>
                      <m:t>资本性支出</m:t>
                    </m:r>
                    <m:r>
                      <a:rPr lang="en-US" altLang="zh-CN" sz="2800" dirty="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𝑁𝑊𝐶</m:t>
                    </m:r>
                    <m:r>
                      <a:rPr lang="en-US" altLang="zh-CN" sz="2800" i="1" dirty="0">
                        <a:latin typeface="Cambria Math" panose="02040503050406030204" pitchFamily="18" charset="0"/>
                      </a:rPr>
                      <m:t>−</m:t>
                    </m:r>
                    <m:r>
                      <a:rPr lang="en-US" altLang="zh-CN" sz="2800" i="1" dirty="0">
                        <a:latin typeface="Cambria Math" panose="02040503050406030204" pitchFamily="18" charset="0"/>
                      </a:rPr>
                      <m:t>𝐼</m:t>
                    </m:r>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ea typeface="Cambria Math" panose="02040503050406030204" pitchFamily="18" charset="0"/>
                          </a:rPr>
                        </m:ctrlPr>
                      </m:dPr>
                      <m:e>
                        <m:r>
                          <a:rPr lang="en-US" altLang="zh-CN" sz="2800" dirty="0">
                            <a:latin typeface="Cambria Math" panose="02040503050406030204" pitchFamily="18" charset="0"/>
                            <a:ea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𝐷</m:t>
                        </m:r>
                      </m:e>
                      <m:sub>
                        <m:r>
                          <a:rPr lang="en-US" altLang="zh-CN" sz="2800" i="1" dirty="0">
                            <a:latin typeface="Cambria Math" panose="02040503050406030204" pitchFamily="18" charset="0"/>
                          </a:rPr>
                          <m:t>𝑡</m:t>
                        </m:r>
                      </m:sub>
                    </m:sSub>
                  </m:oMath>
                </a14:m>
                <a:endParaRPr lang="en-US" altLang="zh-CN" sz="2800" b="0" i="0" dirty="0">
                  <a:latin typeface="Cambria Math" panose="02040503050406030204" pitchFamily="18" charset="0"/>
                </a:endParaRPr>
              </a:p>
              <a:p>
                <a:r>
                  <a:rPr lang="en-US" altLang="zh-CN" sz="2800" b="0" dirty="0"/>
                  <a:t>          </a:t>
                </a:r>
                <a14:m>
                  <m:oMath xmlns:m="http://schemas.openxmlformats.org/officeDocument/2006/math">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𝐸𝐵𝐼𝑇</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𝐼</m:t>
                    </m:r>
                    <m:r>
                      <a:rPr lang="en-US" altLang="zh-CN" sz="2800" i="1" dirty="0" smtClean="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ea typeface="Cambria Math" panose="02040503050406030204" pitchFamily="18" charset="0"/>
                          </a:rPr>
                        </m:ctrlPr>
                      </m:dPr>
                      <m:e>
                        <m:r>
                          <a:rPr lang="en-US" altLang="zh-CN" sz="2800" dirty="0">
                            <a:latin typeface="Cambria Math" panose="02040503050406030204" pitchFamily="18" charset="0"/>
                            <a:ea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r>
                      <a:rPr lang="en-US" altLang="zh-CN" sz="2800" dirty="0">
                        <a:latin typeface="Cambria Math" panose="02040503050406030204" pitchFamily="18" charset="0"/>
                      </a:rPr>
                      <m:t>+</m:t>
                    </m:r>
                    <m:r>
                      <a:rPr lang="zh-CN" altLang="en-US" sz="2800" i="1" dirty="0">
                        <a:latin typeface="Cambria Math" panose="02040503050406030204" pitchFamily="18" charset="0"/>
                      </a:rPr>
                      <m:t>折旧</m:t>
                    </m:r>
                    <m:r>
                      <a:rPr lang="en-US" altLang="zh-CN" sz="2800" i="1" dirty="0">
                        <a:latin typeface="Cambria Math" panose="02040503050406030204" pitchFamily="18" charset="0"/>
                      </a:rPr>
                      <m:t>−</m:t>
                    </m:r>
                    <m:r>
                      <a:rPr lang="zh-CN" altLang="en-US" sz="2800" i="1" dirty="0">
                        <a:latin typeface="Cambria Math" panose="02040503050406030204" pitchFamily="18" charset="0"/>
                      </a:rPr>
                      <m:t>资本性支出</m:t>
                    </m:r>
                    <m:r>
                      <a:rPr lang="en-US" altLang="zh-CN" sz="2800" dirty="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𝑁𝑊𝐶</m:t>
                    </m:r>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𝐷</m:t>
                        </m:r>
                      </m:e>
                      <m:sub>
                        <m:r>
                          <a:rPr lang="en-US" altLang="zh-CN" sz="2800" i="1" dirty="0">
                            <a:latin typeface="Cambria Math" panose="02040503050406030204" pitchFamily="18" charset="0"/>
                          </a:rPr>
                          <m:t>𝑡</m:t>
                        </m:r>
                      </m:sub>
                    </m:sSub>
                  </m:oMath>
                </a14:m>
                <a:endParaRPr lang="en-US" altLang="zh-CN" sz="2800" dirty="0"/>
              </a:p>
              <a:p>
                <a:r>
                  <a:rPr lang="en-US" altLang="zh-CN" sz="2800" b="0" dirty="0"/>
                  <a:t>          </a:t>
                </a:r>
                <a14:m>
                  <m:oMath xmlns:m="http://schemas.openxmlformats.org/officeDocument/2006/math">
                    <m:r>
                      <a:rPr lang="en-US" altLang="zh-CN" sz="2800" b="0" i="1" dirty="0" smtClean="0">
                        <a:latin typeface="Cambria Math" panose="02040503050406030204" pitchFamily="18" charset="0"/>
                      </a:rPr>
                      <m:t>=</m:t>
                    </m:r>
                    <m:r>
                      <a:rPr lang="zh-CN" altLang="en-US" sz="2800" i="1" dirty="0" smtClean="0">
                        <a:latin typeface="Cambria Math" panose="02040503050406030204" pitchFamily="18" charset="0"/>
                      </a:rPr>
                      <m:t>净利润</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折旧</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资本性支出</m:t>
                    </m:r>
                    <m:r>
                      <a:rPr lang="en-US" altLang="zh-CN" sz="2800" dirty="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𝑁𝑊𝐶</m:t>
                    </m:r>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𝐷</m:t>
                        </m:r>
                      </m:e>
                      <m:sub>
                        <m:r>
                          <a:rPr lang="en-US" altLang="zh-CN" sz="2800" i="1" dirty="0">
                            <a:latin typeface="Cambria Math" panose="02040503050406030204" pitchFamily="18" charset="0"/>
                          </a:rPr>
                          <m:t>𝑡</m:t>
                        </m:r>
                      </m:sub>
                    </m:sSub>
                  </m:oMath>
                </a14:m>
                <a:endParaRPr lang="en-US" altLang="zh-CN" sz="2800" dirty="0"/>
              </a:p>
              <a:p>
                <a:endParaRPr lang="en-US" altLang="zh-CN" sz="1400" dirty="0"/>
              </a:p>
              <a:p>
                <a:r>
                  <a:rPr lang="zh-CN" altLang="en-US" sz="2800" dirty="0"/>
                  <a:t>②确定股权资本成本</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dirty="0"/>
                  <a:t>：只有在维持不变的债务股权比率时，</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oMath>
                </a14:m>
                <a:r>
                  <a:rPr lang="zh-CN" altLang="en-US" sz="2800" dirty="0"/>
                  <a:t>才不变</a:t>
                </a:r>
                <a:endParaRPr lang="en-US" altLang="zh-CN" sz="2800" dirty="0"/>
              </a:p>
              <a:p>
                <a:endParaRPr lang="en-US" altLang="zh-CN" sz="1400" dirty="0"/>
              </a:p>
              <a:p>
                <a:r>
                  <a:rPr lang="zh-CN" altLang="en-US" sz="2800" dirty="0"/>
                  <a:t>③用</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𝐸</m:t>
                        </m:r>
                      </m:sub>
                    </m:sSub>
                  </m:oMath>
                </a14:m>
                <a:r>
                  <a:rPr lang="zh-CN" altLang="en-US" sz="2800" dirty="0"/>
                  <a:t>对</a:t>
                </a:r>
                <a14:m>
                  <m:oMath xmlns:m="http://schemas.openxmlformats.org/officeDocument/2006/math">
                    <m:r>
                      <a:rPr lang="en-US" altLang="zh-CN" sz="2800" i="1" dirty="0">
                        <a:latin typeface="Cambria Math" panose="02040503050406030204" pitchFamily="18" charset="0"/>
                      </a:rPr>
                      <m:t>𝐹𝐶𝐹𝐸</m:t>
                    </m:r>
                  </m:oMath>
                </a14:m>
                <a:r>
                  <a:rPr lang="zh-CN" altLang="en-US" sz="2800" dirty="0"/>
                  <a:t>折现得到股权的市场价值</a:t>
                </a:r>
                <a14:m>
                  <m:oMath xmlns:m="http://schemas.openxmlformats.org/officeDocument/2006/math">
                    <m:r>
                      <a:rPr lang="en-US" altLang="zh-CN" sz="2800" i="1">
                        <a:latin typeface="Cambria Math" panose="02040503050406030204" pitchFamily="18" charset="0"/>
                      </a:rPr>
                      <m:t>𝐸</m:t>
                    </m:r>
                  </m:oMath>
                </a14:m>
                <a:r>
                  <a:rPr lang="zh-CN" altLang="en-US" sz="2800" dirty="0"/>
                  <a:t>：</a:t>
                </a:r>
                <a:r>
                  <a:rPr lang="en-US" altLang="zh-CN" sz="2800" dirty="0"/>
                  <a:t> </a:t>
                </a:r>
                <a14:m>
                  <m:oMath xmlns:m="http://schemas.openxmlformats.org/officeDocument/2006/math">
                    <m:r>
                      <a:rPr lang="en-US" altLang="zh-CN" sz="2800" i="1">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𝑃𝑉</m:t>
                    </m:r>
                    <m:r>
                      <a:rPr lang="en-US" altLang="zh-CN" sz="2800" b="0" i="1" smtClean="0">
                        <a:latin typeface="Cambria Math" panose="02040503050406030204" pitchFamily="18" charset="0"/>
                      </a:rPr>
                      <m:t>(</m:t>
                    </m:r>
                    <m:r>
                      <a:rPr lang="en-US" altLang="zh-CN" sz="2800" i="1" dirty="0">
                        <a:latin typeface="Cambria Math" panose="02040503050406030204" pitchFamily="18" charset="0"/>
                      </a:rPr>
                      <m:t>𝐹𝐶𝐹𝐸</m:t>
                    </m:r>
                    <m:r>
                      <a:rPr lang="en-US" altLang="zh-CN" sz="2800" b="0" i="1" smtClean="0">
                        <a:latin typeface="Cambria Math" panose="02040503050406030204" pitchFamily="18" charset="0"/>
                      </a:rPr>
                      <m:t>)</m:t>
                    </m:r>
                  </m:oMath>
                </a14:m>
                <a:endParaRPr lang="zh-CN" altLang="en-US" sz="2800" dirty="0"/>
              </a:p>
            </p:txBody>
          </p:sp>
        </mc:Choice>
        <mc:Fallback xmlns="">
          <p:sp>
            <p:nvSpPr>
              <p:cNvPr id="2" name="文本框 1">
                <a:extLst>
                  <a:ext uri="{FF2B5EF4-FFF2-40B4-BE49-F238E27FC236}">
                    <a16:creationId xmlns:a16="http://schemas.microsoft.com/office/drawing/2014/main" id="{C1208223-BBA1-C6F5-6CEB-7F373D1F9E90}"/>
                  </a:ext>
                </a:extLst>
              </p:cNvPr>
              <p:cNvSpPr txBox="1">
                <a:spLocks noRot="1" noChangeAspect="1" noMove="1" noResize="1" noEditPoints="1" noAdjustHandles="1" noChangeArrowheads="1" noChangeShapeType="1" noTextEdit="1"/>
              </p:cNvSpPr>
              <p:nvPr/>
            </p:nvSpPr>
            <p:spPr>
              <a:xfrm>
                <a:off x="128547" y="1120676"/>
                <a:ext cx="11934906" cy="4616648"/>
              </a:xfrm>
              <a:prstGeom prst="rect">
                <a:avLst/>
              </a:prstGeom>
              <a:blipFill>
                <a:blip r:embed="rId4"/>
                <a:stretch>
                  <a:fillRect l="-1021" t="-1585" b="-2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5485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22213" y="3930223"/>
            <a:ext cx="394757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利率平价理论</a:t>
            </a:r>
          </a:p>
        </p:txBody>
      </p:sp>
    </p:spTree>
    <p:extLst>
      <p:ext uri="{BB962C8B-B14F-4D97-AF65-F5344CB8AC3E}">
        <p14:creationId xmlns:p14="http://schemas.microsoft.com/office/powerpoint/2010/main" val="6042266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6" y="250621"/>
            <a:ext cx="295465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其他杠杆政策下估值</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C2D9F49-6EDF-76D1-ACD8-3CF156ED28A1}"/>
                  </a:ext>
                </a:extLst>
              </p:cNvPr>
              <p:cNvSpPr txBox="1"/>
              <p:nvPr/>
            </p:nvSpPr>
            <p:spPr>
              <a:xfrm>
                <a:off x="2525073" y="5680515"/>
                <a:ext cx="9469703" cy="932371"/>
              </a:xfrm>
              <a:prstGeom prst="rect">
                <a:avLst/>
              </a:prstGeom>
              <a:noFill/>
            </p:spPr>
            <p:txBody>
              <a:bodyPr wrap="square" rtlCol="0">
                <a:spAutoFit/>
              </a:bodyPr>
              <a:lstStyle/>
              <a:p>
                <a:r>
                  <a:rPr lang="zh-CN" altLang="en-US" sz="2400" dirty="0">
                    <a:solidFill>
                      <a:srgbClr val="FF0000"/>
                    </a:solidFill>
                  </a:rPr>
                  <a:t>注：</a:t>
                </a:r>
                <a:r>
                  <a:rPr lang="zh-CN" altLang="en-US" sz="2400" dirty="0"/>
                  <a:t>若债务水平被预先设定（如永久性债务水平），</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𝑟</m:t>
                        </m:r>
                      </m:e>
                      <m:sub>
                        <m:r>
                          <a:rPr lang="en-US" altLang="zh-CN" sz="2400" i="1">
                            <a:solidFill>
                              <a:srgbClr val="FF0000"/>
                            </a:solidFill>
                            <a:latin typeface="Cambria Math" panose="02040503050406030204" pitchFamily="18" charset="0"/>
                          </a:rPr>
                          <m:t>𝑈</m:t>
                        </m:r>
                      </m:sub>
                    </m:sSub>
                    <m:r>
                      <a:rPr lang="en-US" altLang="zh-CN" sz="2400" i="1" smtClean="0">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𝑟</m:t>
                        </m:r>
                      </m:e>
                      <m:sub>
                        <m:r>
                          <a:rPr lang="zh-CN" altLang="en-US" sz="2400" i="1">
                            <a:solidFill>
                              <a:srgbClr val="FF0000"/>
                            </a:solidFill>
                            <a:latin typeface="Cambria Math" panose="02040503050406030204" pitchFamily="18" charset="0"/>
                          </a:rPr>
                          <m:t>税前</m:t>
                        </m:r>
                        <m:r>
                          <a:rPr lang="en-US" altLang="zh-CN" sz="2400" i="1">
                            <a:solidFill>
                              <a:srgbClr val="FF0000"/>
                            </a:solidFill>
                            <a:latin typeface="Cambria Math" panose="02040503050406030204" pitchFamily="18" charset="0"/>
                          </a:rPr>
                          <m:t>𝑊𝐴𝐶𝐶</m:t>
                        </m:r>
                      </m:sub>
                    </m:sSub>
                  </m:oMath>
                </a14:m>
                <a:r>
                  <a:rPr lang="zh-CN" altLang="en-US" sz="2400" dirty="0"/>
                  <a:t>，原因是在这种情况下应该用</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𝑟</m:t>
                        </m:r>
                      </m:e>
                      <m:sub>
                        <m:r>
                          <a:rPr lang="en-US" altLang="zh-CN" sz="2400" i="1">
                            <a:solidFill>
                              <a:srgbClr val="FF0000"/>
                            </a:solidFill>
                            <a:latin typeface="Cambria Math" panose="02040503050406030204" pitchFamily="18" charset="0"/>
                          </a:rPr>
                          <m:t>𝐷</m:t>
                        </m:r>
                      </m:sub>
                    </m:sSub>
                  </m:oMath>
                </a14:m>
                <a:r>
                  <a:rPr lang="zh-CN" altLang="en-US" sz="2400" dirty="0">
                    <a:solidFill>
                      <a:srgbClr val="FF0000"/>
                    </a:solidFill>
                  </a:rPr>
                  <a:t>折现利息税盾</a:t>
                </a:r>
                <a:r>
                  <a:rPr lang="zh-CN" altLang="en-US" sz="2400" dirty="0"/>
                  <a:t>。</a:t>
                </a:r>
                <a:endParaRPr lang="en-US" altLang="zh-CN" sz="2400" dirty="0"/>
              </a:p>
            </p:txBody>
          </p:sp>
        </mc:Choice>
        <mc:Fallback xmlns="">
          <p:sp>
            <p:nvSpPr>
              <p:cNvPr id="2" name="文本框 1">
                <a:extLst>
                  <a:ext uri="{FF2B5EF4-FFF2-40B4-BE49-F238E27FC236}">
                    <a16:creationId xmlns:a16="http://schemas.microsoft.com/office/drawing/2014/main" id="{8C2D9F49-6EDF-76D1-ACD8-3CF156ED28A1}"/>
                  </a:ext>
                </a:extLst>
              </p:cNvPr>
              <p:cNvSpPr txBox="1">
                <a:spLocks noRot="1" noChangeAspect="1" noMove="1" noResize="1" noEditPoints="1" noAdjustHandles="1" noChangeArrowheads="1" noChangeShapeType="1" noTextEdit="1"/>
              </p:cNvSpPr>
              <p:nvPr/>
            </p:nvSpPr>
            <p:spPr>
              <a:xfrm>
                <a:off x="2525073" y="5680515"/>
                <a:ext cx="9469703" cy="932371"/>
              </a:xfrm>
              <a:prstGeom prst="rect">
                <a:avLst/>
              </a:prstGeom>
              <a:blipFill>
                <a:blip r:embed="rId4"/>
                <a:stretch>
                  <a:fillRect l="-965" t="-3922" r="-4183" b="-143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C5C447C-D06D-160A-8B6C-4464DE2CF3E0}"/>
                  </a:ext>
                </a:extLst>
              </p:cNvPr>
              <p:cNvSpPr txBox="1"/>
              <p:nvPr/>
            </p:nvSpPr>
            <p:spPr>
              <a:xfrm>
                <a:off x="464550" y="1127613"/>
                <a:ext cx="11727449" cy="2893100"/>
              </a:xfrm>
              <a:prstGeom prst="rect">
                <a:avLst/>
              </a:prstGeom>
              <a:noFill/>
            </p:spPr>
            <p:txBody>
              <a:bodyPr wrap="square" rtlCol="0">
                <a:spAutoFit/>
              </a:bodyPr>
              <a:lstStyle/>
              <a:p>
                <a:r>
                  <a:rPr lang="zh-CN" altLang="en-US" sz="2800" b="1" dirty="0"/>
                  <a:t>固定的利息保障比率</a:t>
                </a:r>
                <a:r>
                  <a:rPr lang="zh-CN" altLang="en-US" sz="2800" dirty="0"/>
                  <a:t>：保持公司的</a:t>
                </a:r>
                <a14:m>
                  <m:oMath xmlns:m="http://schemas.openxmlformats.org/officeDocument/2006/math">
                    <m:r>
                      <a:rPr lang="zh-CN" altLang="en-US" sz="2800" i="1" dirty="0">
                        <a:latin typeface="Cambria Math" panose="02040503050406030204" pitchFamily="18" charset="0"/>
                      </a:rPr>
                      <m:t>第</m:t>
                    </m:r>
                    <m:r>
                      <a:rPr lang="en-US" altLang="zh-CN" sz="2800" i="1" dirty="0" smtClean="0">
                        <a:latin typeface="Cambria Math" panose="02040503050406030204" pitchFamily="18" charset="0"/>
                      </a:rPr>
                      <m:t>𝑡</m:t>
                    </m:r>
                  </m:oMath>
                </a14:m>
                <a:r>
                  <a:rPr lang="zh-CN" altLang="en-US" sz="2800" dirty="0"/>
                  <a:t>年利息支付</a:t>
                </a:r>
                <a14:m>
                  <m:oMath xmlns:m="http://schemas.openxmlformats.org/officeDocument/2006/math">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𝑘</m:t>
                    </m:r>
                    <m:r>
                      <a:rPr lang="en-US" altLang="zh-CN" sz="2800" b="0" i="1" dirty="0" smtClean="0">
                        <a:latin typeface="Cambria Math" panose="02040503050406030204" pitchFamily="18" charset="0"/>
                        <a:ea typeface="Cambria Math" panose="02040503050406030204" pitchFamily="18" charset="0"/>
                      </a:rPr>
                      <m:t>×</m:t>
                    </m:r>
                    <m:sSub>
                      <m:sSubPr>
                        <m:ctrlPr>
                          <a:rPr lang="en-US" altLang="zh-CN" sz="2800" b="0" i="1" dirty="0" smtClean="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𝐹𝐶𝐹</m:t>
                        </m:r>
                      </m:e>
                      <m:sub>
                        <m:r>
                          <a:rPr lang="en-US" altLang="zh-CN" sz="2800" b="0" i="1" dirty="0" smtClean="0">
                            <a:latin typeface="Cambria Math" panose="02040503050406030204" pitchFamily="18" charset="0"/>
                            <a:ea typeface="Cambria Math" panose="02040503050406030204" pitchFamily="18" charset="0"/>
                          </a:rPr>
                          <m:t>𝑡</m:t>
                        </m:r>
                      </m:sub>
                    </m:sSub>
                  </m:oMath>
                </a14:m>
                <a:r>
                  <a:rPr lang="zh-CN" altLang="en-US" sz="2800" dirty="0"/>
                  <a:t>，其中</a:t>
                </a:r>
                <a14:m>
                  <m:oMath xmlns:m="http://schemas.openxmlformats.org/officeDocument/2006/math">
                    <m:r>
                      <a:rPr lang="en-US" altLang="zh-CN" sz="2800" i="1" dirty="0">
                        <a:latin typeface="Cambria Math" panose="02040503050406030204" pitchFamily="18" charset="0"/>
                      </a:rPr>
                      <m:t>𝑘</m:t>
                    </m:r>
                  </m:oMath>
                </a14:m>
                <a:r>
                  <a:rPr lang="zh-CN" altLang="en-US" sz="2800" dirty="0"/>
                  <a:t>为预先设定的一个常数。</a:t>
                </a:r>
                <a:endParaRPr lang="en-US" altLang="zh-CN" sz="2800" dirty="0"/>
              </a:p>
              <a:p>
                <a:endParaRPr lang="en-US" altLang="zh-CN" sz="1400" dirty="0"/>
              </a:p>
              <a:p>
                <a:pPr/>
                <a14:m>
                  <m:oMathPara xmlns:m="http://schemas.openxmlformats.org/officeDocument/2006/math">
                    <m:oMathParaPr>
                      <m:jc m:val="left"/>
                    </m:oMathParaPr>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𝑉</m:t>
                          </m:r>
                        </m:e>
                        <m:sup>
                          <m:r>
                            <a:rPr lang="en-US" altLang="zh-CN" sz="2800" b="0" i="1" smtClean="0">
                              <a:latin typeface="Cambria Math" panose="02040503050406030204" pitchFamily="18" charset="0"/>
                            </a:rPr>
                            <m:t>𝐿</m:t>
                          </m:r>
                        </m:sup>
                      </m:sSup>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𝑉</m:t>
                          </m:r>
                        </m:e>
                        <m:sup>
                          <m:r>
                            <a:rPr lang="en-US" altLang="zh-CN" sz="2800" b="0" i="1" smtClean="0">
                              <a:latin typeface="Cambria Math" panose="02040503050406030204" pitchFamily="18" charset="0"/>
                            </a:rPr>
                            <m:t>𝑈</m:t>
                          </m:r>
                        </m:sup>
                      </m:sSup>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PV</m:t>
                      </m:r>
                      <m:d>
                        <m:dPr>
                          <m:ctrlPr>
                            <a:rPr lang="en-US" altLang="zh-CN" sz="2800" b="0" i="1" smtClean="0">
                              <a:latin typeface="Cambria Math" panose="02040503050406030204" pitchFamily="18" charset="0"/>
                            </a:rPr>
                          </m:ctrlPr>
                        </m:dPr>
                        <m:e>
                          <m:r>
                            <a:rPr lang="zh-CN" altLang="en-US" sz="2800" i="1">
                              <a:latin typeface="Cambria Math" panose="02040503050406030204" pitchFamily="18" charset="0"/>
                            </a:rPr>
                            <m:t>利息税盾</m:t>
                          </m:r>
                        </m:e>
                      </m:d>
                      <m:r>
                        <a:rPr lang="en-US" altLang="zh-CN" sz="2800" b="0" i="0"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𝑉</m:t>
                          </m:r>
                        </m:e>
                        <m:sup>
                          <m:r>
                            <a:rPr lang="en-US" altLang="zh-CN" sz="2800" i="1">
                              <a:latin typeface="Cambria Math" panose="02040503050406030204" pitchFamily="18" charset="0"/>
                            </a:rPr>
                            <m:t>𝑈</m:t>
                          </m:r>
                        </m:sup>
                      </m:sSup>
                      <m:r>
                        <a:rPr lang="en-US" altLang="zh-CN" sz="2800">
                          <a:latin typeface="Cambria Math" panose="02040503050406030204" pitchFamily="18" charset="0"/>
                        </a:rPr>
                        <m:t>+</m:t>
                      </m:r>
                      <m:r>
                        <a:rPr lang="en-US" altLang="zh-CN" sz="2800" b="0" i="1" smtClean="0">
                          <a:latin typeface="Cambria Math" panose="02040503050406030204" pitchFamily="18" charset="0"/>
                        </a:rPr>
                        <m:t>𝑃𝑉</m:t>
                      </m:r>
                      <m:d>
                        <m:dPr>
                          <m:ctrlPr>
                            <a:rPr lang="en-US" altLang="zh-CN" sz="2800" b="0" i="1" smtClean="0">
                              <a:latin typeface="Cambria Math" panose="02040503050406030204" pitchFamily="18" charset="0"/>
                            </a:rPr>
                          </m:ctrlPr>
                        </m:dPr>
                        <m:e>
                          <m:r>
                            <a:rPr lang="en-US" altLang="zh-CN" sz="2800" i="1" dirty="0">
                              <a:latin typeface="Cambria Math" panose="02040503050406030204" pitchFamily="18" charset="0"/>
                            </a:rPr>
                            <m:t>𝑘</m:t>
                          </m:r>
                          <m:sSub>
                            <m:sSubPr>
                              <m:ctrlPr>
                                <a:rPr lang="en-US" altLang="zh-CN" sz="2800" i="1" dirty="0">
                                  <a:latin typeface="Cambria Math" panose="02040503050406030204" pitchFamily="18" charset="0"/>
                                  <a:ea typeface="Cambria Math" panose="02040503050406030204" pitchFamily="18" charset="0"/>
                                </a:rPr>
                              </m:ctrlPr>
                            </m:sSubPr>
                            <m:e>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𝐹𝐶𝐹</m:t>
                                  </m:r>
                                </m:e>
                                <m:sub>
                                  <m:r>
                                    <a:rPr lang="en-US" altLang="zh-CN" sz="2800" i="1" dirty="0">
                                      <a:latin typeface="Cambria Math" panose="02040503050406030204" pitchFamily="18" charset="0"/>
                                      <a:ea typeface="Cambria Math" panose="02040503050406030204" pitchFamily="18" charset="0"/>
                                    </a:rPr>
                                    <m:t>𝑡</m:t>
                                  </m:r>
                                </m:sub>
                              </m:sSub>
                              <m:r>
                                <a:rPr lang="en-US" altLang="zh-CN" sz="2800" i="1" dirty="0">
                                  <a:latin typeface="Cambria Math" panose="02040503050406030204" pitchFamily="18" charset="0"/>
                                  <a:ea typeface="Cambria Math" panose="02040503050406030204" pitchFamily="18" charset="0"/>
                                </a:rPr>
                                <m:t>·</m:t>
                              </m:r>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r>
                        <a:rPr lang="en-US" altLang="zh-CN" sz="2800" b="0" i="0"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𝑉</m:t>
                          </m:r>
                        </m:e>
                        <m:sup>
                          <m:r>
                            <a:rPr lang="en-US" altLang="zh-CN" sz="2800" i="1">
                              <a:latin typeface="Cambria Math" panose="02040503050406030204" pitchFamily="18" charset="0"/>
                            </a:rPr>
                            <m:t>𝑈</m:t>
                          </m:r>
                        </m:sup>
                      </m:sSup>
                      <m:r>
                        <a:rPr lang="en-US" altLang="zh-CN" sz="2800" b="0" i="1" smtClean="0">
                          <a:latin typeface="Cambria Math" panose="02040503050406030204" pitchFamily="18" charset="0"/>
                        </a:rPr>
                        <m:t>+</m:t>
                      </m:r>
                      <m:r>
                        <a:rPr lang="en-US" altLang="zh-CN" sz="2800" i="1" dirty="0">
                          <a:latin typeface="Cambria Math" panose="02040503050406030204" pitchFamily="18" charset="0"/>
                        </a:rPr>
                        <m:t>𝑘</m:t>
                      </m:r>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m:t>
                          </m:r>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ea typeface="Cambria Math" panose="02040503050406030204" pitchFamily="18" charset="0"/>
                                </a:rPr>
                                <m:t>𝐹𝐶𝐹</m:t>
                              </m:r>
                            </m:e>
                            <m:sub>
                              <m:r>
                                <a:rPr lang="en-US" altLang="zh-CN" sz="2800" i="1" dirty="0">
                                  <a:latin typeface="Cambria Math" panose="02040503050406030204" pitchFamily="18" charset="0"/>
                                  <a:ea typeface="Cambria Math" panose="02040503050406030204" pitchFamily="18" charset="0"/>
                                </a:rPr>
                                <m:t>𝑡</m:t>
                              </m:r>
                            </m:sub>
                          </m:sSub>
                        </m:e>
                      </m:d>
                    </m:oMath>
                  </m:oMathPara>
                </a14:m>
                <a:endParaRPr lang="zh-CN" altLang="en-US" sz="2800" dirty="0"/>
              </a:p>
              <a:p>
                <a:r>
                  <a:rPr lang="zh-CN" altLang="en-US" sz="2800" dirty="0"/>
                  <a:t>由于利息税盾与自由现金流成比例，因此利息税盾的风险与自由现金流相同，故而应该用</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𝑈</m:t>
                        </m:r>
                      </m:sub>
                    </m:sSub>
                  </m:oMath>
                </a14:m>
                <a:r>
                  <a:rPr lang="zh-CN" altLang="en-US" sz="2800" dirty="0"/>
                  <a:t>折现利息税盾，因此可以化简得</a:t>
                </a:r>
                <a14:m>
                  <m:oMath xmlns:m="http://schemas.openxmlformats.org/officeDocument/2006/math">
                    <m:r>
                      <a:rPr lang="zh-CN" altLang="en-US" sz="2800" i="1" dirty="0" smtClean="0">
                        <a:solidFill>
                          <a:schemeClr val="tx1"/>
                        </a:solidFill>
                        <a:latin typeface="Cambria Math" panose="02040503050406030204" pitchFamily="18" charset="0"/>
                      </a:rPr>
                      <m:t>：</m:t>
                    </m:r>
                  </m:oMath>
                </a14:m>
                <a:endParaRPr lang="en-US" altLang="zh-CN" sz="28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𝑉</m:t>
                          </m:r>
                        </m:e>
                        <m:sup>
                          <m:r>
                            <a:rPr lang="en-US" altLang="zh-CN" sz="2800" i="1">
                              <a:solidFill>
                                <a:srgbClr val="FF0000"/>
                              </a:solidFill>
                              <a:latin typeface="Cambria Math" panose="02040503050406030204" pitchFamily="18" charset="0"/>
                            </a:rPr>
                            <m:t>𝐿</m:t>
                          </m:r>
                        </m:sup>
                      </m:sSup>
                      <m:r>
                        <a:rPr lang="en-US" altLang="zh-CN" sz="2800" b="0" i="1" smtClean="0">
                          <a:solidFill>
                            <a:srgbClr val="FF0000"/>
                          </a:solidFill>
                          <a:latin typeface="Cambria Math" panose="02040503050406030204" pitchFamily="18" charset="0"/>
                        </a:rPr>
                        <m:t>=(1+</m:t>
                      </m:r>
                      <m:r>
                        <a:rPr lang="en-US" altLang="zh-CN" sz="2800" i="1" dirty="0">
                          <a:solidFill>
                            <a:srgbClr val="FF0000"/>
                          </a:solidFill>
                          <a:latin typeface="Cambria Math" panose="02040503050406030204" pitchFamily="18" charset="0"/>
                        </a:rPr>
                        <m:t>𝑘</m:t>
                      </m:r>
                      <m:sSub>
                        <m:sSubPr>
                          <m:ctrlPr>
                            <a:rPr lang="en-US" altLang="zh-CN" sz="2800" i="1" dirty="0">
                              <a:solidFill>
                                <a:srgbClr val="FF0000"/>
                              </a:solidFill>
                              <a:latin typeface="Cambria Math" panose="02040503050406030204" pitchFamily="18" charset="0"/>
                              <a:ea typeface="Cambria Math" panose="02040503050406030204" pitchFamily="18" charset="0"/>
                            </a:rPr>
                          </m:ctrlPr>
                        </m:sSubPr>
                        <m:e>
                          <m:r>
                            <a:rPr lang="en-US" altLang="zh-CN" sz="2800" i="1" dirty="0">
                              <a:solidFill>
                                <a:srgbClr val="FF0000"/>
                              </a:solidFill>
                              <a:latin typeface="Cambria Math" panose="02040503050406030204" pitchFamily="18" charset="0"/>
                              <a:ea typeface="Cambria Math" panose="02040503050406030204" pitchFamily="18" charset="0"/>
                            </a:rPr>
                            <m:t>·</m:t>
                          </m:r>
                          <m:r>
                            <m:rPr>
                              <m:sty m:val="p"/>
                            </m:rPr>
                            <a:rPr lang="el-GR" altLang="zh-CN" sz="2800" i="1" dirty="0">
                              <a:solidFill>
                                <a:srgbClr val="FF0000"/>
                              </a:solidFill>
                              <a:latin typeface="Cambria Math" panose="02040503050406030204" pitchFamily="18" charset="0"/>
                              <a:ea typeface="Cambria Math" panose="02040503050406030204" pitchFamily="18" charset="0"/>
                            </a:rPr>
                            <m:t>τ</m:t>
                          </m:r>
                        </m:e>
                        <m:sub>
                          <m:r>
                            <a:rPr lang="en-US" altLang="zh-CN" sz="2800" i="1" dirty="0">
                              <a:solidFill>
                                <a:srgbClr val="FF0000"/>
                              </a:solidFill>
                              <a:latin typeface="Cambria Math" panose="02040503050406030204" pitchFamily="18" charset="0"/>
                              <a:ea typeface="Cambria Math" panose="02040503050406030204" pitchFamily="18" charset="0"/>
                            </a:rPr>
                            <m:t>𝑐</m:t>
                          </m:r>
                        </m:sub>
                      </m:sSub>
                      <m:r>
                        <a:rPr lang="en-US" altLang="zh-CN" sz="2800" b="0" i="1" smtClean="0">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𝑉</m:t>
                          </m:r>
                        </m:e>
                        <m:sup>
                          <m:r>
                            <a:rPr lang="en-US" altLang="zh-CN" sz="2800" i="1">
                              <a:solidFill>
                                <a:srgbClr val="FF0000"/>
                              </a:solidFill>
                              <a:latin typeface="Cambria Math" panose="02040503050406030204" pitchFamily="18" charset="0"/>
                            </a:rPr>
                            <m:t>𝑈</m:t>
                          </m:r>
                        </m:sup>
                      </m:sSup>
                    </m:oMath>
                  </m:oMathPara>
                </a14:m>
                <a:endParaRPr lang="zh-CN" altLang="en-US" sz="2800" dirty="0"/>
              </a:p>
            </p:txBody>
          </p:sp>
        </mc:Choice>
        <mc:Fallback xmlns="">
          <p:sp>
            <p:nvSpPr>
              <p:cNvPr id="3" name="文本框 2">
                <a:extLst>
                  <a:ext uri="{FF2B5EF4-FFF2-40B4-BE49-F238E27FC236}">
                    <a16:creationId xmlns:a16="http://schemas.microsoft.com/office/drawing/2014/main" id="{DC5C447C-D06D-160A-8B6C-4464DE2CF3E0}"/>
                  </a:ext>
                </a:extLst>
              </p:cNvPr>
              <p:cNvSpPr txBox="1">
                <a:spLocks noRot="1" noChangeAspect="1" noMove="1" noResize="1" noEditPoints="1" noAdjustHandles="1" noChangeArrowheads="1" noChangeShapeType="1" noTextEdit="1"/>
              </p:cNvSpPr>
              <p:nvPr/>
            </p:nvSpPr>
            <p:spPr>
              <a:xfrm>
                <a:off x="464550" y="1127613"/>
                <a:ext cx="11727449" cy="2893100"/>
              </a:xfrm>
              <a:prstGeom prst="rect">
                <a:avLst/>
              </a:prstGeom>
              <a:blipFill>
                <a:blip r:embed="rId5"/>
                <a:stretch>
                  <a:fillRect l="-1040" t="-2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9CC7608-4C0D-EF30-7DF4-2CC39A54A6B3}"/>
                  </a:ext>
                </a:extLst>
              </p:cNvPr>
              <p:cNvSpPr txBox="1"/>
              <p:nvPr/>
            </p:nvSpPr>
            <p:spPr>
              <a:xfrm>
                <a:off x="464550" y="4301571"/>
                <a:ext cx="10902697" cy="954107"/>
              </a:xfrm>
              <a:prstGeom prst="rect">
                <a:avLst/>
              </a:prstGeom>
              <a:noFill/>
            </p:spPr>
            <p:txBody>
              <a:bodyPr wrap="square" rtlCol="0">
                <a:spAutoFit/>
              </a:bodyPr>
              <a:lstStyle/>
              <a:p>
                <a:r>
                  <a:rPr lang="zh-CN" altLang="en-US" sz="2800" b="1" dirty="0"/>
                  <a:t>永久性固定债务水平</a:t>
                </a:r>
                <a:r>
                  <a:rPr lang="zh-CN" altLang="en-US" sz="2800" dirty="0"/>
                  <a:t>：应该用</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𝐷</m:t>
                        </m:r>
                      </m:sub>
                    </m:sSub>
                  </m:oMath>
                </a14:m>
                <a:r>
                  <a:rPr lang="zh-CN" altLang="en-US" sz="2800" dirty="0"/>
                  <a:t>折现利息税盾</a:t>
                </a:r>
                <a:endParaRPr lang="en-US" altLang="zh-CN" sz="2800" dirty="0"/>
              </a:p>
              <a:p>
                <a:pPr algn="ctr"/>
                <a:r>
                  <a:rPr lang="en-US" altLang="zh-CN" sz="2800" dirty="0">
                    <a:solidFill>
                      <a:srgbClr val="FF0000"/>
                    </a:solidFill>
                  </a:rPr>
                  <a:t> </a:t>
                </a:r>
                <a14:m>
                  <m:oMath xmlns:m="http://schemas.openxmlformats.org/officeDocument/2006/math">
                    <m:sSup>
                      <m:sSupPr>
                        <m:ctrlPr>
                          <a:rPr lang="en-US" altLang="zh-CN" sz="2800" i="1" smtClean="0">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𝑉</m:t>
                        </m:r>
                      </m:e>
                      <m:sup>
                        <m:r>
                          <a:rPr lang="en-US" altLang="zh-CN" sz="2800" i="1">
                            <a:solidFill>
                              <a:srgbClr val="FF0000"/>
                            </a:solidFill>
                            <a:latin typeface="Cambria Math" panose="02040503050406030204" pitchFamily="18" charset="0"/>
                          </a:rPr>
                          <m:t>𝐿</m:t>
                        </m:r>
                      </m:sup>
                    </m:sSup>
                    <m:r>
                      <a:rPr lang="en-US" altLang="zh-CN" sz="2800" b="0" i="1" smtClean="0">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𝑉</m:t>
                        </m:r>
                      </m:e>
                      <m:sup>
                        <m:r>
                          <a:rPr lang="en-US" altLang="zh-CN" sz="2800" i="1">
                            <a:solidFill>
                              <a:srgbClr val="FF0000"/>
                            </a:solidFill>
                            <a:latin typeface="Cambria Math" panose="02040503050406030204" pitchFamily="18" charset="0"/>
                          </a:rPr>
                          <m:t>𝑈</m:t>
                        </m:r>
                      </m:sup>
                    </m:sSup>
                    <m:r>
                      <a:rPr lang="en-US" altLang="zh-CN" sz="2800" b="0" i="0" smtClean="0">
                        <a:solidFill>
                          <a:srgbClr val="FF0000"/>
                        </a:solidFill>
                        <a:latin typeface="Cambria Math" panose="02040503050406030204" pitchFamily="18" charset="0"/>
                      </a:rPr>
                      <m:t>+</m:t>
                    </m:r>
                    <m:sSub>
                      <m:sSubPr>
                        <m:ctrlPr>
                          <a:rPr lang="en-US" altLang="zh-CN" sz="2800" i="1" dirty="0">
                            <a:solidFill>
                              <a:srgbClr val="FF0000"/>
                            </a:solidFill>
                            <a:latin typeface="Cambria Math" panose="02040503050406030204" pitchFamily="18" charset="0"/>
                            <a:ea typeface="Cambria Math" panose="02040503050406030204" pitchFamily="18" charset="0"/>
                          </a:rPr>
                        </m:ctrlPr>
                      </m:sSubPr>
                      <m:e>
                        <m:r>
                          <m:rPr>
                            <m:sty m:val="p"/>
                          </m:rPr>
                          <a:rPr lang="el-GR" altLang="zh-CN" sz="2800" i="1" dirty="0">
                            <a:solidFill>
                              <a:srgbClr val="FF0000"/>
                            </a:solidFill>
                            <a:latin typeface="Cambria Math" panose="02040503050406030204" pitchFamily="18" charset="0"/>
                            <a:ea typeface="Cambria Math" panose="02040503050406030204" pitchFamily="18" charset="0"/>
                          </a:rPr>
                          <m:t>τ</m:t>
                        </m:r>
                      </m:e>
                      <m:sub>
                        <m:r>
                          <a:rPr lang="en-US" altLang="zh-CN" sz="2800" i="1" dirty="0">
                            <a:solidFill>
                              <a:srgbClr val="FF0000"/>
                            </a:solidFill>
                            <a:latin typeface="Cambria Math" panose="02040503050406030204" pitchFamily="18" charset="0"/>
                            <a:ea typeface="Cambria Math" panose="02040503050406030204" pitchFamily="18" charset="0"/>
                          </a:rPr>
                          <m:t>𝑐</m:t>
                        </m:r>
                      </m:sub>
                    </m:sSub>
                    <m:r>
                      <a:rPr lang="en-US" altLang="zh-CN" sz="2800" b="0" i="1" dirty="0" smtClean="0">
                        <a:solidFill>
                          <a:srgbClr val="FF0000"/>
                        </a:solidFill>
                        <a:latin typeface="Cambria Math" panose="02040503050406030204" pitchFamily="18" charset="0"/>
                        <a:ea typeface="Cambria Math" panose="02040503050406030204" pitchFamily="18" charset="0"/>
                      </a:rPr>
                      <m:t>𝐷</m:t>
                    </m:r>
                  </m:oMath>
                </a14:m>
                <a:endParaRPr lang="zh-CN" altLang="en-US" sz="2800" dirty="0"/>
              </a:p>
            </p:txBody>
          </p:sp>
        </mc:Choice>
        <mc:Fallback xmlns="">
          <p:sp>
            <p:nvSpPr>
              <p:cNvPr id="4" name="文本框 3">
                <a:extLst>
                  <a:ext uri="{FF2B5EF4-FFF2-40B4-BE49-F238E27FC236}">
                    <a16:creationId xmlns:a16="http://schemas.microsoft.com/office/drawing/2014/main" id="{E9CC7608-4C0D-EF30-7DF4-2CC39A54A6B3}"/>
                  </a:ext>
                </a:extLst>
              </p:cNvPr>
              <p:cNvSpPr txBox="1">
                <a:spLocks noRot="1" noChangeAspect="1" noMove="1" noResize="1" noEditPoints="1" noAdjustHandles="1" noChangeArrowheads="1" noChangeShapeType="1" noTextEdit="1"/>
              </p:cNvSpPr>
              <p:nvPr/>
            </p:nvSpPr>
            <p:spPr>
              <a:xfrm>
                <a:off x="464550" y="4301571"/>
                <a:ext cx="10902697" cy="954107"/>
              </a:xfrm>
              <a:prstGeom prst="rect">
                <a:avLst/>
              </a:prstGeom>
              <a:blipFill>
                <a:blip r:embed="rId6"/>
                <a:stretch>
                  <a:fillRect l="-1118" t="-7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5324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1" y="250621"/>
            <a:ext cx="203132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三种方法比较</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BB9D33E-EF7B-2D7A-655B-7B2D23F2A9E9}"/>
                  </a:ext>
                </a:extLst>
              </p:cNvPr>
              <p:cNvSpPr txBox="1"/>
              <p:nvPr/>
            </p:nvSpPr>
            <p:spPr>
              <a:xfrm>
                <a:off x="340049" y="1047861"/>
                <a:ext cx="11511901" cy="5234895"/>
              </a:xfrm>
              <a:prstGeom prst="rect">
                <a:avLst/>
              </a:prstGeom>
              <a:noFill/>
            </p:spPr>
            <p:txBody>
              <a:bodyPr wrap="square" rtlCol="0">
                <a:spAutoFit/>
              </a:bodyPr>
              <a:lstStyle/>
              <a:p>
                <a:r>
                  <a:rPr lang="zh-CN" altLang="en-US" sz="2800" b="1" dirty="0">
                    <a:solidFill>
                      <a:schemeClr val="tx1"/>
                    </a:solidFill>
                  </a:rPr>
                  <a:t>固定的债务股权（</a:t>
                </a:r>
                <a14:m>
                  <m:oMath xmlns:m="http://schemas.openxmlformats.org/officeDocument/2006/math">
                    <m:f>
                      <m:fPr>
                        <m:ctrlPr>
                          <a:rPr lang="en-US" altLang="zh-CN" sz="2800" b="1" i="1" smtClean="0">
                            <a:solidFill>
                              <a:schemeClr val="tx1"/>
                            </a:solidFill>
                            <a:latin typeface="Cambria Math" panose="02040503050406030204" pitchFamily="18" charset="0"/>
                          </a:rPr>
                        </m:ctrlPr>
                      </m:fPr>
                      <m:num>
                        <m:r>
                          <a:rPr lang="en-US" altLang="zh-CN" sz="2800" b="1" i="1" smtClean="0">
                            <a:solidFill>
                              <a:schemeClr val="tx1"/>
                            </a:solidFill>
                            <a:latin typeface="Cambria Math" panose="02040503050406030204" pitchFamily="18" charset="0"/>
                          </a:rPr>
                          <m:t>𝑫</m:t>
                        </m:r>
                      </m:num>
                      <m:den>
                        <m:r>
                          <a:rPr lang="en-US" altLang="zh-CN" sz="2800" b="1" i="1" smtClean="0">
                            <a:solidFill>
                              <a:schemeClr val="tx1"/>
                            </a:solidFill>
                            <a:latin typeface="Cambria Math" panose="02040503050406030204" pitchFamily="18" charset="0"/>
                          </a:rPr>
                          <m:t>𝑬</m:t>
                        </m:r>
                      </m:den>
                    </m:f>
                  </m:oMath>
                </a14:m>
                <a:r>
                  <a:rPr lang="zh-CN" altLang="en-US" sz="2800" b="1" dirty="0">
                    <a:solidFill>
                      <a:schemeClr val="tx1"/>
                    </a:solidFill>
                  </a:rPr>
                  <a:t>）比率</a:t>
                </a:r>
                <a:r>
                  <a:rPr lang="zh-CN" altLang="en-US" sz="2800" dirty="0">
                    <a:solidFill>
                      <a:schemeClr val="tx1"/>
                    </a:solidFill>
                  </a:rPr>
                  <a:t>：</a:t>
                </a:r>
                <a:r>
                  <a:rPr lang="en-US" altLang="zh-CN" sz="2800" dirty="0">
                    <a:solidFill>
                      <a:schemeClr val="tx1"/>
                    </a:solidFill>
                  </a:rPr>
                  <a:t>99%</a:t>
                </a:r>
                <a:r>
                  <a:rPr lang="zh-CN" altLang="en-US" sz="2800" dirty="0">
                    <a:solidFill>
                      <a:schemeClr val="tx1"/>
                    </a:solidFill>
                  </a:rPr>
                  <a:t>以上的计算题属于前述</a:t>
                </a:r>
                <a:r>
                  <a:rPr lang="en-US" altLang="zh-CN" sz="2800" dirty="0">
                    <a:solidFill>
                      <a:schemeClr val="tx1"/>
                    </a:solidFill>
                  </a:rPr>
                  <a:t>Ⅰ</a:t>
                </a:r>
                <a:r>
                  <a:rPr lang="zh-CN" altLang="en-US" sz="2800" dirty="0">
                    <a:solidFill>
                      <a:schemeClr val="tx1"/>
                    </a:solidFill>
                  </a:rPr>
                  <a:t>和</a:t>
                </a:r>
                <a:r>
                  <a:rPr lang="en-US" altLang="zh-CN" sz="2800" dirty="0">
                    <a:solidFill>
                      <a:schemeClr val="tx1"/>
                    </a:solidFill>
                    <a:latin typeface="+mn-ea"/>
                  </a:rPr>
                  <a:t>Ⅱ</a:t>
                </a:r>
                <a:r>
                  <a:rPr lang="zh-CN" altLang="en-US" sz="2800" dirty="0">
                    <a:solidFill>
                      <a:schemeClr val="tx1"/>
                    </a:solidFill>
                    <a:latin typeface="+mn-ea"/>
                  </a:rPr>
                  <a:t>两种情况，使用</a:t>
                </a:r>
                <a14:m>
                  <m:oMath xmlns:m="http://schemas.openxmlformats.org/officeDocument/2006/math">
                    <m:r>
                      <a:rPr lang="en-US" altLang="zh-CN" sz="2800" i="1" dirty="0" smtClean="0">
                        <a:solidFill>
                          <a:schemeClr val="tx1"/>
                        </a:solidFill>
                        <a:latin typeface="Cambria Math" panose="02040503050406030204" pitchFamily="18" charset="0"/>
                      </a:rPr>
                      <m:t>𝑊𝐴𝐶𝐶</m:t>
                    </m:r>
                  </m:oMath>
                </a14:m>
                <a:r>
                  <a:rPr lang="zh-CN" altLang="en-US" sz="2800" dirty="0">
                    <a:solidFill>
                      <a:schemeClr val="tx1"/>
                    </a:solidFill>
                    <a:latin typeface="+mn-ea"/>
                  </a:rPr>
                  <a:t>法最为便捷。</a:t>
                </a:r>
              </a:p>
              <a:p>
                <a:pPr algn="l"/>
                <a:endParaRPr lang="en-US" altLang="zh-CN" sz="1400" dirty="0"/>
              </a:p>
              <a:p>
                <a:pPr algn="l"/>
                <a:r>
                  <a:rPr lang="zh-CN" altLang="en-US" sz="2800" b="1" dirty="0"/>
                  <a:t>其他杠杆政策下</a:t>
                </a:r>
                <a:r>
                  <a:rPr lang="zh-CN" altLang="en-US" sz="2800" dirty="0"/>
                  <a:t>：</a:t>
                </a:r>
                <a14:m>
                  <m:oMath xmlns:m="http://schemas.openxmlformats.org/officeDocument/2006/math">
                    <m:r>
                      <a:rPr lang="en-US" altLang="zh-CN" sz="2800" i="1" dirty="0" smtClean="0">
                        <a:latin typeface="Cambria Math" panose="02040503050406030204" pitchFamily="18" charset="0"/>
                      </a:rPr>
                      <m:t>𝐴𝑃𝑉</m:t>
                    </m:r>
                  </m:oMath>
                </a14:m>
                <a:r>
                  <a:rPr lang="zh-CN" altLang="en-US" sz="2800" dirty="0"/>
                  <a:t>方法更清晰，因为此种情况下</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oMath>
                </a14:m>
                <a:r>
                  <a:rPr lang="zh-CN" altLang="en-US" sz="2800" dirty="0"/>
                  <a:t>在不断变化需要一直调整。</a:t>
                </a:r>
                <a:endParaRPr lang="en-US" altLang="zh-CN" sz="2800" dirty="0"/>
              </a:p>
              <a:p>
                <a:pPr algn="l"/>
                <a:endParaRPr lang="en-US" altLang="zh-CN" sz="1400" dirty="0"/>
              </a:p>
              <a:p>
                <a:pPr algn="l"/>
                <a14:m>
                  <m:oMath xmlns:m="http://schemas.openxmlformats.org/officeDocument/2006/math">
                    <m:r>
                      <a:rPr lang="en-US" altLang="zh-CN" sz="2800" i="1" dirty="0" smtClean="0">
                        <a:latin typeface="Cambria Math" panose="02040503050406030204" pitchFamily="18" charset="0"/>
                      </a:rPr>
                      <m:t>𝐹𝐶𝐸𝐹</m:t>
                    </m:r>
                  </m:oMath>
                </a14:m>
                <a:r>
                  <a:rPr lang="zh-CN" altLang="en-US" sz="2800" dirty="0"/>
                  <a:t>法比较繁琐，除非前两种方法都失效否则一般不用，一般只用于当公司资本结构中其他证券的价值或利息税盾难以确定时。</a:t>
                </a:r>
                <a:endParaRPr lang="en-US" altLang="zh-CN" sz="2800" dirty="0"/>
              </a:p>
              <a:p>
                <a:pPr algn="l"/>
                <a:endParaRPr lang="en-US" altLang="zh-CN" sz="1400" dirty="0"/>
              </a:p>
              <a:p>
                <a:r>
                  <a:rPr lang="zh-CN" altLang="en-US" sz="2800" dirty="0"/>
                  <a:t>注：如果考虑财务困境成本（或杠杆的代理收益、杠杆的代理成本）等因素，则应该对</a:t>
                </a:r>
                <a:r>
                  <a:rPr lang="en-US" altLang="zh-CN" sz="2800" dirty="0"/>
                  <a:t>APV</a:t>
                </a:r>
                <a:r>
                  <a:rPr lang="zh-CN" altLang="en-US" sz="2800" dirty="0"/>
                  <a:t>法进行修正</a:t>
                </a:r>
                <a:endParaRPr lang="en-US" altLang="zh-CN" sz="2800" dirty="0"/>
              </a:p>
              <a:p>
                <a:pP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𝐿</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利息税盾</m:t>
                          </m:r>
                        </m:e>
                      </m:d>
                      <m:r>
                        <a:rPr lang="en-US" altLang="zh-CN" sz="2800">
                          <a:latin typeface="Cambria Math" panose="02040503050406030204" pitchFamily="18" charset="0"/>
                        </a:rPr>
                        <m:t>−</m:t>
                      </m:r>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财务困境成本</m:t>
                          </m:r>
                        </m:e>
                      </m:d>
                    </m:oMath>
                  </m:oMathPara>
                </a14:m>
                <a:endParaRPr lang="en-US" altLang="zh-CN" sz="2800" dirty="0"/>
              </a:p>
              <a:p>
                <a:r>
                  <a:rPr lang="en-US" altLang="zh-CN" sz="2800" dirty="0"/>
                  <a:t>                                   </a:t>
                </a:r>
                <a14:m>
                  <m:oMath xmlns:m="http://schemas.openxmlformats.org/officeDocument/2006/math">
                    <m:r>
                      <a:rPr lang="en-US" altLang="zh-CN" sz="2800" i="1">
                        <a:latin typeface="Cambria Math" panose="02040503050406030204" pitchFamily="18" charset="0"/>
                      </a:rPr>
                      <m:t>+</m:t>
                    </m:r>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债务的代理收益</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债务的代理成本</m:t>
                        </m:r>
                      </m:e>
                    </m:d>
                  </m:oMath>
                </a14:m>
                <a:endParaRPr lang="zh-CN" altLang="en-US" sz="2800" dirty="0"/>
              </a:p>
            </p:txBody>
          </p:sp>
        </mc:Choice>
        <mc:Fallback xmlns="">
          <p:sp>
            <p:nvSpPr>
              <p:cNvPr id="3" name="文本框 2">
                <a:extLst>
                  <a:ext uri="{FF2B5EF4-FFF2-40B4-BE49-F238E27FC236}">
                    <a16:creationId xmlns:a16="http://schemas.microsoft.com/office/drawing/2014/main" id="{FBB9D33E-EF7B-2D7A-655B-7B2D23F2A9E9}"/>
                  </a:ext>
                </a:extLst>
              </p:cNvPr>
              <p:cNvSpPr txBox="1">
                <a:spLocks noRot="1" noChangeAspect="1" noMove="1" noResize="1" noEditPoints="1" noAdjustHandles="1" noChangeArrowheads="1" noChangeShapeType="1" noTextEdit="1"/>
              </p:cNvSpPr>
              <p:nvPr/>
            </p:nvSpPr>
            <p:spPr>
              <a:xfrm>
                <a:off x="340049" y="1047861"/>
                <a:ext cx="11511901" cy="5234895"/>
              </a:xfrm>
              <a:prstGeom prst="rect">
                <a:avLst/>
              </a:prstGeom>
              <a:blipFill>
                <a:blip r:embed="rId4"/>
                <a:stretch>
                  <a:fillRect l="-1112" r="-41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23963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总结</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2257C6E-6C27-CE41-3B3C-C38D868F1042}"/>
                  </a:ext>
                </a:extLst>
              </p:cNvPr>
              <p:cNvSpPr txBox="1"/>
              <p:nvPr/>
            </p:nvSpPr>
            <p:spPr>
              <a:xfrm>
                <a:off x="219636" y="1553134"/>
                <a:ext cx="11752729" cy="3751733"/>
              </a:xfrm>
              <a:prstGeom prst="rect">
                <a:avLst/>
              </a:prstGeom>
              <a:noFill/>
            </p:spPr>
            <p:txBody>
              <a:bodyPr wrap="square" rtlCol="0">
                <a:spAutoFit/>
              </a:bodyPr>
              <a:lstStyle/>
              <a:p>
                <a:pPr algn="l"/>
                <a:r>
                  <a:rPr lang="zh-CN" altLang="en-US" sz="2800" b="1" dirty="0"/>
                  <a:t>固定债务计划下的杠杆与资本成本</a:t>
                </a:r>
                <a:r>
                  <a:rPr lang="zh-CN" altLang="en-US" sz="2800" dirty="0"/>
                  <a:t>：</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𝐸</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sSup>
                                <m:sSupPr>
                                  <m:ctrlPr>
                                    <a:rPr lang="en-US" altLang="zh-CN" sz="280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𝐷</m:t>
                                  </m:r>
                                </m:e>
                                <m:sup>
                                  <m:r>
                                    <a:rPr lang="en-US" altLang="zh-CN" sz="2800" b="0" i="1" smtClean="0">
                                      <a:solidFill>
                                        <a:srgbClr val="FF0000"/>
                                      </a:solidFill>
                                      <a:latin typeface="Cambria Math" panose="02040503050406030204" pitchFamily="18" charset="0"/>
                                    </a:rPr>
                                    <m:t>𝑆</m:t>
                                  </m:r>
                                </m:sup>
                              </m:sSup>
                            </m:den>
                          </m:f>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𝐷</m:t>
                              </m:r>
                            </m:e>
                            <m:sup>
                              <m:r>
                                <a:rPr lang="en-US" altLang="zh-CN" sz="2800" i="1">
                                  <a:solidFill>
                                    <a:srgbClr val="FF0000"/>
                                  </a:solidFill>
                                  <a:latin typeface="Cambria Math" panose="02040503050406030204" pitchFamily="18" charset="0"/>
                                </a:rPr>
                                <m:t>𝑆</m:t>
                              </m:r>
                            </m:sup>
                          </m:sSup>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𝐷</m:t>
                              </m:r>
                            </m:e>
                            <m:sup>
                              <m:r>
                                <a:rPr lang="en-US" altLang="zh-CN" sz="2800" i="1">
                                  <a:solidFill>
                                    <a:srgbClr val="FF0000"/>
                                  </a:solidFill>
                                  <a:latin typeface="Cambria Math" panose="02040503050406030204" pitchFamily="18" charset="0"/>
                                </a:rPr>
                                <m:t>𝑆</m:t>
                              </m:r>
                            </m:sup>
                          </m:sSup>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r>
                        <a:rPr lang="en-US" altLang="zh-CN" sz="2800" b="0" i="1" smtClean="0">
                          <a:solidFill>
                            <a:srgbClr val="FF0000"/>
                          </a:solidFill>
                          <a:latin typeface="Cambria Math" panose="02040503050406030204" pitchFamily="18" charset="0"/>
                        </a:rPr>
                        <m:t> </m:t>
                      </m:r>
                      <m:groupChr>
                        <m:groupChrPr>
                          <m:chr m:val="⇔"/>
                          <m:vertJc m:val="bot"/>
                          <m:ctrlPr>
                            <a:rPr lang="en-US" altLang="zh-CN" sz="2800" i="1" smtClean="0">
                              <a:solidFill>
                                <a:srgbClr val="FF0000"/>
                              </a:solidFill>
                              <a:latin typeface="Cambria Math" panose="02040503050406030204" pitchFamily="18" charset="0"/>
                            </a:rPr>
                          </m:ctrlPr>
                        </m:groupChrPr>
                        <m:e>
                          <m:r>
                            <m:rPr>
                              <m:brk m:alnAt="2"/>
                            </m:rPr>
                            <a:rPr lang="zh-CN" altLang="en-US" sz="2800" i="1">
                              <a:solidFill>
                                <a:srgbClr val="FF0000"/>
                              </a:solidFill>
                              <a:latin typeface="Cambria Math" panose="02040503050406030204" pitchFamily="18" charset="0"/>
                            </a:rPr>
                            <m:t>等</m:t>
                          </m:r>
                          <m:r>
                            <a:rPr lang="zh-CN" altLang="en-US" sz="2800" i="1">
                              <a:solidFill>
                                <a:srgbClr val="FF0000"/>
                              </a:solidFill>
                              <a:latin typeface="Cambria Math" panose="02040503050406030204" pitchFamily="18" charset="0"/>
                            </a:rPr>
                            <m:t>价于</m:t>
                          </m:r>
                        </m:e>
                      </m:groupCh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𝐷</m:t>
                              </m:r>
                            </m:e>
                            <m:sup>
                              <m:r>
                                <a:rPr lang="en-US" altLang="zh-CN" sz="2800" i="1">
                                  <a:solidFill>
                                    <a:srgbClr val="FF0000"/>
                                  </a:solidFill>
                                  <a:latin typeface="Cambria Math" panose="02040503050406030204" pitchFamily="18" charset="0"/>
                                </a:rPr>
                                <m:t>𝑆</m:t>
                              </m:r>
                            </m:sup>
                          </m:sSup>
                        </m:num>
                        <m:den>
                          <m:r>
                            <a:rPr lang="en-US" altLang="zh-CN" sz="2800" i="1">
                              <a:solidFill>
                                <a:srgbClr val="FF0000"/>
                              </a:solidFill>
                              <a:latin typeface="Cambria Math" panose="02040503050406030204" pitchFamily="18" charset="0"/>
                            </a:rPr>
                            <m:t>𝐸</m:t>
                          </m:r>
                        </m:den>
                      </m:f>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r>
                        <a:rPr lang="en-US" altLang="zh-CN" sz="2800" i="1">
                          <a:solidFill>
                            <a:srgbClr val="FF0000"/>
                          </a:solidFill>
                          <a:latin typeface="Cambria Math" panose="02040503050406030204" pitchFamily="18" charset="0"/>
                        </a:rPr>
                        <m:t>)</m:t>
                      </m:r>
                    </m:oMath>
                  </m:oMathPara>
                </a14:m>
                <a:endParaRPr lang="en-US" altLang="zh-CN" sz="2800" dirty="0"/>
              </a:p>
              <a:p>
                <a:endParaRPr lang="en-US" altLang="zh-CN" sz="1400" dirty="0"/>
              </a:p>
              <a:p>
                <a:r>
                  <a:rPr lang="zh-CN" altLang="en-US" sz="2800" b="1" dirty="0"/>
                  <a:t>固定债务计划下的</a:t>
                </a:r>
                <a:r>
                  <a:rPr lang="en-US" altLang="zh-CN" sz="2800" b="1" dirty="0"/>
                  <a:t>WACC</a:t>
                </a:r>
                <a:r>
                  <a:rPr lang="zh-CN" altLang="en-US" sz="2800" dirty="0"/>
                  <a:t>：</a:t>
                </a:r>
                <a:endParaRPr lang="en-US" altLang="zh-CN" sz="2800" dirty="0"/>
              </a:p>
              <a:p>
                <a:pPr algn="ct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𝑊𝐴𝐶𝐶</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oMath>
                </a14:m>
                <a:r>
                  <a:rPr lang="en-US" altLang="zh-CN" sz="2800" dirty="0">
                    <a:solidFill>
                      <a:srgbClr val="FF0000"/>
                    </a:solidFill>
                    <a:ea typeface="Cambria Math" panose="02040503050406030204" pitchFamily="18" charset="0"/>
                  </a:rPr>
                  <a:t> </a:t>
                </a:r>
                <a14:m>
                  <m:oMath xmlns:m="http://schemas.openxmlformats.org/officeDocument/2006/math">
                    <m:sSub>
                      <m:sSubPr>
                        <m:ctrlPr>
                          <a:rPr lang="en-US" altLang="zh-CN" sz="2800" i="1" dirty="0">
                            <a:solidFill>
                              <a:srgbClr val="FF0000"/>
                            </a:solidFill>
                            <a:latin typeface="Cambria Math" panose="02040503050406030204" pitchFamily="18" charset="0"/>
                            <a:ea typeface="Cambria Math" panose="02040503050406030204" pitchFamily="18" charset="0"/>
                          </a:rPr>
                        </m:ctrlPr>
                      </m:sSubPr>
                      <m:e>
                        <m:r>
                          <a:rPr lang="en-US" altLang="zh-CN" sz="2800" i="1" dirty="0">
                            <a:solidFill>
                              <a:srgbClr val="FF0000"/>
                            </a:solidFill>
                            <a:latin typeface="Cambria Math" panose="02040503050406030204" pitchFamily="18" charset="0"/>
                            <a:ea typeface="Cambria Math" panose="02040503050406030204" pitchFamily="18" charset="0"/>
                          </a:rPr>
                          <m:t>·</m:t>
                        </m:r>
                        <m:r>
                          <m:rPr>
                            <m:sty m:val="p"/>
                          </m:rPr>
                          <a:rPr lang="el-GR" altLang="zh-CN" sz="2800" i="1" dirty="0">
                            <a:solidFill>
                              <a:srgbClr val="FF0000"/>
                            </a:solidFill>
                            <a:latin typeface="Cambria Math" panose="02040503050406030204" pitchFamily="18" charset="0"/>
                            <a:ea typeface="Cambria Math" panose="02040503050406030204" pitchFamily="18" charset="0"/>
                          </a:rPr>
                          <m:t>τ</m:t>
                        </m:r>
                      </m:e>
                      <m:sub>
                        <m:r>
                          <a:rPr lang="en-US" altLang="zh-CN" sz="2800" i="1" dirty="0">
                            <a:solidFill>
                              <a:srgbClr val="FF0000"/>
                            </a:solidFill>
                            <a:latin typeface="Cambria Math" panose="02040503050406030204" pitchFamily="18" charset="0"/>
                            <a:ea typeface="Cambria Math" panose="02040503050406030204" pitchFamily="18" charset="0"/>
                          </a:rPr>
                          <m:t>𝑐</m:t>
                        </m:r>
                      </m:sub>
                    </m:sSub>
                    <m:d>
                      <m:dPr>
                        <m:begChr m:val="["/>
                        <m:endChr m:val="]"/>
                        <m:ctrlPr>
                          <a:rPr lang="en-US" altLang="zh-CN" sz="2800" b="0" i="1" dirty="0"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r>
                          <a:rPr lang="en-US" altLang="zh-CN" sz="2800" b="0" i="0" smtClean="0">
                            <a:solidFill>
                              <a:srgbClr val="FF0000"/>
                            </a:solidFill>
                            <a:latin typeface="Cambria Math" panose="02040503050406030204" pitchFamily="18" charset="0"/>
                          </a:rPr>
                          <m:t>+</m:t>
                        </m:r>
                        <m:r>
                          <m:rPr>
                            <m:sty m:val="p"/>
                          </m:rPr>
                          <a:rPr lang="el-GR" altLang="zh-CN" sz="2800" b="0" i="1" smtClean="0">
                            <a:solidFill>
                              <a:srgbClr val="FF0000"/>
                            </a:solidFill>
                            <a:latin typeface="Cambria Math" panose="02040503050406030204" pitchFamily="18" charset="0"/>
                            <a:ea typeface="Cambria Math" panose="02040503050406030204" pitchFamily="18" charset="0"/>
                          </a:rPr>
                          <m:t>φ</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e>
                        </m:d>
                      </m:e>
                    </m:d>
                  </m:oMath>
                </a14:m>
                <a:endParaRPr lang="en-US" altLang="zh-CN" sz="2800" dirty="0"/>
              </a:p>
              <a:p>
                <a:r>
                  <a:rPr lang="zh-CN" altLang="en-US" sz="2800" dirty="0"/>
                  <a:t>其中</a:t>
                </a:r>
                <a14:m>
                  <m:oMath xmlns:m="http://schemas.openxmlformats.org/officeDocument/2006/math">
                    <m:r>
                      <a:rPr lang="en-US" altLang="zh-CN" sz="2800" i="1" dirty="0" smtClean="0">
                        <a:latin typeface="Cambria Math" panose="02040503050406030204" pitchFamily="18" charset="0"/>
                      </a:rPr>
                      <m:t>𝑑</m:t>
                    </m:r>
                    <m:r>
                      <a:rPr lang="en-US" altLang="zh-CN" sz="2800" b="0" i="1" dirty="0" smtClean="0">
                        <a:latin typeface="Cambria Math" panose="02040503050406030204" pitchFamily="18" charset="0"/>
                      </a:rPr>
                      <m:t>=</m:t>
                    </m:r>
                    <m:f>
                      <m:fPr>
                        <m:ctrlPr>
                          <a:rPr lang="en-US" altLang="zh-CN" sz="2800" i="1" smtClean="0">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𝐷</m:t>
                        </m:r>
                      </m:num>
                      <m:den>
                        <m:r>
                          <a:rPr lang="en-US" altLang="zh-CN" sz="2800" i="1">
                            <a:solidFill>
                              <a:schemeClr val="tx1"/>
                            </a:solidFill>
                            <a:latin typeface="Cambria Math" panose="02040503050406030204" pitchFamily="18" charset="0"/>
                          </a:rPr>
                          <m:t>𝐸</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𝐷</m:t>
                        </m:r>
                      </m:den>
                    </m:f>
                  </m:oMath>
                </a14:m>
                <a:r>
                  <a:rPr lang="zh-CN" altLang="en-US" sz="2800" dirty="0"/>
                  <a:t>为债务对企业价值比率，</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𝑆</m:t>
                        </m:r>
                      </m:sub>
                    </m:sSub>
                    <m:r>
                      <a:rPr lang="en-US" altLang="zh-CN" sz="2800" i="1">
                        <a:latin typeface="Cambria Math" panose="02040503050406030204" pitchFamily="18" charset="0"/>
                      </a:rPr>
                      <m:t>=</m:t>
                    </m:r>
                    <m:r>
                      <m:rPr>
                        <m:sty m:val="p"/>
                      </m:rPr>
                      <a:rPr lang="en-US" altLang="zh-CN" sz="2800">
                        <a:latin typeface="Cambria Math" panose="02040503050406030204" pitchFamily="18" charset="0"/>
                      </a:rPr>
                      <m:t>D</m:t>
                    </m:r>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r>
                      <a:rPr lang="en-US" altLang="zh-CN" sz="2800" i="1">
                        <a:latin typeface="Cambria Math" panose="02040503050406030204" pitchFamily="18" charset="0"/>
                      </a:rPr>
                      <m:t> </m:t>
                    </m:r>
                  </m:oMath>
                </a14:m>
                <a:r>
                  <a:rPr lang="zh-CN" altLang="en-US" sz="2800" i="0" dirty="0">
                    <a:latin typeface="+mj-lt"/>
                  </a:rPr>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oMath>
                </a14:m>
                <a:r>
                  <a:rPr lang="zh-CN" altLang="en-US" sz="2800" i="0" dirty="0">
                    <a:latin typeface="+mj-lt"/>
                  </a:rPr>
                  <a:t>为来自预先设定债务的税盾价值，</a:t>
                </a:r>
                <a14:m>
                  <m:oMath xmlns:m="http://schemas.openxmlformats.org/officeDocument/2006/math">
                    <m:r>
                      <m:rPr>
                        <m:sty m:val="p"/>
                      </m:rPr>
                      <a:rPr lang="el-GR" altLang="zh-CN" sz="2800" i="1" smtClean="0">
                        <a:solidFill>
                          <a:schemeClr val="tx1"/>
                        </a:solidFill>
                        <a:latin typeface="Cambria Math" panose="02040503050406030204" pitchFamily="18" charset="0"/>
                        <a:ea typeface="Cambria Math" panose="02040503050406030204" pitchFamily="18" charset="0"/>
                      </a:rPr>
                      <m:t>φ</m:t>
                    </m:r>
                    <m:r>
                      <a:rPr lang="en-US" altLang="zh-CN" sz="2800" b="0" i="1" smtClean="0">
                        <a:solidFill>
                          <a:schemeClr val="tx1"/>
                        </a:solidFill>
                        <a:latin typeface="Cambria Math" panose="02040503050406030204" pitchFamily="18" charset="0"/>
                        <a:ea typeface="Cambria Math" panose="02040503050406030204" pitchFamily="18" charset="0"/>
                      </a:rPr>
                      <m:t>=</m:t>
                    </m:r>
                    <m:f>
                      <m:fPr>
                        <m:ctrlPr>
                          <a:rPr lang="en-US" altLang="zh-CN" sz="2800" b="0" i="1" smtClean="0">
                            <a:solidFill>
                              <a:schemeClr val="tx1"/>
                            </a:solidFill>
                            <a:latin typeface="Cambria Math" panose="02040503050406030204" pitchFamily="18" charset="0"/>
                            <a:ea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𝑇</m:t>
                            </m:r>
                          </m:e>
                          <m:sub>
                            <m:r>
                              <a:rPr lang="en-US" altLang="zh-CN" sz="2800" i="1">
                                <a:solidFill>
                                  <a:schemeClr val="tx1"/>
                                </a:solidFill>
                                <a:latin typeface="Cambria Math" panose="02040503050406030204" pitchFamily="18" charset="0"/>
                              </a:rPr>
                              <m:t>𝑆</m:t>
                            </m:r>
                          </m:sub>
                        </m:sSub>
                      </m:num>
                      <m:den>
                        <m:sSub>
                          <m:sSubPr>
                            <m:ctrlPr>
                              <a:rPr lang="en-US" altLang="zh-CN" sz="2800" i="1" dirty="0">
                                <a:solidFill>
                                  <a:schemeClr val="tx1"/>
                                </a:solidFill>
                                <a:latin typeface="Cambria Math" panose="02040503050406030204" pitchFamily="18" charset="0"/>
                                <a:ea typeface="Cambria Math" panose="02040503050406030204" pitchFamily="18" charset="0"/>
                              </a:rPr>
                            </m:ctrlPr>
                          </m:sSubPr>
                          <m:e>
                            <m:r>
                              <m:rPr>
                                <m:sty m:val="p"/>
                              </m:rPr>
                              <a:rPr lang="el-GR" altLang="zh-CN" sz="2800" i="1" dirty="0">
                                <a:solidFill>
                                  <a:schemeClr val="tx1"/>
                                </a:solidFill>
                                <a:latin typeface="Cambria Math" panose="02040503050406030204" pitchFamily="18" charset="0"/>
                                <a:ea typeface="Cambria Math" panose="02040503050406030204" pitchFamily="18" charset="0"/>
                              </a:rPr>
                              <m:t>τ</m:t>
                            </m:r>
                          </m:e>
                          <m:sub>
                            <m:r>
                              <a:rPr lang="en-US" altLang="zh-CN" sz="2800" i="1" dirty="0">
                                <a:solidFill>
                                  <a:schemeClr val="tx1"/>
                                </a:solidFill>
                                <a:latin typeface="Cambria Math" panose="02040503050406030204" pitchFamily="18" charset="0"/>
                                <a:ea typeface="Cambria Math" panose="02040503050406030204" pitchFamily="18" charset="0"/>
                              </a:rPr>
                              <m:t>𝑐</m:t>
                            </m:r>
                          </m:sub>
                        </m:sSub>
                        <m:r>
                          <m:rPr>
                            <m:sty m:val="p"/>
                          </m:rPr>
                          <a:rPr lang="en-US" altLang="zh-CN" sz="2800">
                            <a:solidFill>
                              <a:schemeClr val="tx1"/>
                            </a:solidFill>
                            <a:latin typeface="Cambria Math" panose="02040503050406030204" pitchFamily="18" charset="0"/>
                          </a:rPr>
                          <m:t>D</m:t>
                        </m:r>
                      </m:den>
                    </m:f>
                  </m:oMath>
                </a14:m>
                <a:r>
                  <a:rPr lang="zh-CN" altLang="en-US" sz="2800" dirty="0"/>
                  <a:t>，反映债务水平的不变性。</a:t>
                </a:r>
              </a:p>
            </p:txBody>
          </p:sp>
        </mc:Choice>
        <mc:Fallback xmlns="">
          <p:sp>
            <p:nvSpPr>
              <p:cNvPr id="2" name="文本框 1">
                <a:extLst>
                  <a:ext uri="{FF2B5EF4-FFF2-40B4-BE49-F238E27FC236}">
                    <a16:creationId xmlns:a16="http://schemas.microsoft.com/office/drawing/2014/main" id="{42257C6E-6C27-CE41-3B3C-C38D868F1042}"/>
                  </a:ext>
                </a:extLst>
              </p:cNvPr>
              <p:cNvSpPr txBox="1">
                <a:spLocks noRot="1" noChangeAspect="1" noMove="1" noResize="1" noEditPoints="1" noAdjustHandles="1" noChangeArrowheads="1" noChangeShapeType="1" noTextEdit="1"/>
              </p:cNvSpPr>
              <p:nvPr/>
            </p:nvSpPr>
            <p:spPr>
              <a:xfrm>
                <a:off x="219636" y="1553134"/>
                <a:ext cx="11752729" cy="3751733"/>
              </a:xfrm>
              <a:prstGeom prst="rect">
                <a:avLst/>
              </a:prstGeom>
              <a:blipFill>
                <a:blip r:embed="rId4"/>
                <a:stretch>
                  <a:fillRect l="-1037" t="-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21631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总结</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0CB450BC-C404-E61B-7220-BC044FB401E3}"/>
                  </a:ext>
                </a:extLst>
              </p:cNvPr>
              <p:cNvGraphicFramePr>
                <a:graphicFrameLocks noGrp="1"/>
              </p:cNvGraphicFramePr>
              <p:nvPr/>
            </p:nvGraphicFramePr>
            <p:xfrm>
              <a:off x="60577" y="932330"/>
              <a:ext cx="12070847" cy="5360894"/>
            </p:xfrm>
            <a:graphic>
              <a:graphicData uri="http://schemas.openxmlformats.org/drawingml/2006/table">
                <a:tbl>
                  <a:tblPr firstRow="1" bandRow="1">
                    <a:tableStyleId>{5C22544A-7EE6-4342-B048-85BDC9FD1C3A}</a:tableStyleId>
                  </a:tblPr>
                  <a:tblGrid>
                    <a:gridCol w="2644587">
                      <a:extLst>
                        <a:ext uri="{9D8B030D-6E8A-4147-A177-3AD203B41FA5}">
                          <a16:colId xmlns:a16="http://schemas.microsoft.com/office/drawing/2014/main" val="2392974743"/>
                        </a:ext>
                      </a:extLst>
                    </a:gridCol>
                    <a:gridCol w="2079812">
                      <a:extLst>
                        <a:ext uri="{9D8B030D-6E8A-4147-A177-3AD203B41FA5}">
                          <a16:colId xmlns:a16="http://schemas.microsoft.com/office/drawing/2014/main" val="3722849878"/>
                        </a:ext>
                      </a:extLst>
                    </a:gridCol>
                    <a:gridCol w="1272988">
                      <a:extLst>
                        <a:ext uri="{9D8B030D-6E8A-4147-A177-3AD203B41FA5}">
                          <a16:colId xmlns:a16="http://schemas.microsoft.com/office/drawing/2014/main" val="3795990600"/>
                        </a:ext>
                      </a:extLst>
                    </a:gridCol>
                    <a:gridCol w="6073460">
                      <a:extLst>
                        <a:ext uri="{9D8B030D-6E8A-4147-A177-3AD203B41FA5}">
                          <a16:colId xmlns:a16="http://schemas.microsoft.com/office/drawing/2014/main" val="804458950"/>
                        </a:ext>
                      </a:extLst>
                    </a:gridCol>
                  </a:tblGrid>
                  <a:tr h="1005109">
                    <a:tc>
                      <a:txBody>
                        <a:bodyPr/>
                        <a:lstStyle/>
                        <a:p>
                          <a:pPr algn="ctr"/>
                          <a:r>
                            <a:rPr lang="zh-CN" altLang="en-US" sz="2400" dirty="0">
                              <a:solidFill>
                                <a:schemeClr val="tx1"/>
                              </a:solidFill>
                            </a:rPr>
                            <a:t>情形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
                              </m:oMathParaPr>
                              <m:oMath xmlns:m="http://schemas.openxmlformats.org/officeDocument/2006/math">
                                <m:sSup>
                                  <m:sSupPr>
                                    <m:ctrlPr>
                                      <a:rPr lang="en-US" altLang="zh-CN" sz="2400" i="1" smtClean="0">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𝐷</m:t>
                                    </m:r>
                                  </m:e>
                                  <m:sup>
                                    <m:r>
                                      <a:rPr lang="en-US" altLang="zh-CN" sz="2400" i="1">
                                        <a:solidFill>
                                          <a:schemeClr val="tx1"/>
                                        </a:solidFill>
                                        <a:latin typeface="Cambria Math" panose="02040503050406030204" pitchFamily="18" charset="0"/>
                                      </a:rPr>
                                      <m:t>𝑆</m:t>
                                    </m:r>
                                  </m:sup>
                                </m:sSup>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sty m:val="p"/>
                                  </m:rPr>
                                  <a:rPr lang="el-GR" altLang="zh-CN" sz="2400" b="0" i="1" smtClean="0">
                                    <a:solidFill>
                                      <a:schemeClr val="tx1"/>
                                    </a:solidFill>
                                    <a:latin typeface="Cambria Math" panose="02040503050406030204" pitchFamily="18" charset="0"/>
                                    <a:ea typeface="Cambria Math" panose="02040503050406030204" pitchFamily="18" charset="0"/>
                                  </a:rPr>
                                  <m:t>φ</m:t>
                                </m:r>
                              </m:oMath>
                            </m:oMathPara>
                          </a14:m>
                          <a:endParaRPr lang="el-GR" altLang="zh-CN" sz="2400" b="0" dirty="0">
                            <a:solidFill>
                              <a:schemeClr val="tx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无杠杆资本成本、</a:t>
                          </a:r>
                          <a:endParaRPr lang="en-US" altLang="zh-CN" sz="2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加权平均资本成本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8657008"/>
                      </a:ext>
                    </a:extLst>
                  </a:tr>
                  <a:tr h="1402189">
                    <a:tc>
                      <a:txBody>
                        <a:bodyPr/>
                        <a:lstStyle/>
                        <a:p>
                          <a:pPr algn="ctr"/>
                          <a:r>
                            <a:rPr lang="zh-CN" altLang="en-US" sz="2400" dirty="0">
                              <a:solidFill>
                                <a:schemeClr val="tx1"/>
                              </a:solidFill>
                            </a:rPr>
                            <a:t>持续调整债务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𝐷</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0</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𝐸</m:t>
                                    </m:r>
                                  </m:num>
                                  <m:den>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𝐸</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𝐷</m:t>
                                    </m:r>
                                  </m:num>
                                  <m:den>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𝐷</m:t>
                                    </m:r>
                                  </m:sub>
                                </m:sSub>
                              </m:oMath>
                            </m:oMathPara>
                          </a14:m>
                          <a:endParaRPr lang="en-US" altLang="zh-CN" sz="2400" dirty="0">
                            <a:solidFill>
                              <a:schemeClr val="tx1"/>
                            </a:solidFill>
                          </a:endParaRPr>
                        </a:p>
                        <a:p>
                          <a:pPr algn="ctr"/>
                          <a:endParaRPr lang="en-US" altLang="zh-CN" sz="1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𝑊𝐴𝐶𝐶</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𝑈</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𝑑</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l-GR" altLang="zh-CN" sz="2400" i="1" dirty="0">
                                        <a:solidFill>
                                          <a:schemeClr val="tx1"/>
                                        </a:solidFill>
                                        <a:latin typeface="Cambria Math" panose="02040503050406030204" pitchFamily="18" charset="0"/>
                                        <a:ea typeface="Cambria Math" panose="02040503050406030204" pitchFamily="18" charset="0"/>
                                      </a:rPr>
                                      <m:t>𝜏</m:t>
                                    </m:r>
                                  </m:e>
                                  <m:sub>
                                    <m:r>
                                      <a:rPr lang="en-US" altLang="zh-CN" sz="2400" i="1" dirty="0">
                                        <a:solidFill>
                                          <a:schemeClr val="tx1"/>
                                        </a:solidFill>
                                        <a:latin typeface="Cambria Math" panose="02040503050406030204" pitchFamily="18" charset="0"/>
                                        <a:ea typeface="Cambria Math" panose="02040503050406030204" pitchFamily="18" charset="0"/>
                                      </a:rPr>
                                      <m:t>𝑐</m:t>
                                    </m:r>
                                  </m:sub>
                                </m:sSub>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𝐷</m:t>
                                    </m:r>
                                  </m:sub>
                                </m:sSub>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0955795"/>
                      </a:ext>
                    </a:extLst>
                  </a:tr>
                  <a:tr h="1465088">
                    <a:tc>
                      <a:txBody>
                        <a:bodyPr/>
                        <a:lstStyle/>
                        <a:p>
                          <a:pPr algn="ctr"/>
                          <a:r>
                            <a:rPr lang="zh-CN" altLang="en-US" sz="2400" dirty="0">
                              <a:solidFill>
                                <a:schemeClr val="tx1"/>
                              </a:solidFill>
                            </a:rPr>
                            <a:t>每年调整债务</a:t>
                          </a:r>
                          <a:endParaRPr lang="en-US" altLang="zh-CN" sz="2400" dirty="0">
                            <a:solidFill>
                              <a:schemeClr val="tx1"/>
                            </a:solidFill>
                          </a:endParaRPr>
                        </a:p>
                        <a:p>
                          <a:pPr algn="ctr"/>
                          <a:r>
                            <a:rPr lang="zh-CN" altLang="en-US" sz="2400" dirty="0">
                              <a:solidFill>
                                <a:schemeClr val="tx1"/>
                              </a:solidFill>
                            </a:rPr>
                            <a:t>（</a:t>
                          </a:r>
                          <a:r>
                            <a:rPr lang="zh-CN" altLang="en-US" sz="2400" dirty="0">
                              <a:solidFill>
                                <a:srgbClr val="00B0F0"/>
                              </a:solidFill>
                            </a:rPr>
                            <a:t>不要求掌握</a:t>
                          </a:r>
                          <a:r>
                            <a:rPr lang="zh-CN" altLang="en-US" sz="2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𝐷</m:t>
                                </m:r>
                                <m:r>
                                  <a:rPr lang="en-US" altLang="zh-CN" sz="2400" b="0" i="1" smtClean="0">
                                    <a:solidFill>
                                      <a:schemeClr val="tx1"/>
                                    </a:solidFill>
                                    <a:latin typeface="Cambria Math" panose="02040503050406030204" pitchFamily="18" charset="0"/>
                                  </a:rPr>
                                  <m:t>(1−</m:t>
                                </m:r>
                                <m:f>
                                  <m:fPr>
                                    <m:ctrlPr>
                                      <a:rPr lang="en-US" altLang="zh-CN" sz="2400" b="0" i="1" smtClean="0">
                                        <a:solidFill>
                                          <a:schemeClr val="tx1"/>
                                        </a:solidFill>
                                        <a:latin typeface="Cambria Math" panose="02040503050406030204" pitchFamily="18" charset="0"/>
                                      </a:rPr>
                                    </m:ctrlPr>
                                  </m:fPr>
                                  <m:num>
                                    <m:sSub>
                                      <m:sSubPr>
                                        <m:ctrlPr>
                                          <a:rPr lang="en-US" altLang="zh-CN" sz="2400" i="1" dirty="0" smtClean="0">
                                            <a:solidFill>
                                              <a:schemeClr val="tx1"/>
                                            </a:solidFill>
                                            <a:latin typeface="Cambria Math" panose="02040503050406030204" pitchFamily="18" charset="0"/>
                                            <a:ea typeface="Cambria Math" panose="02040503050406030204" pitchFamily="18" charset="0"/>
                                          </a:rPr>
                                        </m:ctrlPr>
                                      </m:sSubPr>
                                      <m:e>
                                        <m:r>
                                          <m:rPr>
                                            <m:sty m:val="p"/>
                                          </m:rPr>
                                          <a:rPr lang="el-GR" altLang="zh-CN" sz="2400" i="1" dirty="0">
                                            <a:solidFill>
                                              <a:schemeClr val="tx1"/>
                                            </a:solidFill>
                                            <a:latin typeface="Cambria Math" panose="02040503050406030204" pitchFamily="18" charset="0"/>
                                            <a:ea typeface="Cambria Math" panose="02040503050406030204" pitchFamily="18" charset="0"/>
                                          </a:rPr>
                                          <m:t>τ</m:t>
                                        </m:r>
                                      </m:e>
                                      <m:sub>
                                        <m:r>
                                          <a:rPr lang="en-US" altLang="zh-CN" sz="2400" i="1" dirty="0">
                                            <a:solidFill>
                                              <a:schemeClr val="tx1"/>
                                            </a:solidFill>
                                            <a:latin typeface="Cambria Math" panose="02040503050406030204" pitchFamily="18" charset="0"/>
                                            <a:ea typeface="Cambria Math" panose="02040503050406030204" pitchFamily="18" charset="0"/>
                                          </a:rPr>
                                          <m:t>𝑐</m:t>
                                        </m:r>
                                      </m:sub>
                                    </m:sSub>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num>
                                  <m:den>
                                    <m:r>
                                      <a:rPr lang="en-US" altLang="zh-CN" sz="2400" b="0" i="1" smtClean="0">
                                        <a:solidFill>
                                          <a:schemeClr val="tx1"/>
                                        </a:solidFill>
                                        <a:latin typeface="Cambria Math" panose="02040503050406030204" pitchFamily="18" charset="0"/>
                                      </a:rPr>
                                      <m:t>1+</m:t>
                                    </m:r>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den>
                                </m:f>
                                <m:r>
                                  <a:rPr lang="en-US" altLang="zh-CN" sz="2400" b="0" i="1"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2400" b="0" i="1" smtClean="0">
                                        <a:solidFill>
                                          <a:schemeClr val="tx1"/>
                                        </a:solidFill>
                                        <a:latin typeface="Cambria Math" panose="02040503050406030204" pitchFamily="18" charset="0"/>
                                      </a:rPr>
                                    </m:ctrlPr>
                                  </m:fPr>
                                  <m:num>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num>
                                  <m:den>
                                    <m:r>
                                      <a:rPr lang="en-US" altLang="zh-CN" sz="2400" b="0" i="1" smtClean="0">
                                        <a:solidFill>
                                          <a:schemeClr val="tx1"/>
                                        </a:solidFill>
                                        <a:latin typeface="Cambria Math" panose="02040503050406030204" pitchFamily="18" charset="0"/>
                                      </a:rPr>
                                      <m:t>1+</m:t>
                                    </m:r>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𝐸</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sSup>
                                          <m:sSupPr>
                                            <m:ctrlPr>
                                              <a:rPr lang="en-US" altLang="zh-CN" sz="240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𝐷</m:t>
                                            </m:r>
                                          </m:e>
                                          <m:sup>
                                            <m:r>
                                              <a:rPr lang="en-US" altLang="zh-CN" sz="2400" b="0" i="1" smtClean="0">
                                                <a:solidFill>
                                                  <a:schemeClr val="tx1"/>
                                                </a:solidFill>
                                                <a:latin typeface="Cambria Math" panose="02040503050406030204" pitchFamily="18" charset="0"/>
                                              </a:rPr>
                                              <m:t>𝑆</m:t>
                                            </m:r>
                                          </m:sup>
                                        </m:sSup>
                                      </m:den>
                                    </m:f>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𝐷</m:t>
                                        </m:r>
                                      </m:e>
                                      <m:sup>
                                        <m:r>
                                          <a:rPr lang="en-US" altLang="zh-CN" sz="2400" i="1">
                                            <a:solidFill>
                                              <a:schemeClr val="tx1"/>
                                            </a:solidFill>
                                            <a:latin typeface="Cambria Math" panose="02040503050406030204" pitchFamily="18" charset="0"/>
                                          </a:rPr>
                                          <m:t>𝑆</m:t>
                                        </m:r>
                                      </m:sup>
                                    </m:sSup>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𝐷</m:t>
                                        </m:r>
                                      </m:e>
                                      <m:sup>
                                        <m:r>
                                          <a:rPr lang="en-US" altLang="zh-CN" sz="2400" i="1">
                                            <a:solidFill>
                                              <a:schemeClr val="tx1"/>
                                            </a:solidFill>
                                            <a:latin typeface="Cambria Math" panose="02040503050406030204" pitchFamily="18" charset="0"/>
                                          </a:rPr>
                                          <m:t>𝑆</m:t>
                                        </m:r>
                                      </m:sup>
                                    </m:sSup>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oMath>
                            </m:oMathPara>
                          </a14:m>
                          <a:endParaRPr lang="en-US" altLang="zh-CN" sz="2400" dirty="0">
                            <a:solidFill>
                              <a:schemeClr val="tx1"/>
                            </a:solidFill>
                          </a:endParaRPr>
                        </a:p>
                        <a:p>
                          <a:endParaRPr lang="en-US" altLang="zh-CN" sz="1400" dirty="0">
                            <a:solidFill>
                              <a:schemeClr val="tx1"/>
                            </a:solidFill>
                          </a:endParaRPr>
                        </a:p>
                        <a:p>
                          <a:pPr algn="ct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𝑊𝐴𝐶𝐶</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𝑈</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𝑑</m:t>
                              </m:r>
                            </m:oMath>
                          </a14:m>
                          <a:r>
                            <a:rPr lang="en-US" altLang="zh-CN" sz="2400" dirty="0">
                              <a:solidFill>
                                <a:schemeClr val="tx1"/>
                              </a:solidFill>
                              <a:ea typeface="Cambria Math" panose="02040503050406030204" pitchFamily="18" charset="0"/>
                            </a:rPr>
                            <a:t> </a:t>
                          </a:r>
                          <a14:m>
                            <m:oMath xmlns:m="http://schemas.openxmlformats.org/officeDocument/2006/math">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i="1" dirty="0">
                                      <a:solidFill>
                                        <a:schemeClr val="tx1"/>
                                      </a:solidFill>
                                      <a:latin typeface="Cambria Math" panose="02040503050406030204" pitchFamily="18" charset="0"/>
                                      <a:ea typeface="Cambria Math" panose="02040503050406030204" pitchFamily="18" charset="0"/>
                                    </a:rPr>
                                    <m:t>·</m:t>
                                  </m:r>
                                  <m:r>
                                    <m:rPr>
                                      <m:sty m:val="p"/>
                                    </m:rPr>
                                    <a:rPr lang="el-GR" altLang="zh-CN" sz="2400" i="1" dirty="0">
                                      <a:solidFill>
                                        <a:schemeClr val="tx1"/>
                                      </a:solidFill>
                                      <a:latin typeface="Cambria Math" panose="02040503050406030204" pitchFamily="18" charset="0"/>
                                      <a:ea typeface="Cambria Math" panose="02040503050406030204" pitchFamily="18" charset="0"/>
                                    </a:rPr>
                                    <m:t>τ</m:t>
                                  </m:r>
                                </m:e>
                                <m:sub>
                                  <m:r>
                                    <a:rPr lang="en-US" altLang="zh-CN" sz="2400" i="1" dirty="0">
                                      <a:solidFill>
                                        <a:schemeClr val="tx1"/>
                                      </a:solidFill>
                                      <a:latin typeface="Cambria Math" panose="02040503050406030204" pitchFamily="18" charset="0"/>
                                      <a:ea typeface="Cambria Math" panose="02040503050406030204" pitchFamily="18" charset="0"/>
                                    </a:rPr>
                                    <m:t>𝑐</m:t>
                                  </m:r>
                                </m:sub>
                              </m:sSub>
                              <m:d>
                                <m:dPr>
                                  <m:begChr m:val="["/>
                                  <m:endChr m:val="]"/>
                                  <m:ctrlPr>
                                    <a:rPr lang="en-US" altLang="zh-CN" sz="2400" b="0" i="1" dirty="0" smtClean="0">
                                      <a:solidFill>
                                        <a:schemeClr val="tx1"/>
                                      </a:solidFill>
                                      <a:latin typeface="Cambria Math" panose="02040503050406030204" pitchFamily="18" charset="0"/>
                                      <a:ea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r>
                                    <a:rPr lang="en-US" altLang="zh-CN" sz="2400" b="0" i="0" smtClean="0">
                                      <a:solidFill>
                                        <a:schemeClr val="tx1"/>
                                      </a:solidFill>
                                      <a:latin typeface="Cambria Math" panose="02040503050406030204" pitchFamily="18" charset="0"/>
                                    </a:rPr>
                                    <m:t>+</m:t>
                                  </m:r>
                                  <m:r>
                                    <m:rPr>
                                      <m:sty m:val="p"/>
                                    </m:rPr>
                                    <a:rPr lang="el-GR" altLang="zh-CN" sz="2400" b="0" i="1" smtClean="0">
                                      <a:solidFill>
                                        <a:schemeClr val="tx1"/>
                                      </a:solidFill>
                                      <a:latin typeface="Cambria Math" panose="02040503050406030204" pitchFamily="18" charset="0"/>
                                      <a:ea typeface="Cambria Math" panose="02040503050406030204" pitchFamily="18" charset="0"/>
                                    </a:rPr>
                                    <m:t>φ</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e>
                                  </m:d>
                                </m:e>
                              </m:d>
                            </m:oMath>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1221366"/>
                      </a:ext>
                    </a:extLst>
                  </a:tr>
                  <a:tr h="1488508">
                    <a:tc>
                      <a:txBody>
                        <a:bodyPr/>
                        <a:lstStyle/>
                        <a:p>
                          <a:pPr algn="ctr"/>
                          <a:r>
                            <a:rPr lang="zh-CN" altLang="en-US" sz="2400" dirty="0">
                              <a:solidFill>
                                <a:schemeClr val="tx1"/>
                              </a:solidFill>
                            </a:rPr>
                            <a:t>固定的永久性债务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𝐷</m:t>
                                </m:r>
                                <m:r>
                                  <a:rPr lang="en-US" altLang="zh-CN" sz="2400" b="0" i="1" smtClean="0">
                                    <a:solidFill>
                                      <a:schemeClr val="tx1"/>
                                    </a:solidFill>
                                    <a:latin typeface="Cambria Math" panose="02040503050406030204" pitchFamily="18" charset="0"/>
                                  </a:rPr>
                                  <m:t>(1−</m:t>
                                </m:r>
                                <m:sSub>
                                  <m:sSubPr>
                                    <m:ctrlPr>
                                      <a:rPr lang="en-US" altLang="zh-CN" sz="2400" i="1" dirty="0" smtClean="0">
                                        <a:solidFill>
                                          <a:schemeClr val="tx1"/>
                                        </a:solidFill>
                                        <a:latin typeface="Cambria Math" panose="02040503050406030204" pitchFamily="18" charset="0"/>
                                        <a:ea typeface="Cambria Math" panose="02040503050406030204" pitchFamily="18" charset="0"/>
                                      </a:rPr>
                                    </m:ctrlPr>
                                  </m:sSubPr>
                                  <m:e>
                                    <m:r>
                                      <m:rPr>
                                        <m:sty m:val="p"/>
                                      </m:rPr>
                                      <a:rPr lang="el-GR" altLang="zh-CN" sz="2400" i="1" dirty="0">
                                        <a:solidFill>
                                          <a:schemeClr val="tx1"/>
                                        </a:solidFill>
                                        <a:latin typeface="Cambria Math" panose="02040503050406030204" pitchFamily="18" charset="0"/>
                                        <a:ea typeface="Cambria Math" panose="02040503050406030204" pitchFamily="18" charset="0"/>
                                      </a:rPr>
                                      <m:t>τ</m:t>
                                    </m:r>
                                  </m:e>
                                  <m:sub>
                                    <m:r>
                                      <a:rPr lang="en-US" altLang="zh-CN" sz="2400" i="1" dirty="0">
                                        <a:solidFill>
                                          <a:schemeClr val="tx1"/>
                                        </a:solidFill>
                                        <a:latin typeface="Cambria Math" panose="02040503050406030204" pitchFamily="18" charset="0"/>
                                        <a:ea typeface="Cambria Math" panose="02040503050406030204" pitchFamily="18" charset="0"/>
                                      </a:rPr>
                                      <m:t>𝑐</m:t>
                                    </m:r>
                                  </m:sub>
                                </m:sSub>
                                <m:r>
                                  <a:rPr lang="en-US" altLang="zh-CN" sz="2400" b="0" i="1"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1</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𝐸</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𝐷</m:t>
                                        </m:r>
                                        <m:r>
                                          <a:rPr lang="en-US" altLang="zh-CN" sz="2400" b="0" i="1" smtClean="0">
                                            <a:solidFill>
                                              <a:schemeClr val="tx1"/>
                                            </a:solidFill>
                                            <a:latin typeface="Cambria Math" panose="02040503050406030204" pitchFamily="18" charset="0"/>
                                          </a:rPr>
                                          <m:t>(1−</m:t>
                                        </m:r>
                                        <m:sSub>
                                          <m:sSubPr>
                                            <m:ctrlPr>
                                              <a:rPr lang="en-US" altLang="zh-CN" sz="2400" i="1" dirty="0" smtClean="0">
                                                <a:solidFill>
                                                  <a:schemeClr val="tx1"/>
                                                </a:solidFill>
                                                <a:latin typeface="Cambria Math" panose="02040503050406030204" pitchFamily="18" charset="0"/>
                                                <a:ea typeface="Cambria Math" panose="02040503050406030204" pitchFamily="18" charset="0"/>
                                              </a:rPr>
                                            </m:ctrlPr>
                                          </m:sSubPr>
                                          <m:e>
                                            <m:r>
                                              <m:rPr>
                                                <m:sty m:val="p"/>
                                              </m:rPr>
                                              <a:rPr lang="el-GR" altLang="zh-CN" sz="2400" i="1" dirty="0">
                                                <a:solidFill>
                                                  <a:schemeClr val="tx1"/>
                                                </a:solidFill>
                                                <a:latin typeface="Cambria Math" panose="02040503050406030204" pitchFamily="18" charset="0"/>
                                                <a:ea typeface="Cambria Math" panose="02040503050406030204" pitchFamily="18" charset="0"/>
                                              </a:rPr>
                                              <m:t>τ</m:t>
                                            </m:r>
                                          </m:e>
                                          <m:sub>
                                            <m:r>
                                              <a:rPr lang="en-US" altLang="zh-CN" sz="2400" i="1" dirty="0">
                                                <a:solidFill>
                                                  <a:schemeClr val="tx1"/>
                                                </a:solidFill>
                                                <a:latin typeface="Cambria Math" panose="02040503050406030204" pitchFamily="18" charset="0"/>
                                                <a:ea typeface="Cambria Math" panose="02040503050406030204" pitchFamily="18" charset="0"/>
                                              </a:rPr>
                                              <m:t>𝑐</m:t>
                                            </m:r>
                                          </m:sub>
                                        </m:sSub>
                                        <m:r>
                                          <a:rPr lang="en-US" altLang="zh-CN" sz="2400" b="0" i="1" smtClean="0">
                                            <a:solidFill>
                                              <a:schemeClr val="tx1"/>
                                            </a:solidFill>
                                            <a:latin typeface="Cambria Math" panose="02040503050406030204" pitchFamily="18" charset="0"/>
                                          </a:rPr>
                                          <m:t>)</m:t>
                                        </m:r>
                                        <m:r>
                                          <m:rPr>
                                            <m:nor/>
                                          </m:rPr>
                                          <a:rPr lang="zh-CN" altLang="en-US" sz="2400" dirty="0">
                                            <a:solidFill>
                                              <a:schemeClr val="tx1"/>
                                            </a:solidFill>
                                          </a:rPr>
                                          <m:t> </m:t>
                                        </m:r>
                                      </m:den>
                                    </m:f>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𝐷</m:t>
                                    </m:r>
                                    <m:r>
                                      <a:rPr lang="en-US" altLang="zh-CN" sz="2400" b="0" i="1" smtClean="0">
                                        <a:solidFill>
                                          <a:schemeClr val="tx1"/>
                                        </a:solidFill>
                                        <a:latin typeface="Cambria Math" panose="02040503050406030204" pitchFamily="18" charset="0"/>
                                      </a:rPr>
                                      <m:t>(1−</m:t>
                                    </m:r>
                                    <m:sSub>
                                      <m:sSubPr>
                                        <m:ctrlPr>
                                          <a:rPr lang="en-US" altLang="zh-CN" sz="2400" i="1" dirty="0" smtClean="0">
                                            <a:solidFill>
                                              <a:schemeClr val="tx1"/>
                                            </a:solidFill>
                                            <a:latin typeface="Cambria Math" panose="02040503050406030204" pitchFamily="18" charset="0"/>
                                            <a:ea typeface="Cambria Math" panose="02040503050406030204" pitchFamily="18" charset="0"/>
                                          </a:rPr>
                                        </m:ctrlPr>
                                      </m:sSubPr>
                                      <m:e>
                                        <m:r>
                                          <m:rPr>
                                            <m:sty m:val="p"/>
                                          </m:rPr>
                                          <a:rPr lang="el-GR" altLang="zh-CN" sz="2400" i="1" dirty="0">
                                            <a:solidFill>
                                              <a:schemeClr val="tx1"/>
                                            </a:solidFill>
                                            <a:latin typeface="Cambria Math" panose="02040503050406030204" pitchFamily="18" charset="0"/>
                                            <a:ea typeface="Cambria Math" panose="02040503050406030204" pitchFamily="18" charset="0"/>
                                          </a:rPr>
                                          <m:t>τ</m:t>
                                        </m:r>
                                      </m:e>
                                      <m:sub>
                                        <m:r>
                                          <a:rPr lang="en-US" altLang="zh-CN" sz="2400" i="1" dirty="0">
                                            <a:solidFill>
                                              <a:schemeClr val="tx1"/>
                                            </a:solidFill>
                                            <a:latin typeface="Cambria Math" panose="02040503050406030204" pitchFamily="18" charset="0"/>
                                            <a:ea typeface="Cambria Math" panose="02040503050406030204" pitchFamily="18" charset="0"/>
                                          </a:rPr>
                                          <m:t>𝑐</m:t>
                                        </m:r>
                                      </m:sub>
                                    </m:sSub>
                                    <m:r>
                                      <a:rPr lang="en-US" altLang="zh-CN" sz="2400" b="0" i="1" smtClean="0">
                                        <a:solidFill>
                                          <a:schemeClr val="tx1"/>
                                        </a:solidFill>
                                        <a:latin typeface="Cambria Math" panose="02040503050406030204" pitchFamily="18" charset="0"/>
                                      </a:rPr>
                                      <m:t>)</m:t>
                                    </m:r>
                                    <m:r>
                                      <m:rPr>
                                        <m:nor/>
                                      </m:rPr>
                                      <a:rPr lang="zh-CN" altLang="en-US" sz="2400" dirty="0">
                                        <a:solidFill>
                                          <a:schemeClr val="tx1"/>
                                        </a:solidFill>
                                      </a:rPr>
                                      <m:t> </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𝐷</m:t>
                                    </m:r>
                                    <m:r>
                                      <a:rPr lang="en-US" altLang="zh-CN" sz="2400" b="0" i="1" smtClean="0">
                                        <a:solidFill>
                                          <a:schemeClr val="tx1"/>
                                        </a:solidFill>
                                        <a:latin typeface="Cambria Math" panose="02040503050406030204" pitchFamily="18" charset="0"/>
                                      </a:rPr>
                                      <m:t>(1−</m:t>
                                    </m:r>
                                    <m:sSub>
                                      <m:sSubPr>
                                        <m:ctrlPr>
                                          <a:rPr lang="en-US" altLang="zh-CN" sz="2400" i="1" dirty="0" smtClean="0">
                                            <a:solidFill>
                                              <a:schemeClr val="tx1"/>
                                            </a:solidFill>
                                            <a:latin typeface="Cambria Math" panose="02040503050406030204" pitchFamily="18" charset="0"/>
                                            <a:ea typeface="Cambria Math" panose="02040503050406030204" pitchFamily="18" charset="0"/>
                                          </a:rPr>
                                        </m:ctrlPr>
                                      </m:sSubPr>
                                      <m:e>
                                        <m:r>
                                          <m:rPr>
                                            <m:sty m:val="p"/>
                                          </m:rPr>
                                          <a:rPr lang="el-GR" altLang="zh-CN" sz="2400" i="1" dirty="0">
                                            <a:solidFill>
                                              <a:schemeClr val="tx1"/>
                                            </a:solidFill>
                                            <a:latin typeface="Cambria Math" panose="02040503050406030204" pitchFamily="18" charset="0"/>
                                            <a:ea typeface="Cambria Math" panose="02040503050406030204" pitchFamily="18" charset="0"/>
                                          </a:rPr>
                                          <m:t>τ</m:t>
                                        </m:r>
                                      </m:e>
                                      <m:sub>
                                        <m:r>
                                          <a:rPr lang="en-US" altLang="zh-CN" sz="2400" i="1" dirty="0">
                                            <a:solidFill>
                                              <a:schemeClr val="tx1"/>
                                            </a:solidFill>
                                            <a:latin typeface="Cambria Math" panose="02040503050406030204" pitchFamily="18" charset="0"/>
                                            <a:ea typeface="Cambria Math" panose="02040503050406030204" pitchFamily="18" charset="0"/>
                                          </a:rPr>
                                          <m:t>𝑐</m:t>
                                        </m:r>
                                      </m:sub>
                                    </m:sSub>
                                    <m:r>
                                      <a:rPr lang="en-US" altLang="zh-CN" sz="2400" b="0" i="1" smtClean="0">
                                        <a:solidFill>
                                          <a:schemeClr val="tx1"/>
                                        </a:solidFill>
                                        <a:latin typeface="Cambria Math" panose="02040503050406030204" pitchFamily="18" charset="0"/>
                                      </a:rPr>
                                      <m:t>)</m:t>
                                    </m:r>
                                    <m:r>
                                      <m:rPr>
                                        <m:nor/>
                                      </m:rPr>
                                      <a:rPr lang="zh-CN" altLang="en-US" sz="2400" dirty="0">
                                        <a:solidFill>
                                          <a:schemeClr val="tx1"/>
                                        </a:solidFill>
                                      </a:rPr>
                                      <m:t> </m:t>
                                    </m:r>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r>
                                  <a:rPr lang="en-US" altLang="zh-CN" sz="2400" b="0" i="1" smtClean="0">
                                    <a:solidFill>
                                      <a:schemeClr val="tx1"/>
                                    </a:solidFill>
                                    <a:latin typeface="Cambria Math" panose="02040503050406030204" pitchFamily="18" charset="0"/>
                                  </a:rPr>
                                  <m:t> </m:t>
                                </m:r>
                              </m:oMath>
                            </m:oMathPara>
                          </a14:m>
                          <a:endParaRPr lang="en-US" altLang="zh-CN" sz="2400" b="0" dirty="0">
                            <a:solidFill>
                              <a:schemeClr val="tx1"/>
                            </a:solidFill>
                          </a:endParaRPr>
                        </a:p>
                        <a:p>
                          <a:endParaRPr lang="en-US" altLang="zh-CN" sz="1400" b="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𝑊𝐴𝐶𝐶</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𝑈</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𝑑</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m:rPr>
                                        <m:sty m:val="p"/>
                                      </m:rPr>
                                      <a:rPr lang="el-GR" altLang="zh-CN" sz="2400" i="1" dirty="0">
                                        <a:solidFill>
                                          <a:schemeClr val="tx1"/>
                                        </a:solidFill>
                                        <a:latin typeface="Cambria Math" panose="02040503050406030204" pitchFamily="18" charset="0"/>
                                        <a:ea typeface="Cambria Math" panose="02040503050406030204" pitchFamily="18" charset="0"/>
                                      </a:rPr>
                                      <m:t>τ</m:t>
                                    </m:r>
                                  </m:e>
                                  <m:sub>
                                    <m:r>
                                      <a:rPr lang="en-US" altLang="zh-CN" sz="2400" i="1" dirty="0">
                                        <a:solidFill>
                                          <a:schemeClr val="tx1"/>
                                        </a:solidFill>
                                        <a:latin typeface="Cambria Math" panose="02040503050406030204" pitchFamily="18" charset="0"/>
                                        <a:ea typeface="Cambria Math" panose="02040503050406030204" pitchFamily="18" charset="0"/>
                                      </a:rPr>
                                      <m:t>𝑐</m:t>
                                    </m:r>
                                  </m:sub>
                                </m:sSub>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𝑈</m:t>
                                    </m:r>
                                  </m:sub>
                                </m:sSub>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8400814"/>
                      </a:ext>
                    </a:extLst>
                  </a:tr>
                </a:tbl>
              </a:graphicData>
            </a:graphic>
          </p:graphicFrame>
        </mc:Choice>
        <mc:Fallback xmlns="">
          <p:graphicFrame>
            <p:nvGraphicFramePr>
              <p:cNvPr id="3" name="表格 3">
                <a:extLst>
                  <a:ext uri="{FF2B5EF4-FFF2-40B4-BE49-F238E27FC236}">
                    <a16:creationId xmlns:a16="http://schemas.microsoft.com/office/drawing/2014/main" id="{0CB450BC-C404-E61B-7220-BC044FB401E3}"/>
                  </a:ext>
                </a:extLst>
              </p:cNvPr>
              <p:cNvGraphicFramePr>
                <a:graphicFrameLocks noGrp="1"/>
              </p:cNvGraphicFramePr>
              <p:nvPr>
                <p:extLst>
                  <p:ext uri="{D42A27DB-BD31-4B8C-83A1-F6EECF244321}">
                    <p14:modId xmlns:p14="http://schemas.microsoft.com/office/powerpoint/2010/main" val="4111584205"/>
                  </p:ext>
                </p:extLst>
              </p:nvPr>
            </p:nvGraphicFramePr>
            <p:xfrm>
              <a:off x="60577" y="932330"/>
              <a:ext cx="12070847" cy="5360894"/>
            </p:xfrm>
            <a:graphic>
              <a:graphicData uri="http://schemas.openxmlformats.org/drawingml/2006/table">
                <a:tbl>
                  <a:tblPr firstRow="1" bandRow="1">
                    <a:tableStyleId>{5C22544A-7EE6-4342-B048-85BDC9FD1C3A}</a:tableStyleId>
                  </a:tblPr>
                  <a:tblGrid>
                    <a:gridCol w="2644587">
                      <a:extLst>
                        <a:ext uri="{9D8B030D-6E8A-4147-A177-3AD203B41FA5}">
                          <a16:colId xmlns:a16="http://schemas.microsoft.com/office/drawing/2014/main" val="2392974743"/>
                        </a:ext>
                      </a:extLst>
                    </a:gridCol>
                    <a:gridCol w="2079812">
                      <a:extLst>
                        <a:ext uri="{9D8B030D-6E8A-4147-A177-3AD203B41FA5}">
                          <a16:colId xmlns:a16="http://schemas.microsoft.com/office/drawing/2014/main" val="3722849878"/>
                        </a:ext>
                      </a:extLst>
                    </a:gridCol>
                    <a:gridCol w="1272988">
                      <a:extLst>
                        <a:ext uri="{9D8B030D-6E8A-4147-A177-3AD203B41FA5}">
                          <a16:colId xmlns:a16="http://schemas.microsoft.com/office/drawing/2014/main" val="3795990600"/>
                        </a:ext>
                      </a:extLst>
                    </a:gridCol>
                    <a:gridCol w="6073460">
                      <a:extLst>
                        <a:ext uri="{9D8B030D-6E8A-4147-A177-3AD203B41FA5}">
                          <a16:colId xmlns:a16="http://schemas.microsoft.com/office/drawing/2014/main" val="804458950"/>
                        </a:ext>
                      </a:extLst>
                    </a:gridCol>
                  </a:tblGrid>
                  <a:tr h="1005109">
                    <a:tc>
                      <a:txBody>
                        <a:bodyPr/>
                        <a:lstStyle/>
                        <a:p>
                          <a:pPr algn="ctr"/>
                          <a:r>
                            <a:rPr lang="zh-CN" altLang="en-US" sz="2400" dirty="0">
                              <a:solidFill>
                                <a:schemeClr val="tx1"/>
                              </a:solidFill>
                            </a:rPr>
                            <a:t>情形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7193" t="-606" r="-353216" b="-435152"/>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1770" t="-606" r="-477990" b="-43515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无杠杆资本成本、</a:t>
                          </a:r>
                          <a:endParaRPr lang="en-US" altLang="zh-CN" sz="2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加权平均资本成本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8657008"/>
                      </a:ext>
                    </a:extLst>
                  </a:tr>
                  <a:tr h="1402189">
                    <a:tc>
                      <a:txBody>
                        <a:bodyPr/>
                        <a:lstStyle/>
                        <a:p>
                          <a:pPr algn="ctr"/>
                          <a:r>
                            <a:rPr lang="zh-CN" altLang="en-US" sz="2400" dirty="0">
                              <a:solidFill>
                                <a:schemeClr val="tx1"/>
                              </a:solidFill>
                            </a:rPr>
                            <a:t>持续调整债务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7193" t="-71861" r="-353216" b="-21082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1770" t="-71861" r="-477990" b="-21082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8897" t="-71861" r="-201" b="-210823"/>
                          </a:stretch>
                        </a:blipFill>
                      </a:tcPr>
                    </a:tc>
                    <a:extLst>
                      <a:ext uri="{0D108BD9-81ED-4DB2-BD59-A6C34878D82A}">
                        <a16:rowId xmlns:a16="http://schemas.microsoft.com/office/drawing/2014/main" val="1740955795"/>
                      </a:ext>
                    </a:extLst>
                  </a:tr>
                  <a:tr h="1465088">
                    <a:tc>
                      <a:txBody>
                        <a:bodyPr/>
                        <a:lstStyle/>
                        <a:p>
                          <a:pPr algn="ctr"/>
                          <a:r>
                            <a:rPr lang="zh-CN" altLang="en-US" sz="2400" dirty="0">
                              <a:solidFill>
                                <a:schemeClr val="tx1"/>
                              </a:solidFill>
                            </a:rPr>
                            <a:t>每年调整债务</a:t>
                          </a:r>
                          <a:endParaRPr lang="en-US" altLang="zh-CN" sz="2400" dirty="0">
                            <a:solidFill>
                              <a:schemeClr val="tx1"/>
                            </a:solidFill>
                          </a:endParaRPr>
                        </a:p>
                        <a:p>
                          <a:pPr algn="ctr"/>
                          <a:r>
                            <a:rPr lang="zh-CN" altLang="en-US" sz="2400" dirty="0">
                              <a:solidFill>
                                <a:schemeClr val="tx1"/>
                              </a:solidFill>
                            </a:rPr>
                            <a:t>（</a:t>
                          </a:r>
                          <a:r>
                            <a:rPr lang="zh-CN" altLang="en-US" sz="2400" dirty="0">
                              <a:solidFill>
                                <a:srgbClr val="00B0F0"/>
                              </a:solidFill>
                            </a:rPr>
                            <a:t>不要求掌握</a:t>
                          </a:r>
                          <a:r>
                            <a:rPr lang="zh-CN" altLang="en-US" sz="2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7193" t="-165417" r="-353216" b="-10291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1770" t="-165417" r="-477990" b="-10291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8897" t="-165417" r="-201" b="-102917"/>
                          </a:stretch>
                        </a:blipFill>
                      </a:tcPr>
                    </a:tc>
                    <a:extLst>
                      <a:ext uri="{0D108BD9-81ED-4DB2-BD59-A6C34878D82A}">
                        <a16:rowId xmlns:a16="http://schemas.microsoft.com/office/drawing/2014/main" val="4181221366"/>
                      </a:ext>
                    </a:extLst>
                  </a:tr>
                  <a:tr h="1488508">
                    <a:tc>
                      <a:txBody>
                        <a:bodyPr/>
                        <a:lstStyle/>
                        <a:p>
                          <a:pPr algn="ctr"/>
                          <a:r>
                            <a:rPr lang="zh-CN" altLang="en-US" sz="2400" dirty="0">
                              <a:solidFill>
                                <a:schemeClr val="tx1"/>
                              </a:solidFill>
                            </a:rPr>
                            <a:t>固定的永久性债务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7193" t="-260000" r="-353216" b="-816"/>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1770" t="-260000" r="-477990" b="-816"/>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8897" t="-260000" r="-201" b="-816"/>
                          </a:stretch>
                        </a:blipFill>
                      </a:tcPr>
                    </a:tc>
                    <a:extLst>
                      <a:ext uri="{0D108BD9-81ED-4DB2-BD59-A6C34878D82A}">
                        <a16:rowId xmlns:a16="http://schemas.microsoft.com/office/drawing/2014/main" val="2968400814"/>
                      </a:ext>
                    </a:extLst>
                  </a:tr>
                </a:tbl>
              </a:graphicData>
            </a:graphic>
          </p:graphicFrame>
        </mc:Fallback>
      </mc:AlternateContent>
    </p:spTree>
    <p:extLst>
      <p:ext uri="{BB962C8B-B14F-4D97-AF65-F5344CB8AC3E}">
        <p14:creationId xmlns:p14="http://schemas.microsoft.com/office/powerpoint/2010/main" val="8874265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公式推导</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7496B57-5EB1-7517-3F57-46875649A593}"/>
                  </a:ext>
                </a:extLst>
              </p:cNvPr>
              <p:cNvSpPr txBox="1"/>
              <p:nvPr/>
            </p:nvSpPr>
            <p:spPr>
              <a:xfrm>
                <a:off x="144128" y="897950"/>
                <a:ext cx="11903744" cy="5790111"/>
              </a:xfrm>
              <a:prstGeom prst="rect">
                <a:avLst/>
              </a:prstGeom>
              <a:noFill/>
            </p:spPr>
            <p:txBody>
              <a:bodyPr wrap="square" rtlCol="0">
                <a:spAutoFit/>
              </a:bodyPr>
              <a:lstStyle/>
              <a:p>
                <a:pPr algn="l"/>
                <a14:m>
                  <m:oMath xmlns:m="http://schemas.openxmlformats.org/officeDocument/2006/math">
                    <m:r>
                      <a:rPr lang="en-US" altLang="zh-CN" sz="2800" i="1" dirty="0" smtClean="0">
                        <a:latin typeface="Cambria Math" panose="02040503050406030204" pitchFamily="18" charset="0"/>
                      </a:rPr>
                      <m:t>𝑊𝐴𝐶𝐶</m:t>
                    </m:r>
                    <m:r>
                      <a:rPr lang="zh-CN" altLang="en-US" sz="2800" i="1" dirty="0" smtClean="0">
                        <a:latin typeface="Cambria Math" panose="02040503050406030204" pitchFamily="18" charset="0"/>
                      </a:rPr>
                      <m:t>法</m:t>
                    </m:r>
                  </m:oMath>
                </a14:m>
                <a:r>
                  <a:rPr lang="zh-CN" altLang="en-US" sz="2800" dirty="0"/>
                  <a:t>推导：</a:t>
                </a:r>
                <a:endParaRPr lang="en-US" altLang="zh-CN" sz="2800" dirty="0"/>
              </a:p>
              <a:p>
                <a:r>
                  <a:rPr lang="zh-CN" altLang="en-US" sz="2800" dirty="0"/>
                  <a:t>①考虑一项通过债务和股权融资的项目，下一年公司向投资者的总支付为：</a:t>
                </a:r>
                <a14:m>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1+</m:t>
                            </m:r>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𝐷</m:t>
                            </m:r>
                          </m:sub>
                        </m:sSub>
                      </m:e>
                    </m:d>
                  </m:oMath>
                </a14:m>
                <a:r>
                  <a:rPr lang="zh-CN" altLang="en-US" sz="2800" dirty="0"/>
                  <a:t>，而下一年投资的总价值为：</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r>
                      <a:rPr lang="en-US" altLang="zh-CN" sz="2800" b="0" i="0" smtClean="0">
                        <a:latin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𝐿</m:t>
                        </m:r>
                      </m:sup>
                    </m:sSubSup>
                  </m:oMath>
                </a14:m>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1+</m:t>
                              </m:r>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𝐷</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r>
                        <a:rPr lang="en-US" altLang="zh-CN" sz="2800">
                          <a:latin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r>
                        <a:rPr lang="en-US" altLang="zh-CN" sz="2800" i="1">
                          <a:latin typeface="Cambria Math" panose="02040503050406030204" pitchFamily="18" charset="0"/>
                        </a:rPr>
                        <m:t>𝐷</m:t>
                      </m:r>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1</m:t>
                          </m:r>
                        </m:sub>
                        <m:sup>
                          <m:r>
                            <a:rPr lang="en-US" altLang="zh-CN" sz="2800" i="1">
                              <a:latin typeface="Cambria Math" panose="02040503050406030204" pitchFamily="18" charset="0"/>
                            </a:rPr>
                            <m:t>𝐿</m:t>
                          </m:r>
                        </m:sup>
                      </m:sSubSup>
                    </m:oMath>
                  </m:oMathPara>
                </a14:m>
                <a:endParaRPr lang="en-US" altLang="zh-CN" sz="2800" dirty="0"/>
              </a:p>
              <a:p>
                <a:endParaRPr lang="en-US" altLang="zh-CN" sz="1400" dirty="0"/>
              </a:p>
              <a:p>
                <a:r>
                  <a:rPr lang="zh-CN" altLang="en-US" sz="2800" dirty="0"/>
                  <a:t>②</a:t>
                </a:r>
                <a:r>
                  <a:rPr lang="en-US" altLang="zh-CN" sz="2800" b="0" dirty="0"/>
                  <a:t> </a:t>
                </a:r>
                <a14:m>
                  <m:oMath xmlns:m="http://schemas.openxmlformats.org/officeDocument/2006/math">
                    <m:r>
                      <a:rPr lang="zh-CN" altLang="en-US" sz="2800" i="1" dirty="0">
                        <a:latin typeface="Cambria Math" panose="02040503050406030204" pitchFamily="18" charset="0"/>
                      </a:rPr>
                      <m:t>整理得</m:t>
                    </m:r>
                    <m:r>
                      <a:rPr lang="zh-CN" altLang="en-US" sz="2800" i="1" dirty="0" smtClean="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1</m:t>
                        </m:r>
                      </m:sub>
                      <m:sup>
                        <m:r>
                          <a:rPr lang="en-US" altLang="zh-CN" sz="2800" i="1">
                            <a:latin typeface="Cambria Math" panose="02040503050406030204" pitchFamily="18" charset="0"/>
                          </a:rPr>
                          <m:t>𝐿</m:t>
                        </m:r>
                      </m:sup>
                    </m:sSubSup>
                  </m:oMath>
                </a14:m>
                <a:endParaRPr lang="en-US" altLang="zh-CN" sz="2800" dirty="0"/>
              </a:p>
              <a:p>
                <a14:m>
                  <m:oMath xmlns:m="http://schemas.openxmlformats.org/officeDocument/2006/math">
                    <m:r>
                      <a:rPr lang="zh-CN" altLang="en-US" sz="2800" i="1" dirty="0">
                        <a:latin typeface="Cambria Math" panose="02040503050406030204" pitchFamily="18" charset="0"/>
                      </a:rPr>
                      <m:t>左</m:t>
                    </m:r>
                    <m:r>
                      <a:rPr lang="zh-CN" altLang="en-US" sz="2800" i="1" dirty="0" smtClean="0">
                        <a:latin typeface="Cambria Math" panose="02040503050406030204" pitchFamily="18" charset="0"/>
                      </a:rPr>
                      <m:t>式</m:t>
                    </m:r>
                    <m:r>
                      <a:rPr lang="zh-CN" altLang="en-US" sz="2800" i="1" dirty="0">
                        <a:latin typeface="Cambria Math" panose="02040503050406030204" pitchFamily="18" charset="0"/>
                      </a:rPr>
                      <m:t>提出</m:t>
                    </m:r>
                    <m:r>
                      <a:rPr lang="zh-CN" altLang="en-US" sz="2800" i="1" dirty="0" smtClean="0">
                        <a:latin typeface="Cambria Math" panose="02040503050406030204" pitchFamily="18" charset="0"/>
                      </a:rPr>
                      <m:t>一个</m:t>
                    </m:r>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oMath>
                </a14:m>
                <a:r>
                  <a:rPr lang="zh-CN" altLang="en-US" sz="2800" dirty="0"/>
                  <a:t>得：</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b="0" i="1" smtClean="0">
                            <a:latin typeface="Cambria Math" panose="02040503050406030204" pitchFamily="18" charset="0"/>
                          </a:rPr>
                          <m:t>0</m:t>
                        </m:r>
                      </m:sub>
                      <m:sup>
                        <m:r>
                          <a:rPr lang="en-US" altLang="zh-CN" sz="2800" i="1">
                            <a:latin typeface="Cambria Math" panose="02040503050406030204" pitchFamily="18" charset="0"/>
                          </a:rPr>
                          <m:t>𝐿</m:t>
                        </m:r>
                      </m:sup>
                    </m:sSubSup>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e>
                    </m:d>
                    <m:r>
                      <a:rPr lang="en-US" altLang="zh-CN" sz="2800" b="0"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1</m:t>
                        </m:r>
                      </m:sub>
                      <m:sup>
                        <m:r>
                          <a:rPr lang="en-US" altLang="zh-CN" sz="2800" i="1">
                            <a:latin typeface="Cambria Math" panose="02040503050406030204" pitchFamily="18" charset="0"/>
                          </a:rPr>
                          <m:t>𝐿</m:t>
                        </m:r>
                      </m:sup>
                    </m:sSubSup>
                    <m:r>
                      <a:rPr lang="zh-CN" altLang="en-US"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b="0" i="1" smtClean="0">
                            <a:latin typeface="Cambria Math" panose="02040503050406030204" pitchFamily="18" charset="0"/>
                          </a:rPr>
                          <m:t>0</m:t>
                        </m:r>
                      </m:sub>
                      <m:sup>
                        <m:r>
                          <a:rPr lang="en-US" altLang="zh-CN" sz="2800" i="1">
                            <a:latin typeface="Cambria Math" panose="02040503050406030204" pitchFamily="18" charset="0"/>
                          </a:rPr>
                          <m:t>𝐿</m:t>
                        </m:r>
                      </m:sup>
                    </m:sSubSup>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1</m:t>
                            </m:r>
                          </m:sub>
                          <m:sup>
                            <m:r>
                              <a:rPr lang="en-US" altLang="zh-CN" sz="2800" i="1">
                                <a:latin typeface="Cambria Math" panose="02040503050406030204" pitchFamily="18" charset="0"/>
                              </a:rPr>
                              <m:t>𝐿</m:t>
                            </m:r>
                          </m:sup>
                        </m:sSubSup>
                      </m:num>
                      <m:den>
                        <m:r>
                          <a:rPr lang="en-US" altLang="zh-CN" sz="280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den>
                    </m:f>
                  </m:oMath>
                </a14:m>
                <a:endParaRPr lang="en-US" altLang="zh-CN" sz="2800" dirty="0"/>
              </a:p>
              <a:p>
                <a:endParaRPr lang="en-US" altLang="zh-CN" sz="1400" dirty="0"/>
              </a:p>
              <a:p>
                <a:r>
                  <a:rPr lang="zh-CN" altLang="en-US" sz="2800" dirty="0"/>
                  <a:t>③反复替换</a:t>
                </a:r>
                <a:r>
                  <a:rPr lang="en-US" altLang="zh-CN" sz="2800" dirty="0"/>
                  <a:t>(</a:t>
                </a:r>
                <a:r>
                  <a:rPr lang="zh-CN" altLang="en-US" sz="2800" dirty="0"/>
                  <a:t>此处需</a:t>
                </a:r>
                <a:r>
                  <a:rPr lang="zh-CN" altLang="en-US" sz="2800" dirty="0">
                    <a:solidFill>
                      <a:srgbClr val="FF0000"/>
                    </a:solidFill>
                  </a:rPr>
                  <a:t>假设</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𝑊𝐴𝐶𝐶</m:t>
                        </m:r>
                      </m:sub>
                    </m:sSub>
                    <m:r>
                      <a:rPr lang="en-US" altLang="zh-CN" sz="2800" i="1">
                        <a:solidFill>
                          <a:srgbClr val="FF0000"/>
                        </a:solidFill>
                        <a:latin typeface="Cambria Math" panose="02040503050406030204" pitchFamily="18" charset="0"/>
                      </a:rPr>
                      <m:t> </m:t>
                    </m:r>
                  </m:oMath>
                </a14:m>
                <a:r>
                  <a:rPr lang="zh-CN" altLang="en-US" sz="2800" dirty="0">
                    <a:solidFill>
                      <a:srgbClr val="FF0000"/>
                    </a:solidFill>
                  </a:rPr>
                  <a:t>一直保持不变，即维持固定的债务股权比率</a:t>
                </a:r>
                <a:r>
                  <a:rPr lang="en-US" altLang="zh-CN" sz="2800" dirty="0"/>
                  <a:t>)</a:t>
                </a:r>
                <a:r>
                  <a:rPr lang="zh-CN" altLang="en-US" sz="2800" dirty="0"/>
                  <a:t>：</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0</m:t>
                        </m:r>
                      </m:sub>
                      <m:sup>
                        <m:r>
                          <a:rPr lang="en-US" altLang="zh-CN" sz="2800" i="1">
                            <a:latin typeface="Cambria Math" panose="02040503050406030204" pitchFamily="18" charset="0"/>
                          </a:rPr>
                          <m:t>𝐿</m:t>
                        </m:r>
                      </m:sup>
                    </m:sSubSup>
                    <m:r>
                      <a:rPr lang="en-US" altLang="zh-CN" sz="280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1</m:t>
                            </m:r>
                          </m:sub>
                          <m:sup>
                            <m:r>
                              <a:rPr lang="en-US" altLang="zh-CN" sz="2800" i="1">
                                <a:latin typeface="Cambria Math" panose="02040503050406030204" pitchFamily="18" charset="0"/>
                              </a:rPr>
                              <m:t>𝐿</m:t>
                            </m:r>
                          </m:sup>
                        </m:sSubSup>
                      </m:num>
                      <m:den>
                        <m:r>
                          <a:rPr lang="en-US" altLang="zh-CN" sz="280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den>
                    </m:f>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b="0" i="1" smtClean="0">
                                    <a:latin typeface="Cambria Math" panose="02040503050406030204" pitchFamily="18" charset="0"/>
                                  </a:rPr>
                                  <m:t>2</m:t>
                                </m:r>
                              </m:sub>
                              <m:sup>
                                <m:r>
                                  <a:rPr lang="en-US" altLang="zh-CN" sz="2800" i="1">
                                    <a:latin typeface="Cambria Math" panose="02040503050406030204" pitchFamily="18" charset="0"/>
                                  </a:rPr>
                                  <m:t>𝐿</m:t>
                                </m:r>
                              </m:sup>
                            </m:sSubSup>
                          </m:num>
                          <m:den>
                            <m:r>
                              <a:rPr lang="en-US" altLang="zh-CN" sz="280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den>
                        </m:f>
                      </m:num>
                      <m:den>
                        <m:r>
                          <a:rPr lang="en-US" altLang="zh-CN" sz="280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den>
                    </m:f>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num>
                      <m:den>
                        <m:r>
                          <a:rPr lang="en-US" altLang="zh-CN" sz="280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den>
                    </m:f>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b="0" i="1" smtClean="0">
                                <a:latin typeface="Cambria Math" panose="02040503050406030204" pitchFamily="18" charset="0"/>
                              </a:rPr>
                              <m:t>2</m:t>
                            </m:r>
                          </m:sub>
                          <m:sup>
                            <m:r>
                              <a:rPr lang="en-US" altLang="zh-CN" sz="2800" i="1">
                                <a:latin typeface="Cambria Math" panose="02040503050406030204" pitchFamily="18" charset="0"/>
                              </a:rPr>
                              <m:t>𝐿</m:t>
                            </m:r>
                          </m:sup>
                        </m:sSubSup>
                      </m:num>
                      <m:den>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m:t>
                            </m:r>
                            <m:r>
                              <a:rPr lang="en-US" altLang="zh-CN" sz="280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rPr>
                      <m:t>=…=</m:t>
                    </m:r>
                  </m:oMath>
                </a14:m>
                <a:endParaRPr lang="en-US" altLang="zh-CN" sz="2800" b="0" i="1" dirty="0">
                  <a:latin typeface="Cambria Math" panose="02040503050406030204" pitchFamily="18" charset="0"/>
                </a:endParaRPr>
              </a:p>
              <a:p>
                <a:r>
                  <a:rPr lang="en-US" altLang="zh-CN" sz="2800" b="0" dirty="0"/>
                  <a:t>     </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num>
                      <m:den>
                        <m:r>
                          <a:rPr lang="en-US" altLang="zh-CN" sz="280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2</m:t>
                            </m:r>
                          </m:sub>
                        </m:sSub>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e>
                            </m:d>
                          </m:e>
                          <m:sup>
                            <m:r>
                              <a:rPr lang="en-US" altLang="zh-CN" sz="2800" i="1">
                                <a:latin typeface="Cambria Math" panose="02040503050406030204" pitchFamily="18" charset="0"/>
                              </a:rPr>
                              <m:t>2</m:t>
                            </m:r>
                          </m:sup>
                        </m:sSup>
                      </m:den>
                    </m:f>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b="0" i="1" smtClean="0">
                                <a:latin typeface="Cambria Math" panose="02040503050406030204" pitchFamily="18" charset="0"/>
                              </a:rPr>
                              <m:t>3</m:t>
                            </m:r>
                          </m:sub>
                        </m:sSub>
                      </m:num>
                      <m:den>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a:latin typeface="Cambria Math" panose="02040503050406030204" pitchFamily="18" charset="0"/>
                                  </a:rPr>
                                  <m:t>1</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𝑊𝐴𝐶𝐶</m:t>
                                    </m:r>
                                  </m:sub>
                                </m:sSub>
                              </m:e>
                            </m:d>
                          </m:e>
                          <m:sup>
                            <m:r>
                              <a:rPr lang="en-US" altLang="zh-CN" sz="2800" b="0" i="1" smtClean="0">
                                <a:latin typeface="Cambria Math" panose="02040503050406030204" pitchFamily="18" charset="0"/>
                              </a:rPr>
                              <m:t>3</m:t>
                            </m:r>
                          </m:sup>
                        </m:sSup>
                      </m:den>
                    </m:f>
                    <m:r>
                      <a:rPr lang="en-US" altLang="zh-CN" sz="2800" b="0" i="1" smtClean="0">
                        <a:latin typeface="Cambria Math" panose="02040503050406030204" pitchFamily="18" charset="0"/>
                      </a:rPr>
                      <m:t>…</m:t>
                    </m:r>
                  </m:oMath>
                </a14:m>
                <a:endParaRPr lang="en-US" altLang="zh-CN" sz="2800" dirty="0"/>
              </a:p>
            </p:txBody>
          </p:sp>
        </mc:Choice>
        <mc:Fallback xmlns="">
          <p:sp>
            <p:nvSpPr>
              <p:cNvPr id="2" name="文本框 1">
                <a:extLst>
                  <a:ext uri="{FF2B5EF4-FFF2-40B4-BE49-F238E27FC236}">
                    <a16:creationId xmlns:a16="http://schemas.microsoft.com/office/drawing/2014/main" id="{E7496B57-5EB1-7517-3F57-46875649A593}"/>
                  </a:ext>
                </a:extLst>
              </p:cNvPr>
              <p:cNvSpPr txBox="1">
                <a:spLocks noRot="1" noChangeAspect="1" noMove="1" noResize="1" noEditPoints="1" noAdjustHandles="1" noChangeArrowheads="1" noChangeShapeType="1" noTextEdit="1"/>
              </p:cNvSpPr>
              <p:nvPr/>
            </p:nvSpPr>
            <p:spPr>
              <a:xfrm>
                <a:off x="144128" y="897950"/>
                <a:ext cx="11903744" cy="5790111"/>
              </a:xfrm>
              <a:prstGeom prst="rect">
                <a:avLst/>
              </a:prstGeom>
              <a:blipFill>
                <a:blip r:embed="rId4"/>
                <a:stretch>
                  <a:fillRect l="-1076" t="-1053" r="-40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98820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公式推导</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A6ED5D2-A565-2B70-CFFF-6A5A561989B2}"/>
                  </a:ext>
                </a:extLst>
              </p:cNvPr>
              <p:cNvSpPr txBox="1"/>
              <p:nvPr/>
            </p:nvSpPr>
            <p:spPr>
              <a:xfrm>
                <a:off x="174812" y="1443841"/>
                <a:ext cx="11842377" cy="3970318"/>
              </a:xfrm>
              <a:prstGeom prst="rect">
                <a:avLst/>
              </a:prstGeom>
              <a:noFill/>
            </p:spPr>
            <p:txBody>
              <a:bodyPr wrap="square" rtlCol="0">
                <a:spAutoFit/>
              </a:bodyPr>
              <a:lstStyle/>
              <a:p>
                <a:pPr algn="l"/>
                <a:r>
                  <a:rPr lang="zh-CN" altLang="en-US" sz="2800" dirty="0"/>
                  <a:t>考虑两种方案：</a:t>
                </a:r>
                <a:endParaRPr lang="en-US" altLang="zh-CN" sz="2800" dirty="0"/>
              </a:p>
              <a:p>
                <a:pPr algn="l"/>
                <a:r>
                  <a:rPr lang="zh-CN" altLang="en-US" sz="2800" dirty="0"/>
                  <a:t>若投资者</a:t>
                </a:r>
                <a14:m>
                  <m:oMath xmlns:m="http://schemas.openxmlformats.org/officeDocument/2006/math">
                    <m:r>
                      <a:rPr lang="en-US" altLang="zh-CN" sz="2800" i="1" dirty="0" smtClean="0">
                        <a:latin typeface="Cambria Math" panose="02040503050406030204" pitchFamily="18" charset="0"/>
                      </a:rPr>
                      <m:t>𝑋</m:t>
                    </m:r>
                  </m:oMath>
                </a14:m>
                <a:r>
                  <a:rPr lang="zh-CN" altLang="en-US" sz="2800" dirty="0"/>
                  <a:t>先生持有一个公司所有股权与债务构成的组合，那么投资者将收到公司的自由现金流以及利息税盾；</a:t>
                </a:r>
                <a:endParaRPr lang="en-US" altLang="zh-CN" sz="2800" dirty="0"/>
              </a:p>
              <a:p>
                <a:pPr algn="l"/>
                <a:r>
                  <a:rPr lang="zh-CN" altLang="en-US" sz="2800" dirty="0"/>
                  <a:t>而投资者</a:t>
                </a:r>
                <a14:m>
                  <m:oMath xmlns:m="http://schemas.openxmlformats.org/officeDocument/2006/math">
                    <m:r>
                      <a:rPr lang="en-US" altLang="zh-CN" sz="2800" i="1" dirty="0" smtClean="0">
                        <a:latin typeface="Cambria Math" panose="02040503050406030204" pitchFamily="18" charset="0"/>
                      </a:rPr>
                      <m:t>𝑌</m:t>
                    </m:r>
                  </m:oMath>
                </a14:m>
                <a:r>
                  <a:rPr lang="zh-CN" altLang="en-US" sz="2800" dirty="0"/>
                  <a:t>先生持有无杠杆公司（产生自由现金流）以及每期向投资者支付等于税盾数额现金的“税盾”证券；</a:t>
                </a:r>
                <a:endParaRPr lang="en-US" altLang="zh-CN" sz="2800" dirty="0"/>
              </a:p>
              <a:p>
                <a:pPr algn="l"/>
                <a:endParaRPr lang="en-US" altLang="zh-CN" sz="1400" dirty="0"/>
              </a:p>
              <a:p>
                <a:r>
                  <a:rPr lang="zh-CN" altLang="en-US" sz="2800" dirty="0"/>
                  <a:t>由于这两个投资组合产生相同的现金流，根据一价定律可得：</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𝐿</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𝐸</m:t>
                    </m:r>
                    <m:r>
                      <a:rPr lang="en-US" altLang="zh-CN" sz="2800" b="0" i="0" smtClean="0">
                        <a:solidFill>
                          <a:srgbClr val="FF0000"/>
                        </a:solidFill>
                        <a:latin typeface="Cambria Math" panose="02040503050406030204" pitchFamily="18" charset="0"/>
                      </a:rPr>
                      <m:t>+</m:t>
                    </m:r>
                    <m:r>
                      <m:rPr>
                        <m:sty m:val="p"/>
                      </m:rPr>
                      <a:rPr lang="en-US" altLang="zh-CN" sz="2800" b="0" i="0" smtClean="0">
                        <a:solidFill>
                          <a:srgbClr val="FF0000"/>
                        </a:solidFill>
                        <a:latin typeface="Cambria Math" panose="02040503050406030204" pitchFamily="18" charset="0"/>
                      </a:rPr>
                      <m:t>D</m:t>
                    </m:r>
                    <m:r>
                      <a:rPr lang="en-US" altLang="zh-CN" sz="2800" b="0" i="0"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𝑇</m:t>
                    </m:r>
                  </m:oMath>
                </a14:m>
                <a:r>
                  <a:rPr lang="zh-CN" altLang="en-US" sz="2800" dirty="0"/>
                  <a:t>，其中</a:t>
                </a:r>
                <a14:m>
                  <m:oMath xmlns:m="http://schemas.openxmlformats.org/officeDocument/2006/math">
                    <m:r>
                      <a:rPr lang="en-US" altLang="zh-CN" sz="2800" i="1">
                        <a:latin typeface="Cambria Math" panose="02040503050406030204" pitchFamily="18" charset="0"/>
                      </a:rPr>
                      <m:t>𝑇</m:t>
                    </m:r>
                  </m:oMath>
                </a14:m>
                <a:r>
                  <a:rPr lang="zh-CN" altLang="en-US" sz="2800" dirty="0"/>
                  <a:t>代表利息税盾的现值。</a:t>
                </a:r>
                <a:endParaRPr lang="en-US" altLang="zh-CN" sz="2800" dirty="0"/>
              </a:p>
              <a:p>
                <a:endParaRPr lang="en-US" altLang="zh-CN" sz="1400" dirty="0"/>
              </a:p>
              <a:p>
                <a:r>
                  <a:rPr lang="zh-CN" altLang="en-US" sz="2800" dirty="0"/>
                  <a:t>由于这些组合产生的相同的现金流，故</a:t>
                </a:r>
                <a14:m>
                  <m:oMath xmlns:m="http://schemas.openxmlformats.org/officeDocument/2006/math">
                    <m:r>
                      <a:rPr lang="en-US" altLang="zh-CN" sz="2800" b="0" i="1" smtClean="0">
                        <a:solidFill>
                          <a:srgbClr val="FF0000"/>
                        </a:solidFill>
                        <a:latin typeface="Cambria Math" panose="02040503050406030204" pitchFamily="18" charset="0"/>
                      </a:rPr>
                      <m:t>𝐸</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b="0" i="0" smtClean="0">
                        <a:solidFill>
                          <a:srgbClr val="FF0000"/>
                        </a:solidFill>
                        <a:latin typeface="Cambria Math" panose="02040503050406030204" pitchFamily="18" charset="0"/>
                      </a:rPr>
                      <m:t>+</m:t>
                    </m:r>
                    <m:r>
                      <m:rPr>
                        <m:sty m:val="p"/>
                      </m:rPr>
                      <a:rPr lang="en-US" altLang="zh-CN" sz="2800" b="0" i="0" smtClean="0">
                        <a:solidFill>
                          <a:srgbClr val="FF0000"/>
                        </a:solidFill>
                        <a:latin typeface="Cambria Math" panose="02040503050406030204" pitchFamily="18" charset="0"/>
                      </a:rPr>
                      <m:t>D</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r>
                      <a:rPr lang="en-US" altLang="zh-CN" sz="2800" b="0" i="0"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𝑉</m:t>
                        </m:r>
                      </m:e>
                      <m:sub>
                        <m:r>
                          <a:rPr lang="en-US" altLang="zh-CN" sz="2800" b="0" i="1" smtClean="0">
                            <a:solidFill>
                              <a:srgbClr val="FF0000"/>
                            </a:solidFill>
                            <a:latin typeface="Cambria Math" panose="02040503050406030204" pitchFamily="18" charset="0"/>
                          </a:rPr>
                          <m:t>𝑈</m:t>
                        </m:r>
                      </m:sub>
                    </m:sSub>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𝑇</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𝑇</m:t>
                        </m:r>
                      </m:sub>
                    </m:sSub>
                  </m:oMath>
                </a14:m>
                <a:endParaRPr lang="zh-CN" altLang="en-US" sz="2800" dirty="0"/>
              </a:p>
            </p:txBody>
          </p:sp>
        </mc:Choice>
        <mc:Fallback xmlns="">
          <p:sp>
            <p:nvSpPr>
              <p:cNvPr id="3" name="文本框 2">
                <a:extLst>
                  <a:ext uri="{FF2B5EF4-FFF2-40B4-BE49-F238E27FC236}">
                    <a16:creationId xmlns:a16="http://schemas.microsoft.com/office/drawing/2014/main" id="{DA6ED5D2-A565-2B70-CFFF-6A5A561989B2}"/>
                  </a:ext>
                </a:extLst>
              </p:cNvPr>
              <p:cNvSpPr txBox="1">
                <a:spLocks noRot="1" noChangeAspect="1" noMove="1" noResize="1" noEditPoints="1" noAdjustHandles="1" noChangeArrowheads="1" noChangeShapeType="1" noTextEdit="1"/>
              </p:cNvSpPr>
              <p:nvPr/>
            </p:nvSpPr>
            <p:spPr>
              <a:xfrm>
                <a:off x="174812" y="1443841"/>
                <a:ext cx="11842377" cy="3970318"/>
              </a:xfrm>
              <a:prstGeom prst="rect">
                <a:avLst/>
              </a:prstGeom>
              <a:blipFill>
                <a:blip r:embed="rId4"/>
                <a:stretch>
                  <a:fillRect l="-1081" t="-1843" r="-463" b="-33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33805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公式推导</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5688D25-1C03-C09D-D079-1AD05F3E024A}"/>
                  </a:ext>
                </a:extLst>
              </p:cNvPr>
              <p:cNvSpPr txBox="1"/>
              <p:nvPr/>
            </p:nvSpPr>
            <p:spPr>
              <a:xfrm>
                <a:off x="479774" y="928773"/>
                <a:ext cx="11232451" cy="5678606"/>
              </a:xfrm>
              <a:prstGeom prst="rect">
                <a:avLst/>
              </a:prstGeom>
              <a:noFill/>
            </p:spPr>
            <p:txBody>
              <a:bodyPr wrap="square" rtlCol="0">
                <a:spAutoFit/>
              </a:bodyPr>
              <a:lstStyle/>
              <a:p>
                <a:pPr algn="l"/>
                <a:r>
                  <a:rPr lang="zh-CN" altLang="en-US" sz="2800" b="1" dirty="0"/>
                  <a:t>目标杠杆比率</a:t>
                </a:r>
                <a:r>
                  <a:rPr lang="zh-CN" altLang="en-US" sz="2800" dirty="0"/>
                  <a:t>：前述情况</a:t>
                </a:r>
                <a:r>
                  <a:rPr lang="en-US" altLang="zh-CN" sz="2800" dirty="0"/>
                  <a:t>Ⅱ</a:t>
                </a:r>
              </a:p>
              <a:p>
                <a:pPr algn="l"/>
                <a:endParaRPr lang="en-US" altLang="zh-CN" sz="1400" dirty="0"/>
              </a:p>
              <a:p>
                <a:pPr/>
                <a14:m>
                  <m:oMathPara xmlns:m="http://schemas.openxmlformats.org/officeDocument/2006/math">
                    <m:oMathParaPr>
                      <m:jc m:val="left"/>
                    </m:oMathParaPr>
                    <m:oMath xmlns:m="http://schemas.openxmlformats.org/officeDocument/2006/math">
                      <m:r>
                        <a:rPr lang="en-US" altLang="zh-CN" sz="2800" b="0" i="1" smtClean="0">
                          <a:solidFill>
                            <a:schemeClr val="tx1"/>
                          </a:solidFill>
                          <a:latin typeface="Cambria Math" panose="02040503050406030204" pitchFamily="18" charset="0"/>
                        </a:rPr>
                        <m:t>𝐸</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Sub>
                      <m:r>
                        <a:rPr lang="en-US" altLang="zh-CN" sz="2800" b="0" i="0" smtClean="0">
                          <a:solidFill>
                            <a:schemeClr val="tx1"/>
                          </a:solidFill>
                          <a:latin typeface="Cambria Math" panose="02040503050406030204" pitchFamily="18" charset="0"/>
                        </a:rPr>
                        <m:t>+</m:t>
                      </m:r>
                      <m:r>
                        <m:rPr>
                          <m:sty m:val="p"/>
                        </m:rPr>
                        <a:rPr lang="en-US" altLang="zh-CN" sz="2800" b="0" i="0" smtClean="0">
                          <a:solidFill>
                            <a:schemeClr val="tx1"/>
                          </a:solidFill>
                          <a:latin typeface="Cambria Math" panose="02040503050406030204" pitchFamily="18" charset="0"/>
                        </a:rPr>
                        <m:t>D</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𝐷</m:t>
                          </m:r>
                        </m:sub>
                      </m:sSub>
                      <m:r>
                        <a:rPr lang="en-US" altLang="zh-CN" sz="2800" b="0" i="0"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𝑉</m:t>
                          </m:r>
                        </m:e>
                        <m:sub>
                          <m:r>
                            <a:rPr lang="en-US" altLang="zh-CN" sz="2800" b="0" i="1" smtClean="0">
                              <a:solidFill>
                                <a:schemeClr val="tx1"/>
                              </a:solidFill>
                              <a:latin typeface="Cambria Math" panose="02040503050406030204" pitchFamily="18" charset="0"/>
                            </a:rPr>
                            <m:t>𝑈</m:t>
                          </m:r>
                        </m:sub>
                      </m:sSub>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𝑈</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𝑇</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𝑇</m:t>
                          </m:r>
                        </m:sub>
                      </m:sSub>
                      <m:r>
                        <a:rPr lang="en-US" altLang="zh-CN" sz="2800" b="0" i="1"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r>
                            <a:rPr lang="en-US" altLang="zh-CN" sz="2800" i="1">
                              <a:latin typeface="Cambria Math" panose="02040503050406030204" pitchFamily="18" charset="0"/>
                            </a:rPr>
                            <m:t>𝑇</m:t>
                          </m:r>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0" smtClean="0">
                          <a:latin typeface="Cambria Math" panose="02040503050406030204" pitchFamily="18" charset="0"/>
                        </a:rPr>
                        <m:t>=(</m:t>
                      </m:r>
                      <m:r>
                        <a:rPr lang="en-US" altLang="zh-CN" sz="2800" i="1">
                          <a:latin typeface="Cambria Math" panose="02040503050406030204" pitchFamily="18" charset="0"/>
                        </a:rPr>
                        <m:t>𝐸</m:t>
                      </m:r>
                      <m:r>
                        <a:rPr lang="en-US" altLang="zh-CN" sz="2800">
                          <a:latin typeface="Cambria Math" panose="02040503050406030204" pitchFamily="18" charset="0"/>
                        </a:rPr>
                        <m:t>+</m:t>
                      </m:r>
                      <m:r>
                        <m:rPr>
                          <m:sty m:val="p"/>
                        </m:rPr>
                        <a:rPr lang="en-US" altLang="zh-CN" sz="2800">
                          <a:latin typeface="Cambria Math" panose="02040503050406030204" pitchFamily="18" charset="0"/>
                        </a:rPr>
                        <m:t>D</m:t>
                      </m:r>
                      <m:r>
                        <a:rPr lang="en-US" altLang="zh-CN" sz="2800" b="0" i="0" smtClean="0">
                          <a:latin typeface="Cambria Math" panose="02040503050406030204" pitchFamily="18" charset="0"/>
                        </a:rPr>
                        <m:t>)</m:t>
                      </m:r>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𝑈</m:t>
                          </m:r>
                        </m:sub>
                      </m:sSub>
                    </m:oMath>
                  </m:oMathPara>
                </a14:m>
                <a:endParaRPr lang="en-US" altLang="zh-CN" sz="2800" dirty="0">
                  <a:solidFill>
                    <a:schemeClr val="tx1"/>
                  </a:solidFill>
                </a:endParaRPr>
              </a:p>
              <a:p>
                <a:r>
                  <a:rPr lang="zh-CN" altLang="en-US" sz="2800" dirty="0">
                    <a:solidFill>
                      <a:schemeClr val="tx1"/>
                    </a:solidFill>
                  </a:rPr>
                  <a:t>故有：</a:t>
                </a:r>
                <a:r>
                  <a:rPr lang="en-US" altLang="zh-CN" sz="2800" dirty="0">
                    <a:solidFill>
                      <a:schemeClr val="tx1"/>
                    </a:solidFill>
                  </a:rPr>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𝑈</m:t>
                        </m:r>
                      </m:sub>
                    </m:sSub>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𝐸</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𝐷</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𝐷</m:t>
                        </m:r>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oMath>
                </a14:m>
                <a:endParaRPr lang="en-US" altLang="zh-CN" sz="2800" dirty="0">
                  <a:solidFill>
                    <a:schemeClr val="tx1"/>
                  </a:solidFill>
                </a:endParaRPr>
              </a:p>
              <a:p>
                <a:endParaRPr lang="en-US" altLang="zh-CN" sz="1400" dirty="0"/>
              </a:p>
              <a:p>
                <a:r>
                  <a:rPr lang="zh-CN" altLang="en-US" sz="2800" b="1" dirty="0"/>
                  <a:t>预先设定的债务计划</a:t>
                </a:r>
                <a:r>
                  <a:rPr lang="zh-CN" altLang="en-US" sz="2800" dirty="0"/>
                  <a:t>：例如前述情况</a:t>
                </a:r>
                <a:r>
                  <a:rPr lang="en-US" altLang="zh-CN" sz="2800" dirty="0"/>
                  <a:t>Ⅰ</a:t>
                </a:r>
                <a:endParaRPr lang="en-US" altLang="zh-CN" sz="1400" dirty="0"/>
              </a:p>
              <a:p>
                <a:pPr algn="l"/>
                <a:r>
                  <a:rPr lang="zh-CN" altLang="en-US" sz="2800" dirty="0"/>
                  <a:t>公司的一部分债务独立于公司的增长，是按照预先计划提前设定好的，假设源于预定债务的税盾价值为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𝑆</m:t>
                        </m:r>
                      </m:sub>
                    </m:sSub>
                  </m:oMath>
                </a14:m>
                <a:r>
                  <a:rPr lang="zh-CN" altLang="en-US" sz="2800" dirty="0"/>
                  <a:t>，其余来自于根据目标杠杆比率调整的债务的税盾价值为</a:t>
                </a:r>
                <a14:m>
                  <m:oMath xmlns:m="http://schemas.openxmlformats.org/officeDocument/2006/math">
                    <m:r>
                      <a:rPr lang="en-US" altLang="zh-CN" sz="2800" i="1">
                        <a:latin typeface="Cambria Math" panose="02040503050406030204" pitchFamily="18" charset="0"/>
                      </a:rPr>
                      <m:t>𝑇</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oMath>
                </a14:m>
                <a:endParaRPr lang="en-US" altLang="zh-CN" sz="2800" dirty="0"/>
              </a:p>
              <a:p>
                <a:pPr/>
                <a14:m>
                  <m:oMathPara xmlns:m="http://schemas.openxmlformats.org/officeDocument/2006/math">
                    <m:oMathParaPr>
                      <m:jc m:val="left"/>
                    </m:oMathParaPr>
                    <m:oMath xmlns:m="http://schemas.openxmlformats.org/officeDocument/2006/math">
                      <m:r>
                        <a:rPr lang="en-US" altLang="zh-CN" sz="2800" b="0" i="1" smtClean="0">
                          <a:solidFill>
                            <a:schemeClr val="tx1"/>
                          </a:solidFill>
                          <a:latin typeface="Cambria Math" panose="02040503050406030204" pitchFamily="18" charset="0"/>
                        </a:rPr>
                        <m:t>𝐸</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Sub>
                      <m:r>
                        <a:rPr lang="en-US" altLang="zh-CN" sz="2800" b="0" i="0" smtClean="0">
                          <a:solidFill>
                            <a:schemeClr val="tx1"/>
                          </a:solidFill>
                          <a:latin typeface="Cambria Math" panose="02040503050406030204" pitchFamily="18" charset="0"/>
                        </a:rPr>
                        <m:t>+</m:t>
                      </m:r>
                      <m:r>
                        <m:rPr>
                          <m:sty m:val="p"/>
                        </m:rPr>
                        <a:rPr lang="en-US" altLang="zh-CN" sz="2800" b="0" i="0" smtClean="0">
                          <a:solidFill>
                            <a:schemeClr val="tx1"/>
                          </a:solidFill>
                          <a:latin typeface="Cambria Math" panose="02040503050406030204" pitchFamily="18" charset="0"/>
                        </a:rPr>
                        <m:t>D</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𝐷</m:t>
                          </m:r>
                        </m:sub>
                      </m:sSub>
                      <m:r>
                        <a:rPr lang="en-US" altLang="zh-CN" sz="2800" b="0" i="0"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𝑉</m:t>
                          </m:r>
                        </m:e>
                        <m:sub>
                          <m:r>
                            <a:rPr lang="en-US" altLang="zh-CN" sz="2800" b="0" i="1" smtClean="0">
                              <a:solidFill>
                                <a:schemeClr val="tx1"/>
                              </a:solidFill>
                              <a:latin typeface="Cambria Math" panose="02040503050406030204" pitchFamily="18" charset="0"/>
                            </a:rPr>
                            <m:t>𝑈</m:t>
                          </m:r>
                        </m:sub>
                      </m:sSub>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𝑈</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𝑇</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b="0" i="1" smtClean="0">
                              <a:solidFill>
                                <a:schemeClr val="tx1"/>
                              </a:solidFill>
                              <a:latin typeface="Cambria Math" panose="02040503050406030204" pitchFamily="18" charset="0"/>
                            </a:rPr>
                            <m:t>𝑇</m:t>
                          </m:r>
                        </m:sub>
                      </m:sSub>
                      <m:r>
                        <a:rPr lang="en-US" altLang="zh-CN" sz="2800" b="0" i="1" smtClean="0">
                          <a:solidFill>
                            <a:schemeClr val="tx1"/>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𝐷</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𝑇</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r>
                        <a:rPr lang="en-US" altLang="zh-CN" sz="2800" b="0" i="1" smtClean="0">
                          <a:latin typeface="Cambria Math" panose="02040503050406030204" pitchFamily="18" charset="0"/>
                        </a:rPr>
                        <m:t>)</m:t>
                      </m:r>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b="0" i="1" smtClean="0">
                              <a:solidFill>
                                <a:schemeClr val="accent1"/>
                              </a:solidFill>
                              <a:latin typeface="Cambria Math" panose="02040503050406030204" pitchFamily="18" charset="0"/>
                            </a:rPr>
                            <m:t>𝑈</m:t>
                          </m:r>
                        </m:sub>
                      </m:sSub>
                    </m:oMath>
                  </m:oMathPara>
                </a14:m>
                <a:endParaRPr lang="en-US" altLang="zh-CN" sz="2800" dirty="0"/>
              </a:p>
              <a:p>
                <a:r>
                  <a:rPr lang="zh-CN" altLang="en-US" sz="2800" dirty="0">
                    <a:solidFill>
                      <a:schemeClr val="tx1"/>
                    </a:solidFill>
                  </a:rPr>
                  <a:t>有：</a:t>
                </a:r>
                <a:r>
                  <a:rPr lang="en-US" altLang="zh-CN" sz="2800" b="0" dirty="0">
                    <a:solidFill>
                      <a:schemeClr val="tx1"/>
                    </a:solidFill>
                  </a:rPr>
                  <a:t> </a:t>
                </a:r>
                <a14:m>
                  <m:oMath xmlns:m="http://schemas.openxmlformats.org/officeDocument/2006/math">
                    <m:r>
                      <a:rPr lang="en-US" altLang="zh-CN" sz="2800" b="0" i="1" smtClean="0">
                        <a:solidFill>
                          <a:schemeClr val="tx1"/>
                        </a:solidFill>
                        <a:latin typeface="Cambria Math" panose="02040503050406030204" pitchFamily="18" charset="0"/>
                      </a:rPr>
                      <m:t>𝐸</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Sub>
                    <m:r>
                      <a:rPr lang="en-US" altLang="zh-CN" sz="2800" b="0" i="0"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rPr>
                        </m:ctrlPr>
                      </m:dPr>
                      <m:e>
                        <m:r>
                          <m:rPr>
                            <m:sty m:val="p"/>
                          </m:rPr>
                          <a:rPr lang="en-US" altLang="zh-CN" sz="2800" b="0" i="0" smtClean="0">
                            <a:solidFill>
                              <a:schemeClr val="tx1"/>
                            </a:solidFill>
                            <a:latin typeface="Cambria Math" panose="02040503050406030204" pitchFamily="18" charset="0"/>
                          </a:rPr>
                          <m:t>D</m:t>
                        </m:r>
                        <m:r>
                          <a:rPr lang="en-US" altLang="zh-CN" sz="2800" b="0" i="0" smtClean="0">
                            <a:solidFill>
                              <a:schemeClr val="tx1"/>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e>
                    </m:d>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𝐷</m:t>
                        </m:r>
                      </m:sub>
                    </m:sSub>
                    <m:r>
                      <a:rPr lang="en-US" altLang="zh-CN" sz="2800" b="0" i="1"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𝑇</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oMath>
                </a14:m>
                <a:r>
                  <a:rPr lang="zh-CN" altLang="en-US" sz="2800" dirty="0">
                    <a:solidFill>
                      <a:schemeClr val="tx1"/>
                    </a:solidFill>
                  </a:rPr>
                  <a:t>，定义</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𝐷</m:t>
                        </m:r>
                      </m:e>
                      <m:sub>
                        <m:r>
                          <a:rPr lang="en-US" altLang="zh-CN" sz="2800" b="0" i="1" smtClean="0">
                            <a:solidFill>
                              <a:schemeClr val="tx1"/>
                            </a:solidFill>
                            <a:latin typeface="Cambria Math" panose="02040503050406030204" pitchFamily="18" charset="0"/>
                          </a:rPr>
                          <m:t>𝑆</m:t>
                        </m:r>
                      </m:sub>
                    </m:sSub>
                    <m:r>
                      <a:rPr lang="en-US" altLang="zh-CN" sz="2800" b="0" i="1" smtClean="0">
                        <a:solidFill>
                          <a:schemeClr val="tx1"/>
                        </a:solidFill>
                        <a:latin typeface="Cambria Math" panose="02040503050406030204" pitchFamily="18" charset="0"/>
                      </a:rPr>
                      <m:t>=</m:t>
                    </m:r>
                    <m:r>
                      <m:rPr>
                        <m:sty m:val="p"/>
                      </m:rPr>
                      <a:rPr lang="en-US" altLang="zh-CN" sz="2800">
                        <a:latin typeface="Cambria Math" panose="02040503050406030204" pitchFamily="18" charset="0"/>
                      </a:rPr>
                      <m:t>D</m:t>
                    </m:r>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oMath>
                </a14:m>
                <a:endParaRPr lang="en-US" altLang="zh-CN" sz="2800" dirty="0"/>
              </a:p>
              <a:p>
                <a:r>
                  <a:rPr lang="zh-CN" altLang="en-US" sz="2800" dirty="0">
                    <a:solidFill>
                      <a:schemeClr val="tx1"/>
                    </a:solidFill>
                  </a:rPr>
                  <a:t>即：</a:t>
                </a:r>
                <a:r>
                  <a:rPr lang="en-US" altLang="zh-CN" sz="2800" b="0" dirty="0">
                    <a:solidFill>
                      <a:schemeClr val="tx1"/>
                    </a:solidFill>
                  </a:rPr>
                  <a:t> </a:t>
                </a:r>
                <a14:m>
                  <m:oMath xmlns:m="http://schemas.openxmlformats.org/officeDocument/2006/math">
                    <m:r>
                      <a:rPr lang="en-US" altLang="zh-CN" sz="2800" b="0" i="1" smtClean="0">
                        <a:solidFill>
                          <a:schemeClr val="tx1"/>
                        </a:solidFill>
                        <a:latin typeface="Cambria Math" panose="02040503050406030204" pitchFamily="18" charset="0"/>
                      </a:rPr>
                      <m:t>𝐸</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𝐸</m:t>
                        </m:r>
                      </m:sub>
                    </m:sSub>
                    <m:r>
                      <a:rPr lang="en-US" altLang="zh-CN" sz="2800" b="0" i="0" smtClean="0">
                        <a:solidFill>
                          <a:schemeClr val="tx1"/>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𝑆</m:t>
                        </m:r>
                      </m:sub>
                    </m:sSub>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𝐷</m:t>
                        </m:r>
                      </m:sub>
                    </m:sSub>
                    <m:r>
                      <a:rPr lang="en-US" altLang="zh-CN" sz="2800" b="0" i="0"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𝐸</m:t>
                        </m:r>
                        <m:r>
                          <a:rPr lang="en-US" altLang="zh-CN" sz="2800" b="0" i="0" smtClean="0">
                            <a:solidFill>
                              <a:schemeClr val="tx1"/>
                            </a:solidFill>
                            <a:latin typeface="Cambria Math" panose="02040503050406030204" pitchFamily="18" charset="0"/>
                          </a:rPr>
                          <m:t>+</m:t>
                        </m:r>
                        <m:r>
                          <m:rPr>
                            <m:sty m:val="p"/>
                          </m:rPr>
                          <a:rPr lang="en-US" altLang="zh-CN" sz="2800" b="0" i="0" smtClean="0">
                            <a:solidFill>
                              <a:schemeClr val="tx1"/>
                            </a:solidFill>
                            <a:latin typeface="Cambria Math" panose="02040503050406030204" pitchFamily="18" charset="0"/>
                          </a:rPr>
                          <m:t>D</m:t>
                        </m:r>
                        <m:r>
                          <a:rPr lang="en-US" altLang="zh-CN" sz="2800" b="0" i="0" smtClean="0">
                            <a:solidFill>
                              <a:schemeClr val="tx1"/>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𝐸</m:t>
                        </m:r>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𝑆</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oMath>
                </a14:m>
                <a:endParaRPr lang="en-US" altLang="zh-CN" sz="2800" dirty="0">
                  <a:solidFill>
                    <a:schemeClr val="tx1"/>
                  </a:solidFill>
                </a:endParaRPr>
              </a:p>
              <a:p>
                <a:r>
                  <a:rPr lang="zh-CN" altLang="en-US" sz="2800" dirty="0">
                    <a:solidFill>
                      <a:schemeClr val="tx1"/>
                    </a:solidFill>
                  </a:rPr>
                  <a:t>故有：</a:t>
                </a:r>
                <a:r>
                  <a:rPr lang="en-US" altLang="zh-CN"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𝑈</m:t>
                        </m:r>
                      </m:sub>
                    </m:sSub>
                    <m:r>
                      <a:rPr lang="en-US" altLang="zh-CN" sz="2800" i="1">
                        <a:solidFill>
                          <a:srgbClr val="FF0000"/>
                        </a:solidFill>
                        <a:latin typeface="Cambria Math" panose="02040503050406030204" pitchFamily="18" charset="0"/>
                      </a:rPr>
                      <m:t>=</m:t>
                    </m:r>
                    <m:sSub>
                      <m:sSubPr>
                        <m:ctrlPr>
                          <a:rPr lang="en-US" altLang="zh-CN" sz="2800" i="1" smtClean="0">
                            <a:solidFill>
                              <a:srgbClr val="FF0000"/>
                            </a:solidFill>
                            <a:latin typeface="Cambria Math" panose="02040503050406030204" pitchFamily="18" charset="0"/>
                          </a:rPr>
                        </m:ctrlPr>
                      </m:sSubPr>
                      <m:e>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𝐸</m:t>
                            </m:r>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e>
                              <m:sub>
                                <m:r>
                                  <a:rPr lang="en-US" altLang="zh-CN" sz="2800" i="1">
                                    <a:solidFill>
                                      <a:srgbClr val="FF0000"/>
                                    </a:solidFill>
                                    <a:latin typeface="Cambria Math" panose="02040503050406030204" pitchFamily="18" charset="0"/>
                                  </a:rPr>
                                  <m:t>𝑆</m:t>
                                </m:r>
                              </m:sub>
                            </m:sSub>
                          </m:den>
                        </m:f>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𝐸</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e>
                          <m:sub>
                            <m:r>
                              <a:rPr lang="en-US" altLang="zh-CN" sz="2800" i="1">
                                <a:solidFill>
                                  <a:srgbClr val="FF0000"/>
                                </a:solidFill>
                                <a:latin typeface="Cambria Math" panose="02040503050406030204" pitchFamily="18" charset="0"/>
                              </a:rPr>
                              <m:t>𝑆</m:t>
                            </m:r>
                          </m:sub>
                        </m:sSub>
                      </m:num>
                      <m:den>
                        <m:r>
                          <a:rPr lang="en-US" altLang="zh-CN" sz="2800" i="1">
                            <a:solidFill>
                              <a:srgbClr val="FF0000"/>
                            </a:solidFill>
                            <a:latin typeface="Cambria Math" panose="02040503050406030204" pitchFamily="18" charset="0"/>
                          </a:rPr>
                          <m:t>𝐸</m:t>
                        </m:r>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e>
                          <m:sub>
                            <m:r>
                              <a:rPr lang="en-US" altLang="zh-CN" sz="2800" i="1">
                                <a:solidFill>
                                  <a:srgbClr val="FF0000"/>
                                </a:solidFill>
                                <a:latin typeface="Cambria Math" panose="02040503050406030204" pitchFamily="18" charset="0"/>
                              </a:rPr>
                              <m:t>𝑆</m:t>
                            </m:r>
                          </m:sub>
                        </m:sSub>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𝐷</m:t>
                        </m:r>
                      </m:sub>
                    </m:sSub>
                  </m:oMath>
                </a14:m>
                <a:endParaRPr lang="en-US" altLang="zh-CN" sz="2800" dirty="0">
                  <a:solidFill>
                    <a:schemeClr val="tx1"/>
                  </a:solidFill>
                </a:endParaRPr>
              </a:p>
            </p:txBody>
          </p:sp>
        </mc:Choice>
        <mc:Fallback xmlns="">
          <p:sp>
            <p:nvSpPr>
              <p:cNvPr id="2" name="文本框 1">
                <a:extLst>
                  <a:ext uri="{FF2B5EF4-FFF2-40B4-BE49-F238E27FC236}">
                    <a16:creationId xmlns:a16="http://schemas.microsoft.com/office/drawing/2014/main" id="{45688D25-1C03-C09D-D079-1AD05F3E024A}"/>
                  </a:ext>
                </a:extLst>
              </p:cNvPr>
              <p:cNvSpPr txBox="1">
                <a:spLocks noRot="1" noChangeAspect="1" noMove="1" noResize="1" noEditPoints="1" noAdjustHandles="1" noChangeArrowheads="1" noChangeShapeType="1" noTextEdit="1"/>
              </p:cNvSpPr>
              <p:nvPr/>
            </p:nvSpPr>
            <p:spPr>
              <a:xfrm>
                <a:off x="479774" y="928773"/>
                <a:ext cx="11232451" cy="5678606"/>
              </a:xfrm>
              <a:prstGeom prst="rect">
                <a:avLst/>
              </a:prstGeom>
              <a:blipFill>
                <a:blip r:embed="rId4"/>
                <a:stretch>
                  <a:fillRect l="-1140" t="-1180" r="-5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57417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1E0DE39C-80CF-DD5C-A622-20F606CA8644}"/>
              </a:ext>
            </a:extLst>
          </p:cNvPr>
          <p:cNvSpPr txBox="1"/>
          <p:nvPr/>
        </p:nvSpPr>
        <p:spPr>
          <a:xfrm>
            <a:off x="367554" y="2197894"/>
            <a:ext cx="11456893" cy="2462213"/>
          </a:xfrm>
          <a:prstGeom prst="rect">
            <a:avLst/>
          </a:prstGeom>
          <a:noFill/>
        </p:spPr>
        <p:txBody>
          <a:bodyPr wrap="square">
            <a:spAutoFit/>
          </a:bodyPr>
          <a:lstStyle/>
          <a:p>
            <a:r>
              <a:rPr lang="zh-CN" altLang="en-US" sz="2800" dirty="0"/>
              <a:t>例题：上财</a:t>
            </a:r>
            <a:r>
              <a:rPr lang="en-US" altLang="zh-CN" sz="2800" dirty="0"/>
              <a:t>2016</a:t>
            </a:r>
            <a:r>
              <a:rPr lang="zh-CN" altLang="en-US" sz="2800" dirty="0"/>
              <a:t>年选择题改计算题</a:t>
            </a:r>
            <a:endParaRPr lang="en-US" altLang="zh-CN" sz="2800" dirty="0"/>
          </a:p>
          <a:p>
            <a:endParaRPr lang="en-US" altLang="zh-CN" sz="1400" dirty="0"/>
          </a:p>
          <a:p>
            <a:r>
              <a:rPr lang="zh-CN" altLang="en-US" sz="2800" dirty="0"/>
              <a:t>无杠杆公司明年的自由现金流量为</a:t>
            </a:r>
            <a:r>
              <a:rPr lang="en-US" altLang="zh-CN" sz="2800" dirty="0"/>
              <a:t>800</a:t>
            </a:r>
            <a:r>
              <a:rPr lang="zh-CN" altLang="en-US" sz="2800" dirty="0"/>
              <a:t>万元，其增长率为</a:t>
            </a:r>
            <a:r>
              <a:rPr lang="en-US" altLang="zh-CN" sz="2800" dirty="0"/>
              <a:t>5%</a:t>
            </a:r>
            <a:r>
              <a:rPr lang="zh-CN" altLang="en-US" sz="2800" dirty="0"/>
              <a:t>且永续，假设公司经营业务不变，当其借入负债进行杠杆经营时，其权益资本成本变为</a:t>
            </a:r>
            <a:r>
              <a:rPr lang="en-US" altLang="zh-CN" sz="2800" dirty="0"/>
              <a:t>18%</a:t>
            </a:r>
            <a:r>
              <a:rPr lang="zh-CN" altLang="en-US" sz="2800" dirty="0"/>
              <a:t>，借款利率为</a:t>
            </a:r>
            <a:r>
              <a:rPr lang="en-US" altLang="zh-CN" sz="2800" dirty="0"/>
              <a:t>8%</a:t>
            </a:r>
            <a:r>
              <a:rPr lang="zh-CN" altLang="en-US" sz="2800" dirty="0"/>
              <a:t>，负债权益比为</a:t>
            </a:r>
            <a:r>
              <a:rPr lang="en-US" altLang="zh-CN" sz="2800" dirty="0"/>
              <a:t>1/2</a:t>
            </a:r>
            <a:r>
              <a:rPr lang="zh-CN" altLang="en-US" sz="2800" dirty="0"/>
              <a:t>，税率为</a:t>
            </a:r>
            <a:r>
              <a:rPr lang="en-US" altLang="zh-CN" sz="2800" dirty="0"/>
              <a:t>35%</a:t>
            </a:r>
            <a:r>
              <a:rPr lang="zh-CN" altLang="en-US" sz="2800" dirty="0"/>
              <a:t>，请问税盾的价值是多少？</a:t>
            </a:r>
          </a:p>
        </p:txBody>
      </p:sp>
    </p:spTree>
    <p:extLst>
      <p:ext uri="{BB962C8B-B14F-4D97-AF65-F5344CB8AC3E}">
        <p14:creationId xmlns:p14="http://schemas.microsoft.com/office/powerpoint/2010/main" val="9049705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6" name="文本框 5">
            <a:extLst>
              <a:ext uri="{FF2B5EF4-FFF2-40B4-BE49-F238E27FC236}">
                <a16:creationId xmlns:a16="http://schemas.microsoft.com/office/drawing/2014/main" id="{BA0C5CA9-F205-0E11-5779-01765A6A5D63}"/>
              </a:ext>
            </a:extLst>
          </p:cNvPr>
          <p:cNvSpPr txBox="1"/>
          <p:nvPr/>
        </p:nvSpPr>
        <p:spPr>
          <a:xfrm>
            <a:off x="360829" y="993769"/>
            <a:ext cx="11470341" cy="2677656"/>
          </a:xfrm>
          <a:prstGeom prst="rect">
            <a:avLst/>
          </a:prstGeom>
          <a:noFill/>
        </p:spPr>
        <p:txBody>
          <a:bodyPr wrap="square">
            <a:spAutoFit/>
          </a:bodyPr>
          <a:lstStyle/>
          <a:p>
            <a:r>
              <a:rPr lang="zh-CN" altLang="en-US" sz="2800" dirty="0"/>
              <a:t>原题：</a:t>
            </a:r>
            <a:endParaRPr lang="en-US" altLang="zh-CN" sz="1400" dirty="0"/>
          </a:p>
          <a:p>
            <a:r>
              <a:rPr lang="zh-CN" altLang="en-US" sz="2800" dirty="0"/>
              <a:t>无杠杆公司明年的自由现金流量为</a:t>
            </a:r>
            <a:r>
              <a:rPr lang="en-US" altLang="zh-CN" sz="2800" dirty="0"/>
              <a:t>800</a:t>
            </a:r>
            <a:r>
              <a:rPr lang="zh-CN" altLang="en-US" sz="2800" dirty="0"/>
              <a:t>万元，其增长率为</a:t>
            </a:r>
            <a:r>
              <a:rPr lang="en-US" altLang="zh-CN" sz="2800" dirty="0"/>
              <a:t>5%</a:t>
            </a:r>
            <a:r>
              <a:rPr lang="zh-CN" altLang="en-US" sz="2800" dirty="0"/>
              <a:t>且永续，假设公司经营业务不变，当其借入负债进行杠杆经营时，其权益资本成本变为</a:t>
            </a:r>
            <a:r>
              <a:rPr lang="en-US" altLang="zh-CN" sz="2800" dirty="0"/>
              <a:t>18%</a:t>
            </a:r>
            <a:r>
              <a:rPr lang="zh-CN" altLang="en-US" sz="2800" dirty="0"/>
              <a:t>，借款利率为</a:t>
            </a:r>
            <a:r>
              <a:rPr lang="en-US" altLang="zh-CN" sz="2800" dirty="0"/>
              <a:t>8%</a:t>
            </a:r>
            <a:r>
              <a:rPr lang="zh-CN" altLang="en-US" sz="2800" dirty="0"/>
              <a:t>，负债权益比为</a:t>
            </a:r>
            <a:r>
              <a:rPr lang="en-US" altLang="zh-CN" sz="2800" dirty="0"/>
              <a:t>1/2</a:t>
            </a:r>
            <a:r>
              <a:rPr lang="zh-CN" altLang="en-US" sz="2800" dirty="0"/>
              <a:t>，税率为</a:t>
            </a:r>
            <a:r>
              <a:rPr lang="en-US" altLang="zh-CN" sz="2800" dirty="0"/>
              <a:t>35%</a:t>
            </a:r>
            <a:r>
              <a:rPr lang="zh-CN" altLang="en-US" sz="2800" dirty="0"/>
              <a:t>，请问税盾的价值接近以下哪个选项？</a:t>
            </a:r>
            <a:endParaRPr lang="en-US" altLang="zh-CN" sz="2800" dirty="0"/>
          </a:p>
          <a:p>
            <a:r>
              <a:rPr lang="en-US" altLang="zh-CN" sz="2800" dirty="0"/>
              <a:t>A</a:t>
            </a:r>
            <a:r>
              <a:rPr lang="zh-CN" altLang="en-US" sz="2800" dirty="0"/>
              <a:t>、</a:t>
            </a:r>
            <a:r>
              <a:rPr lang="en-US" altLang="zh-CN" sz="2800" dirty="0"/>
              <a:t>1000 </a:t>
            </a:r>
            <a:r>
              <a:rPr lang="zh-CN" altLang="en-US" sz="2800" dirty="0"/>
              <a:t>万元</a:t>
            </a:r>
            <a:r>
              <a:rPr lang="en-US" altLang="zh-CN" sz="2800" dirty="0"/>
              <a:t>	B</a:t>
            </a:r>
            <a:r>
              <a:rPr lang="zh-CN" altLang="en-US" sz="2800" dirty="0"/>
              <a:t>、</a:t>
            </a:r>
            <a:r>
              <a:rPr lang="en-US" altLang="zh-CN" sz="2800" dirty="0"/>
              <a:t>990 </a:t>
            </a:r>
            <a:r>
              <a:rPr lang="zh-CN" altLang="en-US" sz="2800" dirty="0"/>
              <a:t>万元</a:t>
            </a:r>
            <a:r>
              <a:rPr lang="en-US" altLang="zh-CN" sz="2800" dirty="0"/>
              <a:t>	C</a:t>
            </a:r>
            <a:r>
              <a:rPr lang="zh-CN" altLang="en-US" sz="2800" dirty="0"/>
              <a:t>、</a:t>
            </a:r>
            <a:r>
              <a:rPr lang="en-US" altLang="zh-CN" sz="2800" dirty="0"/>
              <a:t>1800 </a:t>
            </a:r>
            <a:r>
              <a:rPr lang="zh-CN" altLang="en-US" sz="2800" dirty="0"/>
              <a:t>万元</a:t>
            </a:r>
            <a:r>
              <a:rPr lang="en-US" altLang="zh-CN" sz="2800" dirty="0"/>
              <a:t>	D</a:t>
            </a:r>
            <a:r>
              <a:rPr lang="zh-CN" altLang="en-US" sz="2800" dirty="0"/>
              <a:t>、</a:t>
            </a:r>
            <a:r>
              <a:rPr lang="en-US" altLang="zh-CN" sz="2800" dirty="0"/>
              <a:t>1100 </a:t>
            </a:r>
            <a:r>
              <a:rPr lang="zh-CN" altLang="en-US" sz="2800" dirty="0"/>
              <a:t>万元</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1AA96E5-A970-0016-DFEF-559A536117C4}"/>
                  </a:ext>
                </a:extLst>
              </p:cNvPr>
              <p:cNvSpPr txBox="1"/>
              <p:nvPr/>
            </p:nvSpPr>
            <p:spPr>
              <a:xfrm>
                <a:off x="360829" y="3835839"/>
                <a:ext cx="11562230" cy="2425408"/>
              </a:xfrm>
              <a:prstGeom prst="rect">
                <a:avLst/>
              </a:prstGeom>
              <a:noFill/>
            </p:spPr>
            <p:txBody>
              <a:bodyPr wrap="square" rtlCol="0">
                <a:spAutoFit/>
              </a:bodyPr>
              <a:lstStyle/>
              <a:p>
                <a:pPr algn="l"/>
                <a:r>
                  <a:rPr lang="zh-CN" altLang="en-US" sz="2800" dirty="0"/>
                  <a:t>题目分析：</a:t>
                </a:r>
                <a:endParaRPr lang="en-US" altLang="zh-CN" sz="2800" dirty="0"/>
              </a:p>
              <a:p>
                <a:pPr algn="l"/>
                <a:r>
                  <a:rPr lang="zh-CN" altLang="en-US" sz="2800" dirty="0"/>
                  <a:t>发现不满足情形</a:t>
                </a:r>
                <a:r>
                  <a:rPr lang="en-US" altLang="zh-CN" sz="2800" dirty="0"/>
                  <a:t>Ⅰ</a:t>
                </a:r>
                <a:r>
                  <a:rPr lang="zh-CN" altLang="en-US" sz="2800" dirty="0"/>
                  <a:t>现金流永续零增长、债务固定（现金流增长率为</a:t>
                </a:r>
                <a:r>
                  <a:rPr lang="en-US" altLang="zh-CN" sz="2800" dirty="0"/>
                  <a:t>5%</a:t>
                </a:r>
                <a:r>
                  <a:rPr lang="zh-CN" altLang="en-US" sz="2800" dirty="0"/>
                  <a:t>），也不满足情形</a:t>
                </a:r>
                <a:r>
                  <a:rPr lang="en-US" altLang="zh-CN" sz="2800" dirty="0"/>
                  <a:t>Ⅱ</a:t>
                </a:r>
                <a:r>
                  <a:rPr lang="zh-CN" altLang="en-US" sz="2800" dirty="0"/>
                  <a:t>维持固定资本结构，但债务额不固定（此题并没有强调维持</a:t>
                </a:r>
                <a14:m>
                  <m:oMath xmlns:m="http://schemas.openxmlformats.org/officeDocument/2006/math">
                    <m:f>
                      <m:fPr>
                        <m:ctrlPr>
                          <a:rPr lang="en-US" altLang="zh-CN" sz="280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𝐷</m:t>
                        </m:r>
                      </m:num>
                      <m:den>
                        <m:r>
                          <a:rPr lang="en-US" altLang="zh-CN" sz="2800" i="1">
                            <a:solidFill>
                              <a:srgbClr val="FF0000"/>
                            </a:solidFill>
                            <a:latin typeface="Cambria Math" panose="02040503050406030204" pitchFamily="18" charset="0"/>
                          </a:rPr>
                          <m:t>𝐸</m:t>
                        </m:r>
                      </m:den>
                    </m:f>
                    <m:r>
                      <a:rPr lang="en-US" altLang="zh-CN" sz="2800" i="1">
                        <a:solidFill>
                          <a:srgbClr val="FF0000"/>
                        </a:solidFill>
                        <a:latin typeface="Cambria Math" panose="02040503050406030204" pitchFamily="18" charset="0"/>
                      </a:rPr>
                      <m:t> </m:t>
                    </m:r>
                  </m:oMath>
                </a14:m>
                <a:r>
                  <a:rPr lang="zh-CN" altLang="en-US" sz="2800" dirty="0"/>
                  <a:t>不变），因此前面所说的两种方法都失效了，此题中的公司的资本结构发生了变化，因此不可以使用</a:t>
                </a:r>
                <a14:m>
                  <m:oMath xmlns:m="http://schemas.openxmlformats.org/officeDocument/2006/math">
                    <m:r>
                      <a:rPr lang="en-US" altLang="zh-CN" sz="2800" i="1" dirty="0" smtClean="0">
                        <a:latin typeface="Cambria Math" panose="02040503050406030204" pitchFamily="18" charset="0"/>
                      </a:rPr>
                      <m:t>𝑊𝐴𝐶𝐶</m:t>
                    </m:r>
                  </m:oMath>
                </a14:m>
                <a:r>
                  <a:rPr lang="zh-CN" altLang="en-US" sz="2800" dirty="0"/>
                  <a:t>法（除非定期调整）。</a:t>
                </a:r>
                <a:endParaRPr lang="en-US" altLang="zh-CN" sz="2800" dirty="0"/>
              </a:p>
            </p:txBody>
          </p:sp>
        </mc:Choice>
        <mc:Fallback xmlns="">
          <p:sp>
            <p:nvSpPr>
              <p:cNvPr id="7" name="文本框 6">
                <a:extLst>
                  <a:ext uri="{FF2B5EF4-FFF2-40B4-BE49-F238E27FC236}">
                    <a16:creationId xmlns:a16="http://schemas.microsoft.com/office/drawing/2014/main" id="{31AA96E5-A970-0016-DFEF-559A536117C4}"/>
                  </a:ext>
                </a:extLst>
              </p:cNvPr>
              <p:cNvSpPr txBox="1">
                <a:spLocks noRot="1" noChangeAspect="1" noMove="1" noResize="1" noEditPoints="1" noAdjustHandles="1" noChangeArrowheads="1" noChangeShapeType="1" noTextEdit="1"/>
              </p:cNvSpPr>
              <p:nvPr/>
            </p:nvSpPr>
            <p:spPr>
              <a:xfrm>
                <a:off x="360829" y="3835839"/>
                <a:ext cx="11562230" cy="2425408"/>
              </a:xfrm>
              <a:prstGeom prst="rect">
                <a:avLst/>
              </a:prstGeom>
              <a:blipFill>
                <a:blip r:embed="rId4"/>
                <a:stretch>
                  <a:fillRect l="-1054" t="-2764" r="-1212" b="-6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062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E0DE39C-80CF-DD5C-A622-20F606CA8644}"/>
                  </a:ext>
                </a:extLst>
              </p:cNvPr>
              <p:cNvSpPr txBox="1"/>
              <p:nvPr/>
            </p:nvSpPr>
            <p:spPr>
              <a:xfrm>
                <a:off x="58271" y="1220124"/>
                <a:ext cx="12075459" cy="4833246"/>
              </a:xfrm>
              <a:prstGeom prst="rect">
                <a:avLst/>
              </a:prstGeom>
              <a:noFill/>
            </p:spPr>
            <p:txBody>
              <a:bodyPr wrap="square">
                <a:spAutoFit/>
              </a:bodyPr>
              <a:lstStyle/>
              <a:p>
                <a:r>
                  <a:rPr lang="zh-CN" altLang="en-US" sz="2800" dirty="0"/>
                  <a:t>答案：</a:t>
                </a:r>
                <a:endParaRPr lang="en-US" altLang="zh-CN" sz="2800" dirty="0"/>
              </a:p>
              <a:p>
                <a:r>
                  <a:rPr lang="zh-CN" altLang="en-US" sz="2800" b="0" i="0" dirty="0">
                    <a:solidFill>
                      <a:schemeClr val="tx1"/>
                    </a:solidFill>
                    <a:latin typeface="+mj-lt"/>
                  </a:rPr>
                  <a:t>根据</a:t>
                </a:r>
                <a:r>
                  <a:rPr lang="zh-CN" altLang="en-US" sz="2800" i="0" dirty="0">
                    <a:solidFill>
                      <a:schemeClr val="tx1"/>
                    </a:solidFill>
                    <a:latin typeface="+mj-lt"/>
                  </a:rPr>
                  <a:t>：</a:t>
                </a:r>
                <a14:m>
                  <m:oMath xmlns:m="http://schemas.openxmlformats.org/officeDocument/2006/math">
                    <m:r>
                      <a:rPr lang="en-US" altLang="zh-CN" sz="2800" b="0" i="1" smtClean="0">
                        <a:solidFill>
                          <a:schemeClr val="tx1"/>
                        </a:solidFill>
                        <a:latin typeface="Cambria Math" panose="02040503050406030204" pitchFamily="18" charset="0"/>
                      </a:rPr>
                      <m:t>𝐸</m:t>
                    </m:r>
                    <m:r>
                      <a:rPr lang="en-US" altLang="zh-CN" sz="2800" b="0" i="0" smtClean="0">
                        <a:solidFill>
                          <a:schemeClr val="tx1"/>
                        </a:solidFill>
                        <a:latin typeface="Cambria Math" panose="02040503050406030204" pitchFamily="18" charset="0"/>
                      </a:rPr>
                      <m:t>+</m:t>
                    </m:r>
                    <m:r>
                      <m:rPr>
                        <m:sty m:val="p"/>
                      </m:rPr>
                      <a:rPr lang="en-US" altLang="zh-CN" sz="2800" b="0" i="0" smtClean="0">
                        <a:solidFill>
                          <a:schemeClr val="tx1"/>
                        </a:solidFill>
                        <a:latin typeface="Cambria Math" panose="02040503050406030204" pitchFamily="18" charset="0"/>
                      </a:rPr>
                      <m:t>D</m:t>
                    </m:r>
                    <m:r>
                      <a:rPr lang="en-US" altLang="zh-CN" sz="2800" b="0" i="0"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𝑉</m:t>
                        </m:r>
                      </m:e>
                      <m:sub>
                        <m:r>
                          <a:rPr lang="en-US" altLang="zh-CN" sz="2800" b="0" i="1" smtClean="0">
                            <a:solidFill>
                              <a:schemeClr val="tx1"/>
                            </a:solidFill>
                            <a:latin typeface="Cambria Math" panose="02040503050406030204" pitchFamily="18" charset="0"/>
                          </a:rPr>
                          <m:t>𝑈</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𝑇</m:t>
                    </m:r>
                  </m:oMath>
                </a14:m>
                <a:r>
                  <a:rPr lang="zh-CN" altLang="en-US" sz="2800" dirty="0"/>
                  <a:t>，其中</a:t>
                </a:r>
                <a14:m>
                  <m:oMath xmlns:m="http://schemas.openxmlformats.org/officeDocument/2006/math">
                    <m:r>
                      <a:rPr lang="en-US" altLang="zh-CN" sz="2800" i="1">
                        <a:latin typeface="Cambria Math" panose="02040503050406030204" pitchFamily="18" charset="0"/>
                      </a:rPr>
                      <m:t>𝑇</m:t>
                    </m:r>
                  </m:oMath>
                </a14:m>
                <a:r>
                  <a:rPr lang="zh-CN" altLang="en-US" sz="2800" dirty="0"/>
                  <a:t>代表利息税盾的现值。</a:t>
                </a:r>
                <a:endParaRPr lang="en-US" altLang="zh-CN" sz="2800" dirty="0"/>
              </a:p>
              <a:p>
                <a:r>
                  <a:rPr lang="zh-CN" altLang="en-US" sz="2800" dirty="0">
                    <a:solidFill>
                      <a:schemeClr val="tx1"/>
                    </a:solidFill>
                  </a:rPr>
                  <a:t>由题可知</a:t>
                </a:r>
                <a14:m>
                  <m:oMath xmlns:m="http://schemas.openxmlformats.org/officeDocument/2006/math">
                    <m:r>
                      <a:rPr lang="zh-CN" altLang="en-US" sz="2800" i="1" dirty="0">
                        <a:latin typeface="Cambria Math" panose="02040503050406030204" pitchFamily="18" charset="0"/>
                      </a:rPr>
                      <m:t>：</m:t>
                    </m:r>
                    <m:f>
                      <m:fPr>
                        <m:ctrlPr>
                          <a:rPr lang="en-US" altLang="zh-CN" sz="280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𝐷</m:t>
                        </m:r>
                      </m:num>
                      <m:den>
                        <m:r>
                          <a:rPr lang="en-US" altLang="zh-CN" sz="2800" i="1">
                            <a:solidFill>
                              <a:schemeClr val="tx1"/>
                            </a:solidFill>
                            <a:latin typeface="Cambria Math" panose="02040503050406030204" pitchFamily="18" charset="0"/>
                          </a:rPr>
                          <m:t>𝐸</m:t>
                        </m:r>
                      </m:den>
                    </m:f>
                    <m:r>
                      <a:rPr lang="en-US" altLang="zh-CN" sz="2800" b="0" i="0" smtClean="0">
                        <a:solidFill>
                          <a:schemeClr val="tx1"/>
                        </a:solidFill>
                        <a:latin typeface="Cambria Math" panose="02040503050406030204" pitchFamily="18" charset="0"/>
                      </a:rPr>
                      <m:t>=0.5</m:t>
                    </m:r>
                  </m:oMath>
                </a14:m>
                <a:r>
                  <a:rPr lang="zh-CN" altLang="en-US" sz="2800" dirty="0">
                    <a:solidFill>
                      <a:schemeClr val="tx1"/>
                    </a:solidFill>
                  </a:rPr>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18</m:t>
                    </m:r>
                    <m:r>
                      <a:rPr lang="en-US" altLang="zh-CN" sz="2800" b="0" i="0" smtClean="0">
                        <a:latin typeface="Cambria Math" panose="02040503050406030204" pitchFamily="18" charset="0"/>
                      </a:rPr>
                      <m:t>%</m:t>
                    </m:r>
                  </m:oMath>
                </a14:m>
                <a:r>
                  <a:rPr lang="zh-CN" altLang="en-US" sz="2800" dirty="0"/>
                  <a:t>，</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𝐷</m:t>
                        </m:r>
                      </m:sub>
                    </m:sSub>
                    <m:r>
                      <a:rPr lang="en-US" altLang="zh-CN" sz="2800" i="1">
                        <a:latin typeface="Cambria Math" panose="02040503050406030204" pitchFamily="18" charset="0"/>
                      </a:rPr>
                      <m:t>=8</m:t>
                    </m:r>
                    <m:r>
                      <a:rPr lang="en-US" altLang="zh-CN" sz="2800">
                        <a:latin typeface="Cambria Math" panose="02040503050406030204" pitchFamily="18" charset="0"/>
                      </a:rPr>
                      <m:t>%</m:t>
                    </m:r>
                  </m:oMath>
                </a14:m>
                <a:r>
                  <a:rPr lang="zh-CN" altLang="en-US" sz="2800" dirty="0">
                    <a:solidFill>
                      <a:schemeClr val="tx1"/>
                    </a:solidFill>
                  </a:rPr>
                  <a:t>，</a:t>
                </a:r>
                <a:r>
                  <a:rPr lang="en-US" altLang="zh-CN" sz="2800" dirty="0">
                    <a:ea typeface="Cambria Math" panose="02040503050406030204" pitchFamily="18" charset="0"/>
                  </a:rPr>
                  <a:t> </a:t>
                </a:r>
                <a14:m>
                  <m:oMath xmlns:m="http://schemas.openxmlformats.org/officeDocument/2006/math">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a:rPr lang="en-US" altLang="zh-CN" sz="2800" b="0" i="0" smtClean="0">
                        <a:latin typeface="Cambria Math" panose="02040503050406030204" pitchFamily="18" charset="0"/>
                      </a:rPr>
                      <m:t>35</m:t>
                    </m:r>
                    <m:r>
                      <a:rPr lang="en-US" altLang="zh-CN" sz="2800">
                        <a:latin typeface="Cambria Math" panose="02040503050406030204" pitchFamily="18" charset="0"/>
                      </a:rPr>
                      <m:t>%</m:t>
                    </m:r>
                  </m:oMath>
                </a14:m>
                <a:r>
                  <a:rPr lang="zh-CN" altLang="en-US" sz="2800" dirty="0">
                    <a:solidFill>
                      <a:schemeClr val="tx1"/>
                    </a:solidFill>
                  </a:rPr>
                  <a:t>，</a:t>
                </a:r>
                <a:r>
                  <a:rPr lang="zh-CN" altLang="en-US" sz="2800" dirty="0"/>
                  <a:t>题目属于预先设定的债务计划（永久性债务</a:t>
                </a:r>
                <a14:m>
                  <m:oMath xmlns:m="http://schemas.openxmlformats.org/officeDocument/2006/math">
                    <m:r>
                      <a:rPr lang="zh-CN" altLang="en-US" sz="2800" i="1" dirty="0">
                        <a:latin typeface="Cambria Math" panose="02040503050406030204" pitchFamily="18" charset="0"/>
                      </a:rPr>
                      <m:t>，</m:t>
                    </m:r>
                    <m:r>
                      <a:rPr lang="zh-CN" altLang="en-US" sz="2800" i="1" dirty="0" smtClean="0">
                        <a:latin typeface="Cambria Math" panose="02040503050406030204" pitchFamily="18" charset="0"/>
                      </a:rPr>
                      <m:t>即</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𝐷</m:t>
                        </m:r>
                      </m:e>
                      <m:sup>
                        <m:r>
                          <a:rPr lang="en-US" altLang="zh-CN" sz="2800" i="1">
                            <a:latin typeface="Cambria Math" panose="02040503050406030204" pitchFamily="18" charset="0"/>
                          </a:rPr>
                          <m:t>𝑆</m:t>
                        </m:r>
                      </m:sup>
                    </m:sSup>
                    <m:r>
                      <a:rPr lang="en-US" altLang="zh-CN" sz="2800" b="0" i="1" smtClean="0">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oMath>
                </a14:m>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𝑆</m:t>
                        </m:r>
                      </m:sub>
                    </m:sSub>
                    <m:r>
                      <a:rPr lang="en-US" altLang="zh-CN" sz="2800" i="1">
                        <a:latin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𝐷</m:t>
                    </m:r>
                  </m:oMath>
                </a14:m>
                <a:r>
                  <a:rPr lang="zh-CN" altLang="en-US" sz="2800" dirty="0"/>
                  <a:t>）</a:t>
                </a:r>
                <a:endParaRPr lang="en-US" altLang="zh-CN" sz="2800" i="0" dirty="0">
                  <a:solidFill>
                    <a:schemeClr val="tx1"/>
                  </a:solidFill>
                  <a:latin typeface="+mj-lt"/>
                </a:endParaRPr>
              </a:p>
              <a:p>
                <a:r>
                  <a:rPr lang="zh-CN" altLang="en-US" sz="2800" dirty="0"/>
                  <a:t>满足：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𝐸</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m:rPr>
                                <m:nor/>
                              </m:rPr>
                              <a:rPr lang="zh-CN" altLang="en-US" sz="2800" dirty="0"/>
                              <m:t> </m:t>
                            </m:r>
                          </m:den>
                        </m:f>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m:rPr>
                            <m:nor/>
                          </m:rPr>
                          <a:rPr lang="zh-CN" altLang="en-US" sz="2800" dirty="0"/>
                          <m:t> </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m:rPr>
                            <m:nor/>
                          </m:rPr>
                          <a:rPr lang="zh-CN" altLang="en-US" sz="2800" dirty="0"/>
                          <m:t> </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r>
                      <a:rPr lang="en-US" altLang="zh-CN" sz="2800" b="0" i="1" dirty="0" smtClean="0">
                        <a:latin typeface="Cambria Math" panose="02040503050406030204" pitchFamily="18" charset="0"/>
                      </a:rPr>
                      <m:t> </m:t>
                    </m:r>
                    <m:r>
                      <a:rPr lang="en-US" altLang="zh-CN" sz="2800" b="0" i="1" dirty="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2+1</m:t>
                        </m:r>
                        <m:r>
                          <a:rPr lang="en-US" altLang="zh-CN" sz="2800" b="0" i="1" smtClean="0">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65</m:t>
                        </m:r>
                      </m:den>
                    </m:f>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18</m:t>
                    </m:r>
                    <m:r>
                      <a:rPr lang="en-US" altLang="zh-CN" sz="280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65</m:t>
                        </m:r>
                      </m:num>
                      <m:den>
                        <m:r>
                          <a:rPr lang="en-US" altLang="zh-CN" sz="2800" i="1">
                            <a:latin typeface="Cambria Math" panose="02040503050406030204" pitchFamily="18" charset="0"/>
                          </a:rPr>
                          <m:t>2+1</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65</m:t>
                        </m:r>
                      </m:den>
                    </m:f>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8</m:t>
                    </m:r>
                    <m:r>
                      <a:rPr lang="en-US" altLang="zh-CN" sz="2800">
                        <a:latin typeface="Cambria Math" panose="02040503050406030204" pitchFamily="18" charset="0"/>
                      </a:rPr>
                      <m:t>%</m:t>
                    </m:r>
                    <m:r>
                      <a:rPr lang="en-US" altLang="zh-CN" sz="2800" b="0" i="0" smtClean="0">
                        <a:latin typeface="Cambria Math" panose="02040503050406030204" pitchFamily="18" charset="0"/>
                      </a:rPr>
                      <m:t>=15.547%</m:t>
                    </m:r>
                  </m:oMath>
                </a14:m>
                <a:r>
                  <a:rPr lang="zh-CN" altLang="en-US" sz="2800" dirty="0"/>
                  <a:t>，或根据</a:t>
                </a:r>
                <a14:m>
                  <m:oMath xmlns:m="http://schemas.openxmlformats.org/officeDocument/2006/math">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𝐸</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𝑈</m:t>
                        </m:r>
                      </m:sub>
                    </m:sSub>
                    <m:r>
                      <a:rPr lang="en-US" altLang="zh-CN" sz="2800" i="1">
                        <a:solidFill>
                          <a:schemeClr val="accent1"/>
                        </a:solidFill>
                        <a:latin typeface="Cambria Math" panose="02040503050406030204" pitchFamily="18" charset="0"/>
                      </a:rPr>
                      <m:t>+</m:t>
                    </m:r>
                    <m:f>
                      <m:fPr>
                        <m:ctrlPr>
                          <a:rPr lang="en-US" altLang="zh-CN" sz="2800" i="1">
                            <a:solidFill>
                              <a:schemeClr val="accent1"/>
                            </a:solidFill>
                            <a:latin typeface="Cambria Math" panose="02040503050406030204" pitchFamily="18" charset="0"/>
                          </a:rPr>
                        </m:ctrlPr>
                      </m:fPr>
                      <m:num>
                        <m:r>
                          <a:rPr lang="en-US" altLang="zh-CN" sz="2800" i="1">
                            <a:solidFill>
                              <a:schemeClr val="accent1"/>
                            </a:solidFill>
                            <a:latin typeface="Cambria Math" panose="02040503050406030204" pitchFamily="18" charset="0"/>
                          </a:rPr>
                          <m:t>𝐷</m:t>
                        </m:r>
                      </m:num>
                      <m:den>
                        <m:r>
                          <a:rPr lang="en-US" altLang="zh-CN" sz="2800" i="1">
                            <a:solidFill>
                              <a:schemeClr val="accent1"/>
                            </a:solidFill>
                            <a:latin typeface="Cambria Math" panose="02040503050406030204" pitchFamily="18" charset="0"/>
                          </a:rPr>
                          <m:t>𝐸</m:t>
                        </m:r>
                      </m:den>
                    </m:f>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𝑈</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𝐷</m:t>
                        </m:r>
                      </m:sub>
                    </m:sSub>
                    <m:r>
                      <a:rPr lang="en-US" altLang="zh-CN" sz="2800" i="1">
                        <a:solidFill>
                          <a:schemeClr val="accent1"/>
                        </a:solidFill>
                        <a:latin typeface="Cambria Math" panose="02040503050406030204" pitchFamily="18" charset="0"/>
                      </a:rPr>
                      <m:t>)(1−</m:t>
                    </m:r>
                    <m:sSub>
                      <m:sSubPr>
                        <m:ctrlPr>
                          <a:rPr lang="en-US" altLang="zh-CN" sz="2800" i="1">
                            <a:solidFill>
                              <a:schemeClr val="accent1"/>
                            </a:solidFill>
                            <a:latin typeface="Cambria Math" panose="02040503050406030204" pitchFamily="18" charset="0"/>
                          </a:rPr>
                        </m:ctrlPr>
                      </m:sSubPr>
                      <m:e>
                        <m:r>
                          <a:rPr lang="zh-CN" altLang="en-US" sz="2800" i="1">
                            <a:solidFill>
                              <a:schemeClr val="accent1"/>
                            </a:solidFill>
                            <a:latin typeface="Cambria Math" panose="02040503050406030204" pitchFamily="18" charset="0"/>
                          </a:rPr>
                          <m:t>𝜏</m:t>
                        </m:r>
                      </m:e>
                      <m:sub>
                        <m:r>
                          <a:rPr lang="en-US" altLang="zh-CN" sz="2800" i="1">
                            <a:solidFill>
                              <a:schemeClr val="accent1"/>
                            </a:solidFill>
                            <a:latin typeface="Cambria Math" panose="02040503050406030204" pitchFamily="18" charset="0"/>
                          </a:rPr>
                          <m:t>𝑐</m:t>
                        </m:r>
                      </m:sub>
                    </m:sSub>
                    <m:r>
                      <a:rPr lang="en-US" altLang="zh-CN" sz="2800" i="1">
                        <a:solidFill>
                          <a:schemeClr val="accent1"/>
                        </a:solidFill>
                        <a:latin typeface="Cambria Math" panose="02040503050406030204" pitchFamily="18" charset="0"/>
                      </a:rPr>
                      <m:t>)</m:t>
                    </m:r>
                  </m:oMath>
                </a14:m>
                <a:r>
                  <a:rPr lang="zh-CN" altLang="en-US" sz="2800" dirty="0"/>
                  <a:t>将其反解出来，结果相同。</a:t>
                </a:r>
                <a:endParaRPr lang="en-US" altLang="zh-CN" sz="2800" dirty="0"/>
              </a:p>
              <a:p>
                <a:pPr algn="ctr"/>
                <a14:m>
                  <m:oMath xmlns:m="http://schemas.openxmlformats.org/officeDocument/2006/math">
                    <m:sSubSup>
                      <m:sSubSupPr>
                        <m:ctrlPr>
                          <a:rPr lang="en-US" altLang="zh-CN" sz="2800" i="1" smtClean="0">
                            <a:solidFill>
                              <a:schemeClr val="tx1"/>
                            </a:solidFill>
                            <a:latin typeface="Cambria Math" panose="02040503050406030204" pitchFamily="18" charset="0"/>
                          </a:rPr>
                        </m:ctrlPr>
                      </m:sSubSupPr>
                      <m:e>
                        <m:r>
                          <a:rPr lang="en-US" altLang="zh-CN" sz="2800" b="0" i="1" smtClean="0">
                            <a:solidFill>
                              <a:schemeClr val="tx1"/>
                            </a:solidFill>
                            <a:latin typeface="Cambria Math" panose="02040503050406030204" pitchFamily="18" charset="0"/>
                          </a:rPr>
                          <m:t>𝑉</m:t>
                        </m:r>
                      </m:e>
                      <m:sub>
                        <m:r>
                          <a:rPr lang="en-US" altLang="zh-CN" sz="2800" b="0" i="1" smtClean="0">
                            <a:solidFill>
                              <a:schemeClr val="tx1"/>
                            </a:solidFill>
                            <a:latin typeface="Cambria Math" panose="02040503050406030204" pitchFamily="18" charset="0"/>
                          </a:rPr>
                          <m:t>0</m:t>
                        </m:r>
                      </m:sub>
                      <m:sup>
                        <m:r>
                          <a:rPr lang="en-US" altLang="zh-CN" sz="2800" b="0" i="1" smtClean="0">
                            <a:solidFill>
                              <a:schemeClr val="tx1"/>
                            </a:solidFill>
                            <a:latin typeface="Cambria Math" panose="02040503050406030204" pitchFamily="18" charset="0"/>
                          </a:rPr>
                          <m:t>𝑈</m:t>
                        </m:r>
                      </m:sup>
                    </m:sSubSup>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𝐹𝐶𝐹</m:t>
                            </m:r>
                          </m:e>
                          <m:sub>
                            <m:r>
                              <a:rPr lang="en-US" altLang="zh-CN" sz="2800" b="0" i="1" smtClean="0">
                                <a:solidFill>
                                  <a:schemeClr val="tx1"/>
                                </a:solidFill>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𝑔</m:t>
                        </m:r>
                      </m:den>
                    </m:f>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800</m:t>
                        </m:r>
                      </m:num>
                      <m:den>
                        <m:r>
                          <a:rPr lang="en-US" altLang="zh-CN" sz="2800" b="0" i="1" smtClean="0">
                            <a:solidFill>
                              <a:schemeClr val="tx1"/>
                            </a:solidFill>
                            <a:latin typeface="Cambria Math" panose="02040503050406030204" pitchFamily="18" charset="0"/>
                          </a:rPr>
                          <m:t>15.547%−5%</m:t>
                        </m:r>
                      </m:den>
                    </m:f>
                    <m:r>
                      <a:rPr lang="en-US" altLang="zh-CN" sz="2800" b="0" i="1" smtClean="0">
                        <a:solidFill>
                          <a:schemeClr val="tx1"/>
                        </a:solidFill>
                        <a:latin typeface="Cambria Math" panose="02040503050406030204" pitchFamily="18" charset="0"/>
                      </a:rPr>
                      <m:t>=7585.1</m:t>
                    </m:r>
                  </m:oMath>
                </a14:m>
                <a:r>
                  <a:rPr lang="zh-CN" altLang="en-US" sz="2800" dirty="0">
                    <a:solidFill>
                      <a:schemeClr val="tx1"/>
                    </a:solidFill>
                  </a:rPr>
                  <a:t>万元</a:t>
                </a:r>
                <a:endParaRPr lang="en-US" altLang="zh-CN" sz="2800" dirty="0">
                  <a:solidFill>
                    <a:schemeClr val="tx1"/>
                  </a:solidFill>
                </a:endParaRPr>
              </a:p>
              <a:p>
                <a:r>
                  <a:rPr lang="zh-CN" altLang="en-US" sz="2800" dirty="0">
                    <a:solidFill>
                      <a:schemeClr val="tx1"/>
                    </a:solidFill>
                  </a:rPr>
                  <a:t>对于此题代入得到：</a:t>
                </a:r>
                <a:r>
                  <a:rPr lang="en-US" altLang="zh-CN" sz="2800" dirty="0"/>
                  <a:t> </a:t>
                </a:r>
                <a14:m>
                  <m:oMath xmlns:m="http://schemas.openxmlformats.org/officeDocument/2006/math">
                    <m:r>
                      <a:rPr lang="en-US" altLang="zh-CN" sz="2800" i="1">
                        <a:latin typeface="Cambria Math" panose="02040503050406030204" pitchFamily="18" charset="0"/>
                      </a:rPr>
                      <m:t>𝐸</m:t>
                    </m:r>
                    <m:r>
                      <a:rPr lang="en-US" altLang="zh-CN" sz="2800">
                        <a:latin typeface="Cambria Math" panose="02040503050406030204" pitchFamily="18" charset="0"/>
                      </a:rPr>
                      <m:t>+</m:t>
                    </m:r>
                    <m:r>
                      <m:rPr>
                        <m:sty m:val="p"/>
                      </m:rPr>
                      <a:rPr lang="en-US" altLang="zh-CN" sz="2800">
                        <a:latin typeface="Cambria Math" panose="02040503050406030204" pitchFamily="18" charset="0"/>
                      </a:rPr>
                      <m:t>D</m:t>
                    </m:r>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𝐷</m:t>
                    </m:r>
                  </m:oMath>
                </a14:m>
                <a:r>
                  <a:rPr lang="zh-CN" altLang="en-US" sz="2800" dirty="0">
                    <a:solidFill>
                      <a:schemeClr val="tx1"/>
                    </a:solidFill>
                  </a:rPr>
                  <a:t>→</a:t>
                </a:r>
                <a14:m>
                  <m:oMath xmlns:m="http://schemas.openxmlformats.org/officeDocument/2006/math">
                    <m:r>
                      <a:rPr lang="en-US" altLang="zh-CN" sz="2800" i="1" dirty="0" smtClean="0">
                        <a:solidFill>
                          <a:schemeClr val="tx1"/>
                        </a:solidFill>
                        <a:latin typeface="Cambria Math" panose="02040503050406030204" pitchFamily="18" charset="0"/>
                      </a:rPr>
                      <m:t>2</m:t>
                    </m:r>
                    <m:r>
                      <a:rPr lang="en-US" altLang="zh-CN" sz="2800" i="1" dirty="0" smtClean="0">
                        <a:solidFill>
                          <a:schemeClr val="tx1"/>
                        </a:solidFill>
                        <a:latin typeface="Cambria Math" panose="02040503050406030204" pitchFamily="18" charset="0"/>
                      </a:rPr>
                      <m:t>𝐷</m:t>
                    </m:r>
                    <m:r>
                      <a:rPr lang="en-US" altLang="zh-CN" sz="2800" i="1" dirty="0" smtClean="0">
                        <a:solidFill>
                          <a:schemeClr val="tx1"/>
                        </a:solidFill>
                        <a:latin typeface="Cambria Math" panose="02040503050406030204" pitchFamily="18" charset="0"/>
                      </a:rPr>
                      <m:t>+</m:t>
                    </m:r>
                    <m:r>
                      <a:rPr lang="en-US" altLang="zh-CN" sz="2800" i="1" dirty="0" smtClean="0">
                        <a:solidFill>
                          <a:schemeClr val="tx1"/>
                        </a:solidFill>
                        <a:latin typeface="Cambria Math" panose="02040503050406030204" pitchFamily="18" charset="0"/>
                      </a:rPr>
                      <m:t>𝐷</m:t>
                    </m:r>
                    <m:r>
                      <a:rPr lang="en-US" altLang="zh-CN" sz="2800" i="1" dirty="0" smtClean="0">
                        <a:solidFill>
                          <a:schemeClr val="tx1"/>
                        </a:solidFill>
                        <a:latin typeface="Cambria Math" panose="02040503050406030204" pitchFamily="18" charset="0"/>
                      </a:rPr>
                      <m:t>= </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0</m:t>
                        </m:r>
                      </m:sub>
                      <m:sup>
                        <m:r>
                          <a:rPr lang="en-US" altLang="zh-CN" sz="2800" i="1">
                            <a:latin typeface="Cambria Math" panose="02040503050406030204" pitchFamily="18" charset="0"/>
                          </a:rPr>
                          <m:t>𝑈</m:t>
                        </m:r>
                      </m:sup>
                    </m:sSubSup>
                    <m:r>
                      <a:rPr lang="en-US" altLang="zh-CN" sz="2800" i="1" dirty="0" smtClean="0">
                        <a:solidFill>
                          <a:schemeClr val="tx1"/>
                        </a:solidFill>
                        <a:latin typeface="Cambria Math" panose="02040503050406030204" pitchFamily="18" charset="0"/>
                      </a:rPr>
                      <m:t>+0.35</m:t>
                    </m:r>
                    <m:r>
                      <a:rPr lang="en-US" altLang="zh-CN" sz="2800" i="1" dirty="0" smtClean="0">
                        <a:solidFill>
                          <a:schemeClr val="tx1"/>
                        </a:solidFill>
                        <a:latin typeface="Cambria Math" panose="02040503050406030204" pitchFamily="18" charset="0"/>
                      </a:rPr>
                      <m:t>𝐷</m:t>
                    </m:r>
                  </m:oMath>
                </a14:m>
                <a:r>
                  <a:rPr lang="zh-CN" altLang="en-US" sz="2800" dirty="0">
                    <a:solidFill>
                      <a:schemeClr val="tx1"/>
                    </a:solidFill>
                  </a:rPr>
                  <a:t>，解得</a:t>
                </a:r>
                <a14:m>
                  <m:oMath xmlns:m="http://schemas.openxmlformats.org/officeDocument/2006/math">
                    <m:r>
                      <a:rPr lang="en-US" altLang="zh-CN" sz="2800" i="1" dirty="0">
                        <a:latin typeface="Cambria Math" panose="02040503050406030204" pitchFamily="18" charset="0"/>
                      </a:rPr>
                      <m:t>𝐷</m:t>
                    </m:r>
                    <m:r>
                      <a:rPr lang="en-US" altLang="zh-CN" sz="2800" b="0" i="1" dirty="0" smtClean="0">
                        <a:latin typeface="Cambria Math" panose="02040503050406030204" pitchFamily="18" charset="0"/>
                      </a:rPr>
                      <m:t>=2862</m:t>
                    </m:r>
                    <m:r>
                      <a:rPr lang="en-US" altLang="zh-CN" sz="2800" i="1" dirty="0" smtClean="0">
                        <a:solidFill>
                          <a:schemeClr val="tx1"/>
                        </a:solidFill>
                        <a:latin typeface="Cambria Math" panose="02040503050406030204" pitchFamily="18" charset="0"/>
                      </a:rPr>
                      <m:t>.3</m:t>
                    </m:r>
                  </m:oMath>
                </a14:m>
                <a:r>
                  <a:rPr lang="zh-CN" altLang="en-US" sz="2800" dirty="0">
                    <a:solidFill>
                      <a:schemeClr val="tx1"/>
                    </a:solidFill>
                  </a:rPr>
                  <a:t>万元，</a:t>
                </a:r>
                <a:r>
                  <a:rPr lang="en-US" altLang="zh-CN" sz="2800" dirty="0"/>
                  <a:t> </a:t>
                </a:r>
                <a14:m>
                  <m:oMath xmlns:m="http://schemas.openxmlformats.org/officeDocument/2006/math">
                    <m:r>
                      <a:rPr lang="en-US" altLang="zh-CN" sz="2800" i="1">
                        <a:latin typeface="Cambria Math" panose="02040503050406030204" pitchFamily="18" charset="0"/>
                      </a:rPr>
                      <m:t>𝑇</m:t>
                    </m:r>
                    <m:r>
                      <a:rPr lang="en-US" altLang="zh-CN" sz="2800" b="0" i="1" smtClean="0">
                        <a:latin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𝐷</m:t>
                    </m:r>
                    <m:r>
                      <a:rPr lang="en-US" altLang="zh-CN" sz="2800" b="0" i="1" smtClean="0">
                        <a:latin typeface="Cambria Math" panose="02040503050406030204" pitchFamily="18" charset="0"/>
                      </a:rPr>
                      <m:t>=1001.8</m:t>
                    </m:r>
                  </m:oMath>
                </a14:m>
                <a:r>
                  <a:rPr lang="zh-CN" altLang="en-US" sz="2800" dirty="0">
                    <a:solidFill>
                      <a:schemeClr val="tx1"/>
                    </a:solidFill>
                  </a:rPr>
                  <a:t>万元。</a:t>
                </a:r>
              </a:p>
            </p:txBody>
          </p:sp>
        </mc:Choice>
        <mc:Fallback xmlns="">
          <p:sp>
            <p:nvSpPr>
              <p:cNvPr id="5" name="文本框 4">
                <a:extLst>
                  <a:ext uri="{FF2B5EF4-FFF2-40B4-BE49-F238E27FC236}">
                    <a16:creationId xmlns:a16="http://schemas.microsoft.com/office/drawing/2014/main" id="{1E0DE39C-80CF-DD5C-A622-20F606CA8644}"/>
                  </a:ext>
                </a:extLst>
              </p:cNvPr>
              <p:cNvSpPr txBox="1">
                <a:spLocks noRot="1" noChangeAspect="1" noMove="1" noResize="1" noEditPoints="1" noAdjustHandles="1" noChangeArrowheads="1" noChangeShapeType="1" noTextEdit="1"/>
              </p:cNvSpPr>
              <p:nvPr/>
            </p:nvSpPr>
            <p:spPr>
              <a:xfrm>
                <a:off x="58271" y="1220124"/>
                <a:ext cx="12075459" cy="4833246"/>
              </a:xfrm>
              <a:prstGeom prst="rect">
                <a:avLst/>
              </a:prstGeom>
              <a:blipFill>
                <a:blip r:embed="rId4"/>
                <a:stretch>
                  <a:fillRect l="-1061" t="-1387" b="-2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1237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86599"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抵补利率平价计算</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18F1406-81F6-4F6C-BAD6-B3B4E8CCFB86}"/>
                  </a:ext>
                </a:extLst>
              </p:cNvPr>
              <p:cNvSpPr txBox="1"/>
              <p:nvPr/>
            </p:nvSpPr>
            <p:spPr>
              <a:xfrm>
                <a:off x="1658471" y="1228165"/>
                <a:ext cx="8875058" cy="1249253"/>
              </a:xfrm>
              <a:prstGeom prst="rect">
                <a:avLst/>
              </a:prstGeom>
              <a:noFill/>
            </p:spPr>
            <p:txBody>
              <a:bodyPr wrap="square" rtlCol="0">
                <a:spAutoFit/>
              </a:bodyPr>
              <a:lstStyle/>
              <a:p>
                <a:pPr algn="ctr"/>
                <a14:m>
                  <m:oMath xmlns:m="http://schemas.openxmlformats.org/officeDocument/2006/math">
                    <m:r>
                      <a:rPr lang="en-US" altLang="zh-CN" sz="2800" b="0" i="1" smtClean="0">
                        <a:solidFill>
                          <a:srgbClr val="FF0000"/>
                        </a:solidFill>
                        <a:latin typeface="Cambria Math" panose="02040503050406030204" pitchFamily="18" charset="0"/>
                      </a:rPr>
                      <m:t>1+</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𝑖</m:t>
                        </m:r>
                      </m:e>
                      <m:sub>
                        <m:r>
                          <a:rPr lang="en-US" altLang="zh-CN" sz="2800" b="0" i="1" smtClean="0">
                            <a:solidFill>
                              <a:srgbClr val="FF0000"/>
                            </a:solidFill>
                            <a:latin typeface="Cambria Math" panose="02040503050406030204" pitchFamily="18" charset="0"/>
                          </a:rPr>
                          <m:t>𝑑</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𝑓</m:t>
                        </m:r>
                      </m:num>
                      <m:den>
                        <m:r>
                          <a:rPr lang="en-US" altLang="zh-CN" sz="2800" b="0" i="1" smtClean="0">
                            <a:solidFill>
                              <a:srgbClr val="FF0000"/>
                            </a:solidFill>
                            <a:latin typeface="Cambria Math" panose="02040503050406030204" pitchFamily="18" charset="0"/>
                          </a:rPr>
                          <m:t>𝑒</m:t>
                        </m:r>
                      </m:den>
                    </m:f>
                    <m:d>
                      <m:dPr>
                        <m:ctrlPr>
                          <a:rPr lang="en-US" altLang="zh-CN" sz="2800" b="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𝑖</m:t>
                            </m:r>
                          </m:e>
                          <m:sub>
                            <m:r>
                              <a:rPr lang="en-US" altLang="zh-CN" sz="2800" b="0" i="1" smtClean="0">
                                <a:solidFill>
                                  <a:srgbClr val="FF0000"/>
                                </a:solidFill>
                                <a:latin typeface="Cambria Math" panose="02040503050406030204" pitchFamily="18" charset="0"/>
                              </a:rPr>
                              <m:t>𝑓</m:t>
                            </m:r>
                          </m:sub>
                        </m:sSub>
                      </m:e>
                    </m:d>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𝑓</m:t>
                        </m:r>
                      </m:num>
                      <m:den>
                        <m:r>
                          <a:rPr lang="en-US" altLang="zh-CN" sz="2800" i="1">
                            <a:latin typeface="Cambria Math" panose="02040503050406030204" pitchFamily="18" charset="0"/>
                          </a:rPr>
                          <m:t>𝑒</m:t>
                        </m:r>
                      </m:den>
                    </m:f>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𝑑</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𝑓</m:t>
                            </m:r>
                          </m:sub>
                        </m:sSub>
                      </m:den>
                    </m:f>
                  </m:oMath>
                </a14:m>
                <a:r>
                  <a:rPr lang="zh-CN" altLang="en-US" sz="2800" dirty="0"/>
                  <a:t>，</a:t>
                </a:r>
                <a14:m>
                  <m:oMath xmlns:m="http://schemas.openxmlformats.org/officeDocument/2006/math">
                    <m:r>
                      <a:rPr lang="zh-CN" altLang="en-US" sz="2800" i="1" dirty="0" smtClean="0">
                        <a:latin typeface="Cambria Math" panose="02040503050406030204" pitchFamily="18" charset="0"/>
                      </a:rPr>
                      <m:t>升贴水率</m:t>
                    </m:r>
                    <m:r>
                      <a:rPr lang="en-US" altLang="zh-CN" sz="2800" b="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𝑒</m:t>
                        </m:r>
                      </m:num>
                      <m:den>
                        <m:r>
                          <a:rPr lang="en-US" altLang="zh-CN" sz="2800" b="0" i="1" dirty="0" smtClean="0">
                            <a:latin typeface="Cambria Math" panose="02040503050406030204" pitchFamily="18" charset="0"/>
                          </a:rPr>
                          <m:t>𝑒</m:t>
                        </m:r>
                      </m:den>
                    </m:f>
                  </m:oMath>
                </a14:m>
                <a:endParaRPr lang="en-US" altLang="zh-CN" sz="2800" dirty="0"/>
              </a:p>
              <a:p>
                <a:r>
                  <a:rPr lang="zh-CN" altLang="en-US" sz="2800" dirty="0"/>
                  <a:t>注：国金的所有公式若不特殊说明，均默认直接标价法。</a:t>
                </a:r>
              </a:p>
            </p:txBody>
          </p:sp>
        </mc:Choice>
        <mc:Fallback xmlns="">
          <p:sp>
            <p:nvSpPr>
              <p:cNvPr id="2" name="文本框 1">
                <a:extLst>
                  <a:ext uri="{FF2B5EF4-FFF2-40B4-BE49-F238E27FC236}">
                    <a16:creationId xmlns:a16="http://schemas.microsoft.com/office/drawing/2014/main" id="{B18F1406-81F6-4F6C-BAD6-B3B4E8CCFB86}"/>
                  </a:ext>
                </a:extLst>
              </p:cNvPr>
              <p:cNvSpPr txBox="1">
                <a:spLocks noRot="1" noChangeAspect="1" noMove="1" noResize="1" noEditPoints="1" noAdjustHandles="1" noChangeArrowheads="1" noChangeShapeType="1" noTextEdit="1"/>
              </p:cNvSpPr>
              <p:nvPr/>
            </p:nvSpPr>
            <p:spPr>
              <a:xfrm>
                <a:off x="1658471" y="1228165"/>
                <a:ext cx="8875058" cy="1249253"/>
              </a:xfrm>
              <a:prstGeom prst="rect">
                <a:avLst/>
              </a:prstGeom>
              <a:blipFill>
                <a:blip r:embed="rId3"/>
                <a:stretch>
                  <a:fillRect l="-1374" r="-3709" b="-1219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A53E3C1-CA58-4435-9D61-2A621FE5ED06}"/>
              </a:ext>
            </a:extLst>
          </p:cNvPr>
          <p:cNvSpPr txBox="1"/>
          <p:nvPr/>
        </p:nvSpPr>
        <p:spPr>
          <a:xfrm>
            <a:off x="542364" y="2922511"/>
            <a:ext cx="11107272" cy="1600438"/>
          </a:xfrm>
          <a:prstGeom prst="rect">
            <a:avLst/>
          </a:prstGeom>
          <a:noFill/>
        </p:spPr>
        <p:txBody>
          <a:bodyPr wrap="square">
            <a:spAutoFit/>
          </a:bodyPr>
          <a:lstStyle/>
          <a:p>
            <a:r>
              <a:rPr lang="zh-CN" altLang="en-US" sz="2800" dirty="0"/>
              <a:t>例题：上财</a:t>
            </a:r>
            <a:r>
              <a:rPr lang="en-US" altLang="zh-CN" sz="2800" dirty="0"/>
              <a:t>2012</a:t>
            </a:r>
            <a:r>
              <a:rPr lang="zh-CN" altLang="en-US" sz="2800" dirty="0"/>
              <a:t>年真题</a:t>
            </a:r>
            <a:endParaRPr lang="en-US" altLang="zh-CN" sz="2800" dirty="0"/>
          </a:p>
          <a:p>
            <a:endParaRPr lang="en-US" altLang="zh-CN" sz="1400" dirty="0"/>
          </a:p>
          <a:p>
            <a:r>
              <a:rPr lang="zh-CN" altLang="en-US" sz="2800" dirty="0"/>
              <a:t>假设中国利率为</a:t>
            </a:r>
            <a:r>
              <a:rPr lang="en-US" altLang="zh-CN" sz="2800" dirty="0"/>
              <a:t>3%</a:t>
            </a:r>
            <a:r>
              <a:rPr lang="zh-CN" altLang="en-US" sz="2800" dirty="0"/>
              <a:t>，美国利率为</a:t>
            </a:r>
            <a:r>
              <a:rPr lang="en-US" altLang="zh-CN" sz="2800" dirty="0"/>
              <a:t>1%</a:t>
            </a:r>
            <a:r>
              <a:rPr lang="zh-CN" altLang="en-US" sz="2800" dirty="0"/>
              <a:t>，美元兑人民币汇率为 </a:t>
            </a:r>
            <a:r>
              <a:rPr lang="en-US" altLang="zh-CN" sz="2800" dirty="0"/>
              <a:t>6.5</a:t>
            </a:r>
            <a:r>
              <a:rPr lang="zh-CN" altLang="en-US" sz="2800" dirty="0"/>
              <a:t>，试通过理论计算一年期远期汇率水平</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6207C67-5B60-4AB2-AE79-2D1A709E7205}"/>
                  </a:ext>
                </a:extLst>
              </p:cNvPr>
              <p:cNvSpPr txBox="1"/>
              <p:nvPr/>
            </p:nvSpPr>
            <p:spPr>
              <a:xfrm>
                <a:off x="542364" y="4968042"/>
                <a:ext cx="11012117" cy="717504"/>
              </a:xfrm>
              <a:prstGeom prst="rect">
                <a:avLst/>
              </a:prstGeom>
              <a:noFill/>
            </p:spPr>
            <p:txBody>
              <a:bodyPr wrap="none" rtlCol="0">
                <a:spAutoFit/>
              </a:bodyPr>
              <a:lstStyle/>
              <a:p>
                <a:r>
                  <a:rPr lang="zh-CN" altLang="en-US" sz="2800" dirty="0"/>
                  <a:t>答：</a:t>
                </a:r>
                <a14:m>
                  <m:oMath xmlns:m="http://schemas.openxmlformats.org/officeDocument/2006/math">
                    <m:r>
                      <a:rPr lang="en-US" altLang="zh-CN" sz="2800" i="1" dirty="0" smtClean="0">
                        <a:latin typeface="Cambria Math" panose="02040503050406030204" pitchFamily="18" charset="0"/>
                      </a:rPr>
                      <m:t>1+3%= </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𝑓</m:t>
                        </m:r>
                      </m:num>
                      <m:den>
                        <m:r>
                          <a:rPr lang="en-US" altLang="zh-CN" sz="2800" b="0" i="1" smtClean="0">
                            <a:latin typeface="Cambria Math" panose="02040503050406030204" pitchFamily="18" charset="0"/>
                          </a:rPr>
                          <m:t>6</m:t>
                        </m:r>
                        <m:r>
                          <a:rPr lang="en-US" altLang="zh-CN" sz="2800" i="1">
                            <a:latin typeface="Cambria Math" panose="02040503050406030204" pitchFamily="18" charset="0"/>
                          </a:rPr>
                          <m:t>.</m:t>
                        </m:r>
                        <m:r>
                          <a:rPr lang="en-US" altLang="zh-CN" sz="2800" b="0" i="1" smtClean="0">
                            <a:latin typeface="Cambria Math" panose="02040503050406030204" pitchFamily="18" charset="0"/>
                          </a:rPr>
                          <m:t>5</m:t>
                        </m:r>
                      </m:den>
                    </m:f>
                    <m:r>
                      <a:rPr lang="en-US" altLang="zh-CN" sz="2800" i="1"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0" smtClean="0">
                            <a:latin typeface="Cambria Math" panose="02040503050406030204" pitchFamily="18" charset="0"/>
                            <a:ea typeface="Cambria Math" panose="02040503050406030204" pitchFamily="18" charset="0"/>
                          </a:rPr>
                          <m:t>1+1%</m:t>
                        </m:r>
                      </m:e>
                    </m:d>
                    <m:r>
                      <a:rPr lang="en-US" altLang="zh-CN" sz="2800" i="1">
                        <a:latin typeface="Cambria Math" panose="02040503050406030204" pitchFamily="18" charset="0"/>
                        <a:ea typeface="Cambria Math" panose="02040503050406030204" pitchFamily="18" charset="0"/>
                      </a:rPr>
                      <m:t>⇒</m:t>
                    </m:r>
                    <m:r>
                      <a:rPr lang="zh-CN" altLang="en-US" sz="2800" i="1" smtClean="0">
                        <a:latin typeface="Cambria Math" panose="02040503050406030204" pitchFamily="18" charset="0"/>
                        <a:ea typeface="Cambria Math" panose="02040503050406030204" pitchFamily="18" charset="0"/>
                      </a:rPr>
                      <m:t>不难得到</m:t>
                    </m:r>
                    <m:r>
                      <m:rPr>
                        <m:nor/>
                      </m:rPr>
                      <a:rPr lang="zh-CN" altLang="en-US" sz="2800" dirty="0"/>
                      <m:t>一年期远期汇率</m:t>
                    </m:r>
                    <m:r>
                      <a:rPr lang="en-US" altLang="zh-CN" sz="2800" i="1">
                        <a:latin typeface="Cambria Math" panose="02040503050406030204" pitchFamily="18" charset="0"/>
                      </a:rPr>
                      <m:t>𝑓</m:t>
                    </m:r>
                    <m:r>
                      <a:rPr lang="en-US" altLang="zh-CN" sz="2800" b="0" i="1" smtClean="0">
                        <a:latin typeface="Cambria Math" panose="02040503050406030204" pitchFamily="18" charset="0"/>
                      </a:rPr>
                      <m:t>=6.6287</m:t>
                    </m:r>
                  </m:oMath>
                </a14:m>
                <a:endParaRPr lang="zh-CN" altLang="en-US" sz="2800" dirty="0"/>
              </a:p>
            </p:txBody>
          </p:sp>
        </mc:Choice>
        <mc:Fallback xmlns="">
          <p:sp>
            <p:nvSpPr>
              <p:cNvPr id="4" name="文本框 3">
                <a:extLst>
                  <a:ext uri="{FF2B5EF4-FFF2-40B4-BE49-F238E27FC236}">
                    <a16:creationId xmlns:a16="http://schemas.microsoft.com/office/drawing/2014/main" id="{56207C67-5B60-4AB2-AE79-2D1A709E7205}"/>
                  </a:ext>
                </a:extLst>
              </p:cNvPr>
              <p:cNvSpPr txBox="1">
                <a:spLocks noRot="1" noChangeAspect="1" noMove="1" noResize="1" noEditPoints="1" noAdjustHandles="1" noChangeArrowheads="1" noChangeShapeType="1" noTextEdit="1"/>
              </p:cNvSpPr>
              <p:nvPr/>
            </p:nvSpPr>
            <p:spPr>
              <a:xfrm>
                <a:off x="542364" y="4968042"/>
                <a:ext cx="11012117" cy="717504"/>
              </a:xfrm>
              <a:prstGeom prst="rect">
                <a:avLst/>
              </a:prstGeom>
              <a:blipFill>
                <a:blip r:embed="rId4"/>
                <a:stretch>
                  <a:fillRect l="-1163" b="-101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147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E0DE39C-80CF-DD5C-A622-20F606CA8644}"/>
                  </a:ext>
                </a:extLst>
              </p:cNvPr>
              <p:cNvSpPr txBox="1"/>
              <p:nvPr/>
            </p:nvSpPr>
            <p:spPr>
              <a:xfrm>
                <a:off x="-32432" y="1190076"/>
                <a:ext cx="12256863" cy="4728859"/>
              </a:xfrm>
              <a:prstGeom prst="rect">
                <a:avLst/>
              </a:prstGeom>
              <a:noFill/>
            </p:spPr>
            <p:txBody>
              <a:bodyPr wrap="square">
                <a:spAutoFit/>
              </a:bodyPr>
              <a:lstStyle/>
              <a:p>
                <a:r>
                  <a:rPr lang="zh-CN" altLang="en-US" sz="2800" dirty="0"/>
                  <a:t>错解</a:t>
                </a:r>
                <a:r>
                  <a:rPr lang="en-US" altLang="zh-CN" sz="2800" dirty="0"/>
                  <a:t>1</a:t>
                </a:r>
                <a:r>
                  <a:rPr lang="zh-CN" altLang="en-US" sz="2800" dirty="0"/>
                  <a:t>：用情形</a:t>
                </a:r>
                <a:r>
                  <a:rPr lang="en-US" altLang="zh-CN" sz="2800" dirty="0"/>
                  <a:t>Ⅰ</a:t>
                </a:r>
                <a:r>
                  <a:rPr lang="zh-CN" altLang="en-US" sz="2800" dirty="0"/>
                  <a:t>（现金流永续零增长、债务固定）的方法解题</a:t>
                </a:r>
                <a:endParaRPr lang="en-US" altLang="zh-CN" sz="2800" dirty="0"/>
              </a:p>
              <a:p>
                <a:r>
                  <a:rPr lang="zh-CN" altLang="en-US" sz="2800" dirty="0"/>
                  <a:t>满足：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𝐸</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m:rPr>
                                <m:nor/>
                              </m:rPr>
                              <a:rPr lang="zh-CN" altLang="en-US" sz="2800" dirty="0"/>
                              <m:t> </m:t>
                            </m:r>
                          </m:den>
                        </m:f>
                        <m:r>
                          <a:rPr lang="en-US" altLang="zh-CN" sz="2800" i="1">
                            <a:latin typeface="Cambria Math" panose="02040503050406030204" pitchFamily="18" charset="0"/>
                          </a:rPr>
                          <m:t>𝑟</m:t>
                        </m:r>
                      </m:e>
                      <m:sub>
                        <m:r>
                          <a:rPr lang="en-US" altLang="zh-CN" sz="2800" i="1">
                            <a:latin typeface="Cambria Math" panose="02040503050406030204" pitchFamily="18" charset="0"/>
                          </a:rPr>
                          <m:t>𝐸</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m:rPr>
                            <m:nor/>
                          </m:rPr>
                          <a:rPr lang="zh-CN" altLang="en-US" sz="2800" dirty="0"/>
                          <m:t> </m:t>
                        </m:r>
                      </m:num>
                      <m:den>
                        <m:r>
                          <a:rPr lang="en-US" altLang="zh-CN" sz="2800" i="1">
                            <a:latin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r>
                          <a:rPr lang="en-US" altLang="zh-CN" sz="2800" i="1">
                            <a:latin typeface="Cambria Math" panose="02040503050406030204" pitchFamily="18" charset="0"/>
                          </a:rPr>
                          <m:t>)</m:t>
                        </m:r>
                        <m:r>
                          <m:rPr>
                            <m:nor/>
                          </m:rPr>
                          <a:rPr lang="zh-CN" altLang="en-US" sz="2800" dirty="0"/>
                          <m:t> </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𝐷</m:t>
                        </m:r>
                      </m:sub>
                    </m:sSub>
                    <m:r>
                      <a:rPr lang="en-US" altLang="zh-CN" sz="2800" b="0" i="1" dirty="0" smtClean="0">
                        <a:latin typeface="Cambria Math" panose="02040503050406030204" pitchFamily="18" charset="0"/>
                      </a:rPr>
                      <m:t> </m:t>
                    </m:r>
                    <m:r>
                      <a:rPr lang="en-US" altLang="zh-CN" sz="2800" b="0" i="1" dirty="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2+1</m:t>
                        </m:r>
                        <m:r>
                          <a:rPr lang="en-US" altLang="zh-CN" sz="2800" b="0" i="1" smtClean="0">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65</m:t>
                        </m:r>
                      </m:den>
                    </m:f>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18</m:t>
                    </m:r>
                    <m:r>
                      <a:rPr lang="en-US" altLang="zh-CN" sz="280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65</m:t>
                        </m:r>
                      </m:num>
                      <m:den>
                        <m:r>
                          <a:rPr lang="en-US" altLang="zh-CN" sz="2800" i="1">
                            <a:latin typeface="Cambria Math" panose="02040503050406030204" pitchFamily="18" charset="0"/>
                          </a:rPr>
                          <m:t>2+1</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65</m:t>
                        </m:r>
                      </m:den>
                    </m:f>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8</m:t>
                    </m:r>
                    <m:r>
                      <a:rPr lang="en-US" altLang="zh-CN" sz="2800">
                        <a:latin typeface="Cambria Math" panose="02040503050406030204" pitchFamily="18" charset="0"/>
                      </a:rPr>
                      <m:t>%</m:t>
                    </m:r>
                    <m:r>
                      <a:rPr lang="en-US" altLang="zh-CN" sz="2800" b="0" i="0" smtClean="0">
                        <a:latin typeface="Cambria Math" panose="02040503050406030204" pitchFamily="18" charset="0"/>
                      </a:rPr>
                      <m:t>=15.547%</m:t>
                    </m:r>
                  </m:oMath>
                </a14:m>
                <a:r>
                  <a:rPr lang="zh-CN" altLang="en-US" sz="2800" dirty="0"/>
                  <a:t>，或根据</a:t>
                </a:r>
                <a14:m>
                  <m:oMath xmlns:m="http://schemas.openxmlformats.org/officeDocument/2006/math">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𝐸</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𝑈</m:t>
                        </m:r>
                      </m:sub>
                    </m:sSub>
                    <m:r>
                      <a:rPr lang="en-US" altLang="zh-CN" sz="2800" i="1">
                        <a:solidFill>
                          <a:schemeClr val="accent1"/>
                        </a:solidFill>
                        <a:latin typeface="Cambria Math" panose="02040503050406030204" pitchFamily="18" charset="0"/>
                      </a:rPr>
                      <m:t>+</m:t>
                    </m:r>
                    <m:f>
                      <m:fPr>
                        <m:ctrlPr>
                          <a:rPr lang="en-US" altLang="zh-CN" sz="2800" i="1">
                            <a:solidFill>
                              <a:schemeClr val="accent1"/>
                            </a:solidFill>
                            <a:latin typeface="Cambria Math" panose="02040503050406030204" pitchFamily="18" charset="0"/>
                          </a:rPr>
                        </m:ctrlPr>
                      </m:fPr>
                      <m:num>
                        <m:r>
                          <a:rPr lang="en-US" altLang="zh-CN" sz="2800" i="1">
                            <a:solidFill>
                              <a:schemeClr val="accent1"/>
                            </a:solidFill>
                            <a:latin typeface="Cambria Math" panose="02040503050406030204" pitchFamily="18" charset="0"/>
                          </a:rPr>
                          <m:t>𝐷</m:t>
                        </m:r>
                      </m:num>
                      <m:den>
                        <m:r>
                          <a:rPr lang="en-US" altLang="zh-CN" sz="2800" i="1">
                            <a:solidFill>
                              <a:schemeClr val="accent1"/>
                            </a:solidFill>
                            <a:latin typeface="Cambria Math" panose="02040503050406030204" pitchFamily="18" charset="0"/>
                          </a:rPr>
                          <m:t>𝐸</m:t>
                        </m:r>
                      </m:den>
                    </m:f>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𝑈</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𝑟</m:t>
                        </m:r>
                      </m:e>
                      <m:sub>
                        <m:r>
                          <a:rPr lang="en-US" altLang="zh-CN" sz="2800" i="1">
                            <a:solidFill>
                              <a:schemeClr val="accent1"/>
                            </a:solidFill>
                            <a:latin typeface="Cambria Math" panose="02040503050406030204" pitchFamily="18" charset="0"/>
                          </a:rPr>
                          <m:t>𝐷</m:t>
                        </m:r>
                      </m:sub>
                    </m:sSub>
                    <m:r>
                      <a:rPr lang="en-US" altLang="zh-CN" sz="2800" i="1">
                        <a:solidFill>
                          <a:schemeClr val="accent1"/>
                        </a:solidFill>
                        <a:latin typeface="Cambria Math" panose="02040503050406030204" pitchFamily="18" charset="0"/>
                      </a:rPr>
                      <m:t>)(1−</m:t>
                    </m:r>
                    <m:sSub>
                      <m:sSubPr>
                        <m:ctrlPr>
                          <a:rPr lang="en-US" altLang="zh-CN" sz="2800" i="1">
                            <a:solidFill>
                              <a:schemeClr val="accent1"/>
                            </a:solidFill>
                            <a:latin typeface="Cambria Math" panose="02040503050406030204" pitchFamily="18" charset="0"/>
                          </a:rPr>
                        </m:ctrlPr>
                      </m:sSubPr>
                      <m:e>
                        <m:r>
                          <a:rPr lang="zh-CN" altLang="en-US" sz="2800" i="1">
                            <a:solidFill>
                              <a:schemeClr val="accent1"/>
                            </a:solidFill>
                            <a:latin typeface="Cambria Math" panose="02040503050406030204" pitchFamily="18" charset="0"/>
                          </a:rPr>
                          <m:t>𝜏</m:t>
                        </m:r>
                      </m:e>
                      <m:sub>
                        <m:r>
                          <a:rPr lang="en-US" altLang="zh-CN" sz="2800" i="1">
                            <a:solidFill>
                              <a:schemeClr val="accent1"/>
                            </a:solidFill>
                            <a:latin typeface="Cambria Math" panose="02040503050406030204" pitchFamily="18" charset="0"/>
                          </a:rPr>
                          <m:t>𝑐</m:t>
                        </m:r>
                      </m:sub>
                    </m:sSub>
                    <m:r>
                      <a:rPr lang="en-US" altLang="zh-CN" sz="2800" i="1">
                        <a:solidFill>
                          <a:schemeClr val="accent1"/>
                        </a:solidFill>
                        <a:latin typeface="Cambria Math" panose="02040503050406030204" pitchFamily="18" charset="0"/>
                      </a:rPr>
                      <m:t>)</m:t>
                    </m:r>
                  </m:oMath>
                </a14:m>
                <a:r>
                  <a:rPr lang="zh-CN" altLang="en-US" sz="2800" dirty="0"/>
                  <a:t>将其反解出来，结果相同。</a:t>
                </a:r>
                <a:endParaRPr lang="en-US" altLang="zh-CN"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𝑊𝐴𝐶𝐶</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𝐸</m:t>
                          </m:r>
                        </m:num>
                        <m:den>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𝐸</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𝐷</m:t>
                          </m:r>
                        </m:num>
                        <m:den>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𝐷</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𝜏</m:t>
                              </m:r>
                            </m:e>
                            <m:sub>
                              <m:r>
                                <a:rPr lang="en-US" altLang="zh-CN" sz="2400" b="0" i="1" smtClean="0">
                                  <a:latin typeface="Cambria Math" panose="02040503050406030204" pitchFamily="18" charset="0"/>
                                </a:rPr>
                                <m:t>𝑐</m:t>
                              </m:r>
                            </m:sub>
                          </m:sSub>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2+1</m:t>
                          </m:r>
                        </m:den>
                      </m:f>
                      <m:r>
                        <a:rPr lang="en-US" altLang="zh-CN" sz="2400" i="1">
                          <a:latin typeface="Cambria Math" panose="02040503050406030204" pitchFamily="18" charset="0"/>
                          <a:ea typeface="Cambria Math" panose="02040503050406030204" pitchFamily="18" charset="0"/>
                        </a:rPr>
                        <m:t>×18%+</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2+1</m:t>
                          </m:r>
                        </m:den>
                      </m:f>
                      <m:r>
                        <a:rPr lang="en-US" altLang="zh-CN" sz="2400" i="1">
                          <a:latin typeface="Cambria Math" panose="02040503050406030204" pitchFamily="18" charset="0"/>
                          <a:ea typeface="Cambria Math" panose="02040503050406030204" pitchFamily="18" charset="0"/>
                        </a:rPr>
                        <m:t>×8%×</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1−35%</m:t>
                          </m:r>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13.733%</m:t>
                      </m:r>
                    </m:oMath>
                  </m:oMathPara>
                </a14:m>
                <a:endParaRPr lang="en-US" altLang="zh-CN" sz="24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𝑉</m:t>
                          </m:r>
                        </m:e>
                        <m:sub>
                          <m:r>
                            <a:rPr lang="en-US" altLang="zh-CN" sz="2800" i="1">
                              <a:solidFill>
                                <a:schemeClr val="accent1"/>
                              </a:solidFill>
                              <a:latin typeface="Cambria Math" panose="02040503050406030204" pitchFamily="18" charset="0"/>
                            </a:rPr>
                            <m:t>𝐿</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𝑉</m:t>
                          </m:r>
                        </m:e>
                        <m:sub>
                          <m:r>
                            <a:rPr lang="en-US" altLang="zh-CN" sz="2800" i="1">
                              <a:solidFill>
                                <a:schemeClr val="accent1"/>
                              </a:solidFill>
                              <a:latin typeface="Cambria Math" panose="02040503050406030204" pitchFamily="18" charset="0"/>
                            </a:rPr>
                            <m:t>𝑈</m:t>
                          </m:r>
                        </m:sub>
                      </m:sSub>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𝑇</m:t>
                      </m:r>
                      <m:r>
                        <m:rPr>
                          <m:nor/>
                        </m:rPr>
                        <a:rPr lang="zh-CN" altLang="en-US" sz="2800" dirty="0"/>
                        <m:t>，其中</m:t>
                      </m:r>
                      <m:r>
                        <a:rPr lang="en-US" altLang="zh-CN" sz="2800" i="1">
                          <a:latin typeface="Cambria Math" panose="02040503050406030204" pitchFamily="18" charset="0"/>
                        </a:rPr>
                        <m:t>𝑇</m:t>
                      </m:r>
                      <m:r>
                        <m:rPr>
                          <m:nor/>
                        </m:rPr>
                        <a:rPr lang="zh-CN" altLang="en-US" sz="2800" dirty="0"/>
                        <m:t>代表利息税盾的现值</m:t>
                      </m:r>
                    </m:oMath>
                  </m:oMathPara>
                </a14:m>
                <a:endParaRPr lang="en-US" altLang="zh-CN" sz="2800" dirty="0"/>
              </a:p>
              <a:p>
                <a:pPr algn="ct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0</m:t>
                        </m:r>
                      </m:sub>
                      <m:sup>
                        <m:r>
                          <a:rPr lang="en-US" altLang="zh-CN" sz="2800" i="1">
                            <a:latin typeface="Cambria Math" panose="02040503050406030204" pitchFamily="18" charset="0"/>
                          </a:rPr>
                          <m:t>𝑈</m:t>
                        </m:r>
                      </m:sup>
                    </m:sSubSup>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800</m:t>
                        </m:r>
                      </m:num>
                      <m:den>
                        <m:r>
                          <a:rPr lang="en-US" altLang="zh-CN" sz="2800" i="1">
                            <a:latin typeface="Cambria Math" panose="02040503050406030204" pitchFamily="18" charset="0"/>
                          </a:rPr>
                          <m:t>15.547%−5%</m:t>
                        </m:r>
                      </m:den>
                    </m:f>
                    <m:r>
                      <a:rPr lang="en-US" altLang="zh-CN" sz="2800" i="1">
                        <a:latin typeface="Cambria Math" panose="02040503050406030204" pitchFamily="18" charset="0"/>
                      </a:rPr>
                      <m:t>=7585.1</m:t>
                    </m:r>
                  </m:oMath>
                </a14:m>
                <a:r>
                  <a:rPr lang="zh-CN" altLang="en-US" sz="2800" dirty="0"/>
                  <a:t>万元</a:t>
                </a:r>
                <a:endParaRPr lang="en-US" altLang="zh-CN" sz="2800" dirty="0"/>
              </a:p>
              <a:p>
                <a:pPr algn="ct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b="0" i="1" smtClean="0">
                            <a:latin typeface="Cambria Math" panose="02040503050406030204" pitchFamily="18" charset="0"/>
                          </a:rPr>
                          <m:t>𝐿</m:t>
                        </m:r>
                      </m:sub>
                      <m:sup>
                        <m:r>
                          <a:rPr lang="en-US" altLang="zh-CN" sz="2800" i="1">
                            <a:latin typeface="Cambria Math" panose="02040503050406030204" pitchFamily="18" charset="0"/>
                          </a:rPr>
                          <m:t>𝑈</m:t>
                        </m:r>
                      </m:sup>
                    </m:sSubSup>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𝑊𝐴𝐶𝐶</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800</m:t>
                        </m:r>
                      </m:num>
                      <m:den>
                        <m:r>
                          <a:rPr lang="en-US" altLang="zh-CN" sz="2800" i="1">
                            <a:latin typeface="Cambria Math" panose="02040503050406030204" pitchFamily="18" charset="0"/>
                          </a:rPr>
                          <m:t>1</m:t>
                        </m:r>
                        <m:r>
                          <a:rPr lang="en-US" altLang="zh-CN" sz="2800" b="0" i="1" smtClean="0">
                            <a:latin typeface="Cambria Math" panose="02040503050406030204" pitchFamily="18" charset="0"/>
                          </a:rPr>
                          <m:t>3</m:t>
                        </m:r>
                        <m:r>
                          <a:rPr lang="en-US" altLang="zh-CN" sz="2800" i="1">
                            <a:latin typeface="Cambria Math" panose="02040503050406030204" pitchFamily="18" charset="0"/>
                          </a:rPr>
                          <m:t>.</m:t>
                        </m:r>
                        <m:r>
                          <a:rPr lang="en-US" altLang="zh-CN" sz="2800" b="0" i="1" smtClean="0">
                            <a:latin typeface="Cambria Math" panose="02040503050406030204" pitchFamily="18" charset="0"/>
                          </a:rPr>
                          <m:t>733</m:t>
                        </m:r>
                        <m:r>
                          <a:rPr lang="en-US" altLang="zh-CN" sz="2800" i="1">
                            <a:latin typeface="Cambria Math" panose="02040503050406030204" pitchFamily="18" charset="0"/>
                          </a:rPr>
                          <m:t>%−5%</m:t>
                        </m:r>
                      </m:den>
                    </m:f>
                    <m:r>
                      <a:rPr lang="en-US" altLang="zh-CN" sz="2800" i="1">
                        <a:latin typeface="Cambria Math" panose="02040503050406030204" pitchFamily="18" charset="0"/>
                      </a:rPr>
                      <m:t>=</m:t>
                    </m:r>
                    <m:r>
                      <a:rPr lang="en-US" altLang="zh-CN" sz="2800" b="0" i="1" smtClean="0">
                        <a:latin typeface="Cambria Math" panose="02040503050406030204" pitchFamily="18" charset="0"/>
                      </a:rPr>
                      <m:t>9160.65</m:t>
                    </m:r>
                  </m:oMath>
                </a14:m>
                <a:r>
                  <a:rPr lang="zh-CN" altLang="en-US" sz="2800" dirty="0"/>
                  <a:t>万元</a:t>
                </a:r>
                <a:endParaRPr lang="en-US" altLang="zh-CN" sz="2800" dirty="0"/>
              </a:p>
              <a:p>
                <a:pPr algn="ctr"/>
                <a:r>
                  <a:rPr lang="zh-CN" altLang="en-US" sz="2800" dirty="0"/>
                  <a:t>故</a:t>
                </a:r>
                <a14:m>
                  <m:oMath xmlns:m="http://schemas.openxmlformats.org/officeDocument/2006/math">
                    <m:r>
                      <a:rPr lang="zh-CN" altLang="en-US" sz="2800" i="1" dirty="0">
                        <a:latin typeface="Cambria Math" panose="02040503050406030204" pitchFamily="18" charset="0"/>
                      </a:rPr>
                      <m:t>利息税盾的</m:t>
                    </m:r>
                    <m:r>
                      <a:rPr lang="zh-CN" altLang="en-US" sz="2800" i="1" dirty="0" smtClean="0">
                        <a:latin typeface="Cambria Math" panose="02040503050406030204" pitchFamily="18" charset="0"/>
                      </a:rPr>
                      <m:t>现值</m:t>
                    </m:r>
                    <m:r>
                      <a:rPr lang="en-US" altLang="zh-CN" sz="2800" i="1" dirty="0" smtClean="0">
                        <a:latin typeface="Cambria Math" panose="02040503050406030204" pitchFamily="18" charset="0"/>
                      </a:rPr>
                      <m:t>𝑇</m:t>
                    </m:r>
                    <m:r>
                      <a:rPr lang="en-US" altLang="zh-CN" sz="2800" i="1" dirty="0"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𝐿</m:t>
                        </m:r>
                      </m:sub>
                      <m:sup>
                        <m:r>
                          <a:rPr lang="en-US" altLang="zh-CN" sz="2800" i="1">
                            <a:latin typeface="Cambria Math" panose="02040503050406030204" pitchFamily="18" charset="0"/>
                          </a:rPr>
                          <m:t>𝑈</m:t>
                        </m:r>
                      </m:sup>
                    </m:sSubSup>
                    <m:r>
                      <a:rPr lang="en-US" altLang="zh-CN" sz="2800" b="0" i="0"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0</m:t>
                        </m:r>
                      </m:sub>
                      <m:sup>
                        <m:r>
                          <a:rPr lang="en-US" altLang="zh-CN" sz="2800" i="1">
                            <a:latin typeface="Cambria Math" panose="02040503050406030204" pitchFamily="18" charset="0"/>
                          </a:rPr>
                          <m:t>𝑈</m:t>
                        </m:r>
                      </m:sup>
                    </m:sSubSup>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1575.55</m:t>
                    </m:r>
                  </m:oMath>
                </a14:m>
                <a:r>
                  <a:rPr lang="zh-CN" altLang="en-US" sz="2800" dirty="0"/>
                  <a:t>万元，</a:t>
                </a:r>
                <a:r>
                  <a:rPr lang="zh-CN" altLang="en-US" sz="2800" dirty="0">
                    <a:solidFill>
                      <a:srgbClr val="FF0000"/>
                    </a:solidFill>
                  </a:rPr>
                  <a:t>✖</a:t>
                </a:r>
                <a:endParaRPr lang="en-US" altLang="zh-CN" sz="2800" dirty="0">
                  <a:solidFill>
                    <a:srgbClr val="FF0000"/>
                  </a:solidFill>
                </a:endParaRPr>
              </a:p>
            </p:txBody>
          </p:sp>
        </mc:Choice>
        <mc:Fallback xmlns="">
          <p:sp>
            <p:nvSpPr>
              <p:cNvPr id="5" name="文本框 4">
                <a:extLst>
                  <a:ext uri="{FF2B5EF4-FFF2-40B4-BE49-F238E27FC236}">
                    <a16:creationId xmlns:a16="http://schemas.microsoft.com/office/drawing/2014/main" id="{1E0DE39C-80CF-DD5C-A622-20F606CA8644}"/>
                  </a:ext>
                </a:extLst>
              </p:cNvPr>
              <p:cNvSpPr txBox="1">
                <a:spLocks noRot="1" noChangeAspect="1" noMove="1" noResize="1" noEditPoints="1" noAdjustHandles="1" noChangeArrowheads="1" noChangeShapeType="1" noTextEdit="1"/>
              </p:cNvSpPr>
              <p:nvPr/>
            </p:nvSpPr>
            <p:spPr>
              <a:xfrm>
                <a:off x="-32432" y="1190076"/>
                <a:ext cx="12256863" cy="4728859"/>
              </a:xfrm>
              <a:prstGeom prst="rect">
                <a:avLst/>
              </a:prstGeom>
              <a:blipFill>
                <a:blip r:embed="rId4"/>
                <a:stretch>
                  <a:fillRect l="-1045" t="-1418" b="-25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11547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E0DE39C-80CF-DD5C-A622-20F606CA8644}"/>
                  </a:ext>
                </a:extLst>
              </p:cNvPr>
              <p:cNvSpPr txBox="1"/>
              <p:nvPr/>
            </p:nvSpPr>
            <p:spPr>
              <a:xfrm>
                <a:off x="-32431" y="1220124"/>
                <a:ext cx="12256863" cy="4121385"/>
              </a:xfrm>
              <a:prstGeom prst="rect">
                <a:avLst/>
              </a:prstGeom>
              <a:noFill/>
            </p:spPr>
            <p:txBody>
              <a:bodyPr wrap="square">
                <a:spAutoFit/>
              </a:bodyPr>
              <a:lstStyle/>
              <a:p>
                <a:r>
                  <a:rPr lang="zh-CN" altLang="en-US" sz="2800" dirty="0"/>
                  <a:t>错解</a:t>
                </a:r>
                <a:r>
                  <a:rPr lang="en-US" altLang="zh-CN" sz="2800" dirty="0"/>
                  <a:t>2</a:t>
                </a:r>
                <a:r>
                  <a:rPr lang="zh-CN" altLang="en-US" sz="2800" dirty="0"/>
                  <a:t>：用情形</a:t>
                </a:r>
                <a:r>
                  <a:rPr lang="en-US" altLang="zh-CN" sz="2800" dirty="0"/>
                  <a:t>Ⅱ</a:t>
                </a:r>
                <a:r>
                  <a:rPr lang="zh-CN" altLang="en-US" sz="2800" dirty="0"/>
                  <a:t>（维持固定资本结构，但债务额不固定）的方法解题</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𝑈</m:t>
                          </m:r>
                        </m:sub>
                      </m:sSub>
                      <m:r>
                        <a:rPr lang="en-US" altLang="zh-CN" sz="2400" b="0" i="1" smtClean="0">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𝐸</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𝐷</m:t>
                          </m:r>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𝐸</m:t>
                          </m:r>
                        </m:sub>
                      </m:sSub>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𝐷</m:t>
                          </m:r>
                        </m:num>
                        <m:den>
                          <m:r>
                            <a:rPr lang="en-US" altLang="zh-CN" sz="2400" i="1">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𝐷</m:t>
                          </m:r>
                        </m:den>
                      </m:f>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𝐷</m:t>
                          </m:r>
                        </m:sub>
                      </m:sSub>
                      <m:r>
                        <a:rPr lang="en-US" altLang="zh-CN" sz="2400" b="0" i="1" smtClean="0">
                          <a:solidFill>
                            <a:schemeClr val="tx1"/>
                          </a:solidFill>
                          <a:latin typeface="Cambria Math" panose="02040503050406030204" pitchFamily="18" charset="0"/>
                        </a:rPr>
                        <m:t>=</m:t>
                      </m:r>
                      <m:f>
                        <m:fPr>
                          <m:ctrlPr>
                            <a:rPr lang="en-US" altLang="zh-CN" sz="240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2</m:t>
                          </m:r>
                        </m:num>
                        <m:den>
                          <m:r>
                            <a:rPr lang="en-US" altLang="zh-CN" sz="2400" b="0" i="1" smtClean="0">
                              <a:solidFill>
                                <a:schemeClr val="tx1"/>
                              </a:solidFill>
                              <a:latin typeface="Cambria Math" panose="02040503050406030204" pitchFamily="18" charset="0"/>
                            </a:rPr>
                            <m:t>2+1</m:t>
                          </m:r>
                        </m:den>
                      </m:f>
                      <m:r>
                        <a:rPr lang="en-US" altLang="zh-CN" sz="240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18%+</m:t>
                      </m:r>
                      <m:f>
                        <m:fPr>
                          <m:ctrlPr>
                            <a:rPr lang="en-US" altLang="zh-CN" sz="240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2+1</m:t>
                          </m:r>
                        </m:den>
                      </m:f>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8%=14.667%</m:t>
                      </m:r>
                    </m:oMath>
                  </m:oMathPara>
                </a14:m>
                <a:endParaRPr lang="en-US" altLang="zh-CN" sz="24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𝑊𝐴𝐶𝐶</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𝐸</m:t>
                          </m:r>
                        </m:num>
                        <m:den>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𝐸</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𝐷</m:t>
                          </m:r>
                        </m:num>
                        <m:den>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𝐷</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𝜏</m:t>
                              </m:r>
                            </m:e>
                            <m:sub>
                              <m:r>
                                <a:rPr lang="en-US" altLang="zh-CN" sz="2400" b="0" i="1" smtClean="0">
                                  <a:latin typeface="Cambria Math" panose="02040503050406030204" pitchFamily="18" charset="0"/>
                                </a:rPr>
                                <m:t>𝑐</m:t>
                              </m:r>
                            </m:sub>
                          </m:sSub>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2+1</m:t>
                          </m:r>
                        </m:den>
                      </m:f>
                      <m:r>
                        <a:rPr lang="en-US" altLang="zh-CN" sz="2400" i="1">
                          <a:latin typeface="Cambria Math" panose="02040503050406030204" pitchFamily="18" charset="0"/>
                          <a:ea typeface="Cambria Math" panose="02040503050406030204" pitchFamily="18" charset="0"/>
                        </a:rPr>
                        <m:t>×18%+</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2+1</m:t>
                          </m:r>
                        </m:den>
                      </m:f>
                      <m:r>
                        <a:rPr lang="en-US" altLang="zh-CN" sz="2400" i="1">
                          <a:latin typeface="Cambria Math" panose="02040503050406030204" pitchFamily="18" charset="0"/>
                          <a:ea typeface="Cambria Math" panose="02040503050406030204" pitchFamily="18" charset="0"/>
                        </a:rPr>
                        <m:t>×8%×</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1−35%</m:t>
                          </m:r>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13.733%</m:t>
                      </m:r>
                    </m:oMath>
                  </m:oMathPara>
                </a14:m>
                <a:endParaRPr lang="en-US" altLang="zh-CN" sz="24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𝑉</m:t>
                          </m:r>
                        </m:e>
                        <m:sub>
                          <m:r>
                            <a:rPr lang="en-US" altLang="zh-CN" sz="2800" i="1">
                              <a:solidFill>
                                <a:schemeClr val="accent1"/>
                              </a:solidFill>
                              <a:latin typeface="Cambria Math" panose="02040503050406030204" pitchFamily="18" charset="0"/>
                            </a:rPr>
                            <m:t>𝐿</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𝑉</m:t>
                          </m:r>
                        </m:e>
                        <m:sub>
                          <m:r>
                            <a:rPr lang="en-US" altLang="zh-CN" sz="2800" i="1">
                              <a:solidFill>
                                <a:schemeClr val="accent1"/>
                              </a:solidFill>
                              <a:latin typeface="Cambria Math" panose="02040503050406030204" pitchFamily="18" charset="0"/>
                            </a:rPr>
                            <m:t>𝑈</m:t>
                          </m:r>
                        </m:sub>
                      </m:sSub>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𝑇</m:t>
                      </m:r>
                      <m:r>
                        <m:rPr>
                          <m:nor/>
                        </m:rPr>
                        <a:rPr lang="zh-CN" altLang="en-US" sz="2800" dirty="0"/>
                        <m:t>，其中</m:t>
                      </m:r>
                      <m:r>
                        <a:rPr lang="en-US" altLang="zh-CN" sz="2800" i="1">
                          <a:latin typeface="Cambria Math" panose="02040503050406030204" pitchFamily="18" charset="0"/>
                        </a:rPr>
                        <m:t>𝑇</m:t>
                      </m:r>
                      <m:r>
                        <m:rPr>
                          <m:nor/>
                        </m:rPr>
                        <a:rPr lang="zh-CN" altLang="en-US" sz="2800" dirty="0"/>
                        <m:t>代表利息税盾的现值</m:t>
                      </m:r>
                    </m:oMath>
                  </m:oMathPara>
                </a14:m>
                <a:endParaRPr lang="en-US" altLang="zh-CN" sz="2800" dirty="0"/>
              </a:p>
              <a:p>
                <a:pPr algn="ctr"/>
                <a14:m>
                  <m:oMath xmlns:m="http://schemas.openxmlformats.org/officeDocument/2006/math">
                    <m:sSubSup>
                      <m:sSubSupPr>
                        <m:ctrlPr>
                          <a:rPr lang="en-US" altLang="zh-CN" sz="2800" i="1" smtClean="0">
                            <a:solidFill>
                              <a:schemeClr val="tx1"/>
                            </a:solidFill>
                            <a:latin typeface="Cambria Math" panose="02040503050406030204" pitchFamily="18" charset="0"/>
                          </a:rPr>
                        </m:ctrlPr>
                      </m:sSubSupPr>
                      <m:e>
                        <m:r>
                          <a:rPr lang="en-US" altLang="zh-CN" sz="2800" b="0" i="1" smtClean="0">
                            <a:solidFill>
                              <a:schemeClr val="tx1"/>
                            </a:solidFill>
                            <a:latin typeface="Cambria Math" panose="02040503050406030204" pitchFamily="18" charset="0"/>
                          </a:rPr>
                          <m:t>𝑉</m:t>
                        </m:r>
                      </m:e>
                      <m:sub>
                        <m:r>
                          <a:rPr lang="en-US" altLang="zh-CN" sz="2800" b="0" i="1" smtClean="0">
                            <a:solidFill>
                              <a:schemeClr val="tx1"/>
                            </a:solidFill>
                            <a:latin typeface="Cambria Math" panose="02040503050406030204" pitchFamily="18" charset="0"/>
                          </a:rPr>
                          <m:t>0</m:t>
                        </m:r>
                      </m:sub>
                      <m:sup>
                        <m:r>
                          <a:rPr lang="en-US" altLang="zh-CN" sz="2800" b="0" i="1" smtClean="0">
                            <a:solidFill>
                              <a:schemeClr val="tx1"/>
                            </a:solidFill>
                            <a:latin typeface="Cambria Math" panose="02040503050406030204" pitchFamily="18" charset="0"/>
                          </a:rPr>
                          <m:t>𝑈</m:t>
                        </m:r>
                      </m:sup>
                    </m:sSubSup>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𝐹𝐶𝐹</m:t>
                            </m:r>
                          </m:e>
                          <m:sub>
                            <m:r>
                              <a:rPr lang="en-US" altLang="zh-CN" sz="2800" b="0" i="1" smtClean="0">
                                <a:solidFill>
                                  <a:schemeClr val="tx1"/>
                                </a:solidFill>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𝑈</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𝑔</m:t>
                        </m:r>
                      </m:den>
                    </m:f>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800</m:t>
                        </m:r>
                      </m:num>
                      <m:den>
                        <m:r>
                          <a:rPr lang="en-US" altLang="zh-CN" sz="2800" b="0" i="1" smtClean="0">
                            <a:solidFill>
                              <a:schemeClr val="tx1"/>
                            </a:solidFill>
                            <a:latin typeface="Cambria Math" panose="02040503050406030204" pitchFamily="18" charset="0"/>
                          </a:rPr>
                          <m:t>14.667%−5%</m:t>
                        </m:r>
                      </m:den>
                    </m:f>
                    <m:r>
                      <a:rPr lang="en-US" altLang="zh-CN" sz="2800" b="0" i="1" smtClean="0">
                        <a:solidFill>
                          <a:schemeClr val="tx1"/>
                        </a:solidFill>
                        <a:latin typeface="Cambria Math" panose="02040503050406030204" pitchFamily="18" charset="0"/>
                      </a:rPr>
                      <m:t>=8275.58</m:t>
                    </m:r>
                  </m:oMath>
                </a14:m>
                <a:r>
                  <a:rPr lang="zh-CN" altLang="en-US" sz="2800" dirty="0"/>
                  <a:t>万元</a:t>
                </a:r>
                <a:endParaRPr lang="en-US" altLang="zh-CN" sz="2800" dirty="0"/>
              </a:p>
              <a:p>
                <a:pPr algn="ct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b="0" i="1" smtClean="0">
                            <a:latin typeface="Cambria Math" panose="02040503050406030204" pitchFamily="18" charset="0"/>
                          </a:rPr>
                          <m:t>𝐿</m:t>
                        </m:r>
                      </m:sub>
                      <m:sup>
                        <m:r>
                          <a:rPr lang="en-US" altLang="zh-CN" sz="2800" i="1">
                            <a:latin typeface="Cambria Math" panose="02040503050406030204" pitchFamily="18" charset="0"/>
                          </a:rPr>
                          <m:t>𝑈</m:t>
                        </m:r>
                      </m:sup>
                    </m:sSubSup>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𝐹𝐶𝐹</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𝑊𝐴𝐶𝐶</m:t>
                            </m:r>
                          </m:sub>
                        </m:sSub>
                        <m:r>
                          <a:rPr lang="en-US" altLang="zh-CN" sz="2800" i="1">
                            <a:latin typeface="Cambria Math" panose="02040503050406030204" pitchFamily="18" charset="0"/>
                          </a:rPr>
                          <m:t>−</m:t>
                        </m:r>
                        <m:r>
                          <a:rPr lang="en-US" altLang="zh-CN" sz="2800" i="1">
                            <a:latin typeface="Cambria Math" panose="02040503050406030204" pitchFamily="18" charset="0"/>
                          </a:rPr>
                          <m:t>𝑔</m:t>
                        </m:r>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800</m:t>
                        </m:r>
                      </m:num>
                      <m:den>
                        <m:r>
                          <a:rPr lang="en-US" altLang="zh-CN" sz="2800" i="1">
                            <a:latin typeface="Cambria Math" panose="02040503050406030204" pitchFamily="18" charset="0"/>
                          </a:rPr>
                          <m:t>1</m:t>
                        </m:r>
                        <m:r>
                          <a:rPr lang="en-US" altLang="zh-CN" sz="2800" b="0" i="1" smtClean="0">
                            <a:latin typeface="Cambria Math" panose="02040503050406030204" pitchFamily="18" charset="0"/>
                          </a:rPr>
                          <m:t>3</m:t>
                        </m:r>
                        <m:r>
                          <a:rPr lang="en-US" altLang="zh-CN" sz="2800" i="1">
                            <a:latin typeface="Cambria Math" panose="02040503050406030204" pitchFamily="18" charset="0"/>
                          </a:rPr>
                          <m:t>.</m:t>
                        </m:r>
                        <m:r>
                          <a:rPr lang="en-US" altLang="zh-CN" sz="2800" b="0" i="1" smtClean="0">
                            <a:latin typeface="Cambria Math" panose="02040503050406030204" pitchFamily="18" charset="0"/>
                          </a:rPr>
                          <m:t>733</m:t>
                        </m:r>
                        <m:r>
                          <a:rPr lang="en-US" altLang="zh-CN" sz="2800" i="1">
                            <a:latin typeface="Cambria Math" panose="02040503050406030204" pitchFamily="18" charset="0"/>
                          </a:rPr>
                          <m:t>%−5%</m:t>
                        </m:r>
                      </m:den>
                    </m:f>
                    <m:r>
                      <a:rPr lang="en-US" altLang="zh-CN" sz="2800" i="1">
                        <a:latin typeface="Cambria Math" panose="02040503050406030204" pitchFamily="18" charset="0"/>
                      </a:rPr>
                      <m:t>=</m:t>
                    </m:r>
                    <m:r>
                      <a:rPr lang="en-US" altLang="zh-CN" sz="2800" b="0" i="1" smtClean="0">
                        <a:latin typeface="Cambria Math" panose="02040503050406030204" pitchFamily="18" charset="0"/>
                      </a:rPr>
                      <m:t>9160.65</m:t>
                    </m:r>
                  </m:oMath>
                </a14:m>
                <a:r>
                  <a:rPr lang="zh-CN" altLang="en-US" sz="2800" dirty="0"/>
                  <a:t>万元</a:t>
                </a:r>
                <a:endParaRPr lang="en-US" altLang="zh-CN" sz="2800" dirty="0"/>
              </a:p>
              <a:p>
                <a:pPr algn="ctr"/>
                <a:r>
                  <a:rPr lang="zh-CN" altLang="en-US" sz="2800" dirty="0"/>
                  <a:t>故</a:t>
                </a:r>
                <a14:m>
                  <m:oMath xmlns:m="http://schemas.openxmlformats.org/officeDocument/2006/math">
                    <m:r>
                      <a:rPr lang="zh-CN" altLang="en-US" sz="2800" i="1" dirty="0">
                        <a:latin typeface="Cambria Math" panose="02040503050406030204" pitchFamily="18" charset="0"/>
                      </a:rPr>
                      <m:t>利息税盾的</m:t>
                    </m:r>
                    <m:r>
                      <a:rPr lang="zh-CN" altLang="en-US" sz="2800" i="1" dirty="0" smtClean="0">
                        <a:latin typeface="Cambria Math" panose="02040503050406030204" pitchFamily="18" charset="0"/>
                      </a:rPr>
                      <m:t>现值</m:t>
                    </m:r>
                    <m:r>
                      <a:rPr lang="en-US" altLang="zh-CN" sz="2800" i="1" dirty="0" smtClean="0">
                        <a:latin typeface="Cambria Math" panose="02040503050406030204" pitchFamily="18" charset="0"/>
                      </a:rPr>
                      <m:t>𝑇</m:t>
                    </m:r>
                    <m:r>
                      <a:rPr lang="en-US" altLang="zh-CN" sz="2800" i="1" dirty="0"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𝐿</m:t>
                        </m:r>
                      </m:sub>
                      <m:sup>
                        <m:r>
                          <a:rPr lang="en-US" altLang="zh-CN" sz="2800" i="1">
                            <a:latin typeface="Cambria Math" panose="02040503050406030204" pitchFamily="18" charset="0"/>
                          </a:rPr>
                          <m:t>𝑈</m:t>
                        </m:r>
                      </m:sup>
                    </m:sSubSup>
                    <m:r>
                      <a:rPr lang="en-US" altLang="zh-CN" sz="2800" b="0" i="0"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𝑉</m:t>
                        </m:r>
                      </m:e>
                      <m:sub>
                        <m:r>
                          <a:rPr lang="en-US" altLang="zh-CN" sz="2800" i="1">
                            <a:latin typeface="Cambria Math" panose="02040503050406030204" pitchFamily="18" charset="0"/>
                          </a:rPr>
                          <m:t>0</m:t>
                        </m:r>
                      </m:sub>
                      <m:sup>
                        <m:r>
                          <a:rPr lang="en-US" altLang="zh-CN" sz="2800" i="1">
                            <a:latin typeface="Cambria Math" panose="02040503050406030204" pitchFamily="18" charset="0"/>
                          </a:rPr>
                          <m:t>𝑈</m:t>
                        </m:r>
                      </m:sup>
                    </m:sSubSup>
                    <m:r>
                      <a:rPr lang="en-US" altLang="zh-CN" sz="2800" b="0" i="1" smtClean="0">
                        <a:latin typeface="Cambria Math" panose="02040503050406030204" pitchFamily="18" charset="0"/>
                      </a:rPr>
                      <m:t>=885.07</m:t>
                    </m:r>
                  </m:oMath>
                </a14:m>
                <a:r>
                  <a:rPr lang="zh-CN" altLang="en-US" sz="2800" dirty="0"/>
                  <a:t>万元，</a:t>
                </a:r>
                <a:r>
                  <a:rPr lang="zh-CN" altLang="en-US" sz="2800" dirty="0">
                    <a:solidFill>
                      <a:srgbClr val="FF0000"/>
                    </a:solidFill>
                  </a:rPr>
                  <a:t>✖</a:t>
                </a:r>
                <a:endParaRPr lang="en-US" altLang="zh-CN" sz="2800" dirty="0"/>
              </a:p>
            </p:txBody>
          </p:sp>
        </mc:Choice>
        <mc:Fallback xmlns="">
          <p:sp>
            <p:nvSpPr>
              <p:cNvPr id="5" name="文本框 4">
                <a:extLst>
                  <a:ext uri="{FF2B5EF4-FFF2-40B4-BE49-F238E27FC236}">
                    <a16:creationId xmlns:a16="http://schemas.microsoft.com/office/drawing/2014/main" id="{1E0DE39C-80CF-DD5C-A622-20F606CA8644}"/>
                  </a:ext>
                </a:extLst>
              </p:cNvPr>
              <p:cNvSpPr txBox="1">
                <a:spLocks noRot="1" noChangeAspect="1" noMove="1" noResize="1" noEditPoints="1" noAdjustHandles="1" noChangeArrowheads="1" noChangeShapeType="1" noTextEdit="1"/>
              </p:cNvSpPr>
              <p:nvPr/>
            </p:nvSpPr>
            <p:spPr>
              <a:xfrm>
                <a:off x="-32431" y="1220124"/>
                <a:ext cx="12256863" cy="4121385"/>
              </a:xfrm>
              <a:prstGeom prst="rect">
                <a:avLst/>
              </a:prstGeom>
              <a:blipFill>
                <a:blip r:embed="rId4"/>
                <a:stretch>
                  <a:fillRect l="-1045" t="-1627" b="-34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58961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816802" y="3930223"/>
            <a:ext cx="4558397"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利率的期限结构</a:t>
            </a:r>
          </a:p>
        </p:txBody>
      </p:sp>
    </p:spTree>
    <p:extLst>
      <p:ext uri="{BB962C8B-B14F-4D97-AF65-F5344CB8AC3E}">
        <p14:creationId xmlns:p14="http://schemas.microsoft.com/office/powerpoint/2010/main" val="42308647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6"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利率的期限结构理论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6" name="文本框 5">
            <a:extLst>
              <a:ext uri="{FF2B5EF4-FFF2-40B4-BE49-F238E27FC236}">
                <a16:creationId xmlns:a16="http://schemas.microsoft.com/office/drawing/2014/main" id="{14EA946B-6A12-4F13-B1CD-35987DAA30D5}"/>
              </a:ext>
            </a:extLst>
          </p:cNvPr>
          <p:cNvSpPr txBox="1"/>
          <p:nvPr/>
        </p:nvSpPr>
        <p:spPr>
          <a:xfrm>
            <a:off x="748553" y="1121932"/>
            <a:ext cx="10694894" cy="954107"/>
          </a:xfrm>
          <a:prstGeom prst="rect">
            <a:avLst/>
          </a:prstGeom>
          <a:noFill/>
        </p:spPr>
        <p:txBody>
          <a:bodyPr wrap="square" rtlCol="0">
            <a:spAutoFit/>
          </a:bodyPr>
          <a:lstStyle/>
          <a:p>
            <a:pPr algn="l"/>
            <a:r>
              <a:rPr lang="zh-CN" altLang="en-US" sz="2800" b="1" dirty="0"/>
              <a:t>利率的期限结构</a:t>
            </a:r>
            <a:r>
              <a:rPr lang="zh-CN" altLang="en-US" sz="2800" dirty="0"/>
              <a:t>是指不同期限的利率之间的关系，可以用</a:t>
            </a:r>
            <a:r>
              <a:rPr lang="zh-CN" altLang="en-US" sz="2800" b="1" dirty="0"/>
              <a:t>债券回报率曲线</a:t>
            </a:r>
            <a:r>
              <a:rPr lang="zh-CN" altLang="en-US" sz="2800" dirty="0"/>
              <a:t>（除了期限不同，风险、流动性和其他条件均相同）来表示；</a:t>
            </a:r>
          </a:p>
        </p:txBody>
      </p:sp>
      <p:grpSp>
        <p:nvGrpSpPr>
          <p:cNvPr id="8" name="组合 7">
            <a:extLst>
              <a:ext uri="{FF2B5EF4-FFF2-40B4-BE49-F238E27FC236}">
                <a16:creationId xmlns:a16="http://schemas.microsoft.com/office/drawing/2014/main" id="{BE3D26CB-4786-41EA-A600-858B8B0CAEF8}"/>
              </a:ext>
            </a:extLst>
          </p:cNvPr>
          <p:cNvGrpSpPr/>
          <p:nvPr/>
        </p:nvGrpSpPr>
        <p:grpSpPr>
          <a:xfrm>
            <a:off x="847165" y="2279632"/>
            <a:ext cx="10264588" cy="3311244"/>
            <a:chOff x="963706" y="2106706"/>
            <a:chExt cx="10264588" cy="3311244"/>
          </a:xfrm>
        </p:grpSpPr>
        <p:grpSp>
          <p:nvGrpSpPr>
            <p:cNvPr id="5" name="组合 4">
              <a:extLst>
                <a:ext uri="{FF2B5EF4-FFF2-40B4-BE49-F238E27FC236}">
                  <a16:creationId xmlns:a16="http://schemas.microsoft.com/office/drawing/2014/main" id="{B0DB0A5A-1CB8-4325-BE61-BB13D62FA983}"/>
                </a:ext>
              </a:extLst>
            </p:cNvPr>
            <p:cNvGrpSpPr/>
            <p:nvPr/>
          </p:nvGrpSpPr>
          <p:grpSpPr>
            <a:xfrm>
              <a:off x="963706" y="2106706"/>
              <a:ext cx="10264588" cy="2644588"/>
              <a:chOff x="1927411" y="2415988"/>
              <a:chExt cx="10264588" cy="2644588"/>
            </a:xfrm>
          </p:grpSpPr>
          <p:pic>
            <p:nvPicPr>
              <p:cNvPr id="3" name="图片 2">
                <a:extLst>
                  <a:ext uri="{FF2B5EF4-FFF2-40B4-BE49-F238E27FC236}">
                    <a16:creationId xmlns:a16="http://schemas.microsoft.com/office/drawing/2014/main" id="{268247BD-AFA6-4993-8E55-46EFFA9789F2}"/>
                  </a:ext>
                </a:extLst>
              </p:cNvPr>
              <p:cNvPicPr>
                <a:picLocks noChangeAspect="1"/>
              </p:cNvPicPr>
              <p:nvPr/>
            </p:nvPicPr>
            <p:blipFill rotWithShape="1">
              <a:blip r:embed="rId4">
                <a:extLst>
                  <a:ext uri="{28A0092B-C50C-407E-A947-70E740481C1C}">
                    <a14:useLocalDpi xmlns:a14="http://schemas.microsoft.com/office/drawing/2010/main" val="0"/>
                  </a:ext>
                </a:extLst>
              </a:blip>
              <a:srcRect l="5000" t="29934" r="3824" b="31504"/>
              <a:stretch/>
            </p:blipFill>
            <p:spPr>
              <a:xfrm>
                <a:off x="1927411" y="2415988"/>
                <a:ext cx="8337176" cy="2644588"/>
              </a:xfrm>
              <a:prstGeom prst="rect">
                <a:avLst/>
              </a:prstGeom>
            </p:spPr>
          </p:pic>
          <p:sp>
            <p:nvSpPr>
              <p:cNvPr id="4" name="文本框 3">
                <a:extLst>
                  <a:ext uri="{FF2B5EF4-FFF2-40B4-BE49-F238E27FC236}">
                    <a16:creationId xmlns:a16="http://schemas.microsoft.com/office/drawing/2014/main" id="{1E83A485-1880-41C7-9D18-D55EEFD5109A}"/>
                  </a:ext>
                </a:extLst>
              </p:cNvPr>
              <p:cNvSpPr txBox="1"/>
              <p:nvPr/>
            </p:nvSpPr>
            <p:spPr>
              <a:xfrm>
                <a:off x="10261226" y="3476672"/>
                <a:ext cx="1930773" cy="523220"/>
              </a:xfrm>
              <a:prstGeom prst="rect">
                <a:avLst/>
              </a:prstGeom>
              <a:noFill/>
            </p:spPr>
            <p:txBody>
              <a:bodyPr wrap="square" rtlCol="0">
                <a:spAutoFit/>
              </a:bodyPr>
              <a:lstStyle/>
              <a:p>
                <a:pPr algn="l"/>
                <a:r>
                  <a:rPr lang="zh-CN" altLang="en-US" sz="2800" dirty="0"/>
                  <a:t>见课本</a:t>
                </a:r>
                <a:r>
                  <a:rPr lang="en-US" altLang="zh-CN" sz="2800" dirty="0"/>
                  <a:t>P49</a:t>
                </a:r>
                <a:endParaRPr lang="zh-CN" altLang="en-US" sz="2800" dirty="0"/>
              </a:p>
            </p:txBody>
          </p:sp>
        </p:grpSp>
        <p:sp>
          <p:nvSpPr>
            <p:cNvPr id="7" name="文本框 6">
              <a:extLst>
                <a:ext uri="{FF2B5EF4-FFF2-40B4-BE49-F238E27FC236}">
                  <a16:creationId xmlns:a16="http://schemas.microsoft.com/office/drawing/2014/main" id="{3262E1C8-E7C0-4E68-90AC-CEBD78C44F21}"/>
                </a:ext>
              </a:extLst>
            </p:cNvPr>
            <p:cNvSpPr txBox="1"/>
            <p:nvPr/>
          </p:nvSpPr>
          <p:spPr>
            <a:xfrm>
              <a:off x="5700727" y="4894730"/>
              <a:ext cx="1477328" cy="523220"/>
            </a:xfrm>
            <a:prstGeom prst="rect">
              <a:avLst/>
            </a:prstGeom>
            <a:noFill/>
          </p:spPr>
          <p:txBody>
            <a:bodyPr wrap="square" rtlCol="0">
              <a:spAutoFit/>
            </a:bodyPr>
            <a:lstStyle/>
            <a:p>
              <a:pPr algn="l"/>
              <a:r>
                <a:rPr lang="zh-CN" altLang="en-US" sz="2800" b="1" dirty="0"/>
                <a:t>较少见</a:t>
              </a:r>
            </a:p>
          </p:txBody>
        </p:sp>
        <p:sp>
          <p:nvSpPr>
            <p:cNvPr id="10" name="文本框 9">
              <a:extLst>
                <a:ext uri="{FF2B5EF4-FFF2-40B4-BE49-F238E27FC236}">
                  <a16:creationId xmlns:a16="http://schemas.microsoft.com/office/drawing/2014/main" id="{6C6BF5B2-EAC0-4755-8577-13F0680E1B44}"/>
                </a:ext>
              </a:extLst>
            </p:cNvPr>
            <p:cNvSpPr txBox="1"/>
            <p:nvPr/>
          </p:nvSpPr>
          <p:spPr>
            <a:xfrm>
              <a:off x="3737456" y="4894730"/>
              <a:ext cx="1477328" cy="523220"/>
            </a:xfrm>
            <a:prstGeom prst="rect">
              <a:avLst/>
            </a:prstGeom>
            <a:noFill/>
          </p:spPr>
          <p:txBody>
            <a:bodyPr wrap="square" rtlCol="0">
              <a:spAutoFit/>
            </a:bodyPr>
            <a:lstStyle/>
            <a:p>
              <a:pPr algn="l"/>
              <a:r>
                <a:rPr lang="zh-CN" altLang="en-US" sz="2800" b="1" dirty="0"/>
                <a:t>最常见</a:t>
              </a:r>
            </a:p>
          </p:txBody>
        </p:sp>
        <p:sp>
          <p:nvSpPr>
            <p:cNvPr id="11" name="文本框 10">
              <a:extLst>
                <a:ext uri="{FF2B5EF4-FFF2-40B4-BE49-F238E27FC236}">
                  <a16:creationId xmlns:a16="http://schemas.microsoft.com/office/drawing/2014/main" id="{6ACD218E-2CCC-4A95-813B-DBA01E611037}"/>
                </a:ext>
              </a:extLst>
            </p:cNvPr>
            <p:cNvSpPr txBox="1"/>
            <p:nvPr/>
          </p:nvSpPr>
          <p:spPr>
            <a:xfrm>
              <a:off x="1774185" y="4894730"/>
              <a:ext cx="1477328" cy="523220"/>
            </a:xfrm>
            <a:prstGeom prst="rect">
              <a:avLst/>
            </a:prstGeom>
            <a:noFill/>
          </p:spPr>
          <p:txBody>
            <a:bodyPr wrap="square" rtlCol="0">
              <a:spAutoFit/>
            </a:bodyPr>
            <a:lstStyle/>
            <a:p>
              <a:pPr algn="l"/>
              <a:r>
                <a:rPr lang="zh-CN" altLang="en-US" sz="2800" b="1" dirty="0"/>
                <a:t>很罕见</a:t>
              </a:r>
            </a:p>
          </p:txBody>
        </p:sp>
        <p:sp>
          <p:nvSpPr>
            <p:cNvPr id="12" name="文本框 11">
              <a:extLst>
                <a:ext uri="{FF2B5EF4-FFF2-40B4-BE49-F238E27FC236}">
                  <a16:creationId xmlns:a16="http://schemas.microsoft.com/office/drawing/2014/main" id="{40D84109-605A-4DF9-9613-BB5547EAE721}"/>
                </a:ext>
              </a:extLst>
            </p:cNvPr>
            <p:cNvSpPr txBox="1"/>
            <p:nvPr/>
          </p:nvSpPr>
          <p:spPr>
            <a:xfrm>
              <a:off x="7663998" y="4894730"/>
              <a:ext cx="1477328" cy="523220"/>
            </a:xfrm>
            <a:prstGeom prst="rect">
              <a:avLst/>
            </a:prstGeom>
            <a:noFill/>
          </p:spPr>
          <p:txBody>
            <a:bodyPr wrap="square" rtlCol="0">
              <a:spAutoFit/>
            </a:bodyPr>
            <a:lstStyle/>
            <a:p>
              <a:pPr algn="l"/>
              <a:r>
                <a:rPr lang="zh-CN" altLang="en-US" sz="2800" b="1" dirty="0"/>
                <a:t>较多见</a:t>
              </a:r>
            </a:p>
          </p:txBody>
        </p:sp>
      </p:grpSp>
      <p:sp>
        <p:nvSpPr>
          <p:cNvPr id="14" name="文本框 13">
            <a:extLst>
              <a:ext uri="{FF2B5EF4-FFF2-40B4-BE49-F238E27FC236}">
                <a16:creationId xmlns:a16="http://schemas.microsoft.com/office/drawing/2014/main" id="{638064EA-890F-4320-8F26-6B903836CDFD}"/>
              </a:ext>
            </a:extLst>
          </p:cNvPr>
          <p:cNvSpPr txBox="1"/>
          <p:nvPr/>
        </p:nvSpPr>
        <p:spPr>
          <a:xfrm>
            <a:off x="748553" y="5633103"/>
            <a:ext cx="8076178" cy="954107"/>
          </a:xfrm>
          <a:prstGeom prst="rect">
            <a:avLst/>
          </a:prstGeom>
          <a:noFill/>
        </p:spPr>
        <p:txBody>
          <a:bodyPr wrap="square" rtlCol="0">
            <a:spAutoFit/>
          </a:bodyPr>
          <a:lstStyle/>
          <a:p>
            <a:pPr algn="l"/>
            <a:r>
              <a:rPr lang="zh-CN" altLang="en-US" sz="2800" b="1" dirty="0"/>
              <a:t>如何解释债券回报率的四种可能状态？</a:t>
            </a:r>
            <a:endParaRPr lang="en-US" altLang="zh-CN" sz="2800" b="1" dirty="0"/>
          </a:p>
          <a:p>
            <a:pPr algn="l"/>
            <a:r>
              <a:rPr lang="zh-CN" altLang="en-US" sz="2800" dirty="0"/>
              <a:t>提出了</a:t>
            </a:r>
            <a:r>
              <a:rPr lang="zh-CN" altLang="en-US" sz="2800" dirty="0">
                <a:solidFill>
                  <a:srgbClr val="FF0000"/>
                </a:solidFill>
              </a:rPr>
              <a:t>预期假说</a:t>
            </a:r>
            <a:r>
              <a:rPr lang="zh-CN" altLang="en-US" sz="2800" dirty="0"/>
              <a:t>、</a:t>
            </a:r>
            <a:r>
              <a:rPr lang="zh-CN" altLang="en-US" sz="2800" dirty="0">
                <a:solidFill>
                  <a:srgbClr val="FF0000"/>
                </a:solidFill>
              </a:rPr>
              <a:t>市场分隔理论</a:t>
            </a:r>
            <a:r>
              <a:rPr lang="zh-CN" altLang="en-US" sz="2800" dirty="0"/>
              <a:t>和</a:t>
            </a:r>
            <a:r>
              <a:rPr lang="zh-CN" altLang="en-US" sz="2800" dirty="0">
                <a:solidFill>
                  <a:srgbClr val="FF0000"/>
                </a:solidFill>
              </a:rPr>
              <a:t>流动性报酬理论</a:t>
            </a:r>
          </a:p>
        </p:txBody>
      </p:sp>
    </p:spTree>
    <p:extLst>
      <p:ext uri="{BB962C8B-B14F-4D97-AF65-F5344CB8AC3E}">
        <p14:creationId xmlns:p14="http://schemas.microsoft.com/office/powerpoint/2010/main" val="21078931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6"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利率的期限结构理论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E95D005-F6C6-4BC4-8881-4869C2B0E89A}"/>
                  </a:ext>
                </a:extLst>
              </p:cNvPr>
              <p:cNvSpPr txBox="1"/>
              <p:nvPr/>
            </p:nvSpPr>
            <p:spPr>
              <a:xfrm>
                <a:off x="831477" y="909509"/>
                <a:ext cx="10529047" cy="5512150"/>
              </a:xfrm>
              <a:prstGeom prst="rect">
                <a:avLst/>
              </a:prstGeom>
              <a:noFill/>
            </p:spPr>
            <p:txBody>
              <a:bodyPr wrap="square" rtlCol="0">
                <a:spAutoFit/>
              </a:bodyPr>
              <a:lstStyle/>
              <a:p>
                <a:pPr algn="l"/>
                <a:r>
                  <a:rPr lang="zh-CN" altLang="en-US" sz="2400" b="1" dirty="0"/>
                  <a:t>预期理论</a:t>
                </a:r>
                <a:r>
                  <a:rPr lang="zh-CN" altLang="en-US" sz="2400" dirty="0"/>
                  <a:t>（欧文</a:t>
                </a:r>
                <a:r>
                  <a:rPr lang="en-US" altLang="zh-CN" sz="2400" dirty="0"/>
                  <a:t>·</a:t>
                </a:r>
                <a:r>
                  <a:rPr lang="zh-CN" altLang="en-US" sz="2400" dirty="0"/>
                  <a:t>费雪）：</a:t>
                </a:r>
                <a:endParaRPr lang="en-US" altLang="zh-CN" sz="2400" dirty="0"/>
              </a:p>
              <a:p>
                <a:pPr marL="514350" indent="-514350" algn="l">
                  <a:buFont typeface="+mj-ea"/>
                  <a:buAutoNum type="circleNumDbPlain"/>
                </a:pPr>
                <a:r>
                  <a:rPr lang="zh-CN" altLang="en-US" sz="2400" dirty="0"/>
                  <a:t>认为不同期限的债券是</a:t>
                </a:r>
                <a:r>
                  <a:rPr lang="zh-CN" altLang="en-US" sz="2400" b="1" dirty="0">
                    <a:solidFill>
                      <a:srgbClr val="FF0000"/>
                    </a:solidFill>
                  </a:rPr>
                  <a:t>完全可替代</a:t>
                </a:r>
                <a:r>
                  <a:rPr lang="zh-CN" altLang="en-US" sz="2400" dirty="0"/>
                  <a:t>的，利率期限结构差异是由于对</a:t>
                </a:r>
                <a:r>
                  <a:rPr lang="zh-CN" altLang="en-US" sz="2400" b="1" dirty="0"/>
                  <a:t>未来利率的预期差异</a:t>
                </a:r>
                <a:r>
                  <a:rPr lang="zh-CN" altLang="en-US" sz="2400" dirty="0"/>
                  <a:t>造成的；</a:t>
                </a:r>
                <a:endParaRPr lang="en-US" altLang="zh-CN" sz="2400" dirty="0"/>
              </a:p>
              <a:p>
                <a:pPr marL="514350" indent="-514350">
                  <a:buFont typeface="+mj-ea"/>
                  <a:buAutoNum type="circleNumDbPlain"/>
                </a:pPr>
                <a:r>
                  <a:rPr lang="zh-CN" altLang="en-US" sz="2400" dirty="0"/>
                  <a:t>长期利率等于在</a:t>
                </a:r>
                <a:r>
                  <a:rPr lang="zh-CN" altLang="en-US" sz="2400" dirty="0">
                    <a:solidFill>
                      <a:srgbClr val="FF0000"/>
                    </a:solidFill>
                  </a:rPr>
                  <a:t>当期利率以及该期限内预期出现的所有短期利率的平均数</a:t>
                </a:r>
                <a14:m>
                  <m:oMath xmlns:m="http://schemas.openxmlformats.org/officeDocument/2006/math">
                    <m:r>
                      <a:rPr lang="zh-CN" altLang="en-US" sz="2400" b="0" i="1" dirty="0">
                        <a:solidFill>
                          <a:srgbClr val="FF0000"/>
                        </a:solidFill>
                        <a:latin typeface="Cambria Math" panose="02040503050406030204" pitchFamily="18" charset="0"/>
                      </a:rPr>
                      <m:t>→</m:t>
                    </m:r>
                    <m:sSub>
                      <m:sSubPr>
                        <m:ctrlPr>
                          <a:rPr lang="en-US" altLang="zh-CN" sz="2400" b="0" i="1" smtClean="0">
                            <a:solidFill>
                              <a:srgbClr val="836967"/>
                            </a:solidFill>
                            <a:latin typeface="Cambria Math" panose="02040503050406030204" pitchFamily="18" charset="0"/>
                            <a:ea typeface="Cambria Math" panose="02040503050406030204" pitchFamily="18" charset="0"/>
                          </a:rPr>
                        </m:ctrlPr>
                      </m:sSubPr>
                      <m:e>
                        <m:r>
                          <a:rPr lang="en-US" altLang="zh-CN" sz="2400" b="0" i="1" smtClean="0">
                            <a:solidFill>
                              <a:srgbClr val="836967"/>
                            </a:solidFill>
                            <a:latin typeface="Cambria Math" panose="02040503050406030204" pitchFamily="18" charset="0"/>
                            <a:ea typeface="Cambria Math" panose="02040503050406030204" pitchFamily="18" charset="0"/>
                          </a:rPr>
                          <m:t>𝑖</m:t>
                        </m:r>
                      </m:e>
                      <m:sub>
                        <m:r>
                          <a:rPr lang="en-US" altLang="zh-CN" sz="2400" b="0" i="1" smtClean="0">
                            <a:solidFill>
                              <a:srgbClr val="836967"/>
                            </a:solidFill>
                            <a:latin typeface="Cambria Math" panose="02040503050406030204" pitchFamily="18" charset="0"/>
                            <a:ea typeface="Cambria Math" panose="02040503050406030204" pitchFamily="18" charset="0"/>
                          </a:rPr>
                          <m:t>𝑛</m:t>
                        </m:r>
                      </m:sub>
                    </m:sSub>
                    <m:r>
                      <a:rPr lang="en-US" altLang="zh-CN" sz="2400" b="0" i="1" smtClean="0">
                        <a:solidFill>
                          <a:srgbClr val="836967"/>
                        </a:solidFill>
                        <a:latin typeface="Cambria Math" panose="02040503050406030204" pitchFamily="18" charset="0"/>
                        <a:ea typeface="Cambria Math" panose="02040503050406030204" pitchFamily="18" charset="0"/>
                      </a:rPr>
                      <m:t>=</m:t>
                    </m:r>
                    <m:f>
                      <m:fPr>
                        <m:ctrlPr>
                          <a:rPr lang="zh-CN" altLang="en-US" sz="2400" i="1" smtClean="0">
                            <a:solidFill>
                              <a:srgbClr val="836967"/>
                            </a:solidFill>
                            <a:latin typeface="Cambria Math" panose="02040503050406030204" pitchFamily="18" charset="0"/>
                          </a:rPr>
                        </m:ctrlPr>
                      </m:fPr>
                      <m:num>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sub>
                        </m:sSub>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+1</m:t>
                            </m:r>
                          </m:sub>
                          <m:sup>
                            <m:r>
                              <a:rPr lang="zh-CN" altLang="en-US" sz="2400" i="1">
                                <a:latin typeface="Cambria Math" panose="02040503050406030204" pitchFamily="18" charset="0"/>
                              </a:rPr>
                              <m:t>𝑒</m:t>
                            </m:r>
                          </m:sup>
                        </m:sSubSup>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+2</m:t>
                            </m:r>
                          </m:sub>
                          <m:sup>
                            <m:r>
                              <a:rPr lang="zh-CN" altLang="en-US" sz="2400" i="1">
                                <a:latin typeface="Cambria Math" panose="02040503050406030204" pitchFamily="18" charset="0"/>
                              </a:rPr>
                              <m:t>𝑒</m:t>
                            </m:r>
                          </m:sup>
                        </m:sSubSup>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𝑛</m:t>
                            </m:r>
                            <m:r>
                              <a:rPr lang="zh-CN" altLang="en-US" sz="2400" i="0">
                                <a:latin typeface="Cambria Math" panose="02040503050406030204" pitchFamily="18" charset="0"/>
                              </a:rPr>
                              <m:t>−1</m:t>
                            </m:r>
                          </m:sub>
                          <m:sup>
                            <m:r>
                              <a:rPr lang="zh-CN" altLang="en-US" sz="2400" i="1">
                                <a:latin typeface="Cambria Math" panose="02040503050406030204" pitchFamily="18" charset="0"/>
                              </a:rPr>
                              <m:t>𝑒</m:t>
                            </m:r>
                          </m:sup>
                        </m:sSubSup>
                      </m:num>
                      <m:den>
                        <m:r>
                          <a:rPr lang="zh-CN" altLang="en-US" sz="2400" i="1">
                            <a:latin typeface="Cambria Math" panose="02040503050406030204" pitchFamily="18" charset="0"/>
                          </a:rPr>
                          <m:t>𝑛</m:t>
                        </m:r>
                      </m:den>
                    </m:f>
                  </m:oMath>
                </a14:m>
                <a:endParaRPr lang="en-US" altLang="zh-CN" sz="2400" dirty="0">
                  <a:latin typeface="Cambria Math" panose="02040503050406030204" pitchFamily="18" charset="0"/>
                  <a:ea typeface="Cambria Math" panose="02040503050406030204" pitchFamily="18" charset="0"/>
                </a:endParaRPr>
              </a:p>
              <a:p>
                <a:endParaRPr lang="en-US" altLang="zh-CN" sz="1400" dirty="0">
                  <a:latin typeface="Cambria Math" panose="02040503050406030204" pitchFamily="18" charset="0"/>
                  <a:ea typeface="Cambria Math" panose="02040503050406030204" pitchFamily="18" charset="0"/>
                </a:endParaRPr>
              </a:p>
              <a:p>
                <a:r>
                  <a:rPr lang="zh-CN" altLang="en-US" sz="2400" b="1" dirty="0"/>
                  <a:t>市场分隔理论</a:t>
                </a:r>
                <a:r>
                  <a:rPr lang="zh-CN" altLang="en-US" sz="2400" dirty="0"/>
                  <a:t>：</a:t>
                </a:r>
                <a:endParaRPr lang="en-US" altLang="zh-CN" sz="2400" dirty="0"/>
              </a:p>
              <a:p>
                <a:pPr marL="514350" indent="-514350">
                  <a:buFont typeface="+mj-ea"/>
                  <a:buAutoNum type="circleNumDbPlain"/>
                </a:pPr>
                <a:r>
                  <a:rPr lang="zh-CN" altLang="en-US" sz="2400" dirty="0"/>
                  <a:t>各种期限证券市场彼此分隔、相互独立，认为不同期限债券</a:t>
                </a:r>
                <a:r>
                  <a:rPr lang="zh-CN" altLang="en-US" sz="2400" dirty="0">
                    <a:solidFill>
                      <a:srgbClr val="FF0000"/>
                    </a:solidFill>
                  </a:rPr>
                  <a:t>完全不能替代</a:t>
                </a:r>
                <a:r>
                  <a:rPr lang="zh-CN" altLang="en-US" sz="2400" dirty="0"/>
                  <a:t>；</a:t>
                </a:r>
                <a:endParaRPr lang="en-US" altLang="zh-CN" sz="2400" dirty="0"/>
              </a:p>
              <a:p>
                <a:pPr marL="514350" indent="-514350">
                  <a:buFont typeface="+mj-ea"/>
                  <a:buAutoNum type="circleNumDbPlain"/>
                </a:pPr>
                <a:r>
                  <a:rPr lang="zh-CN" altLang="en-US" sz="2400" dirty="0"/>
                  <a:t>一般来说投资者多偏好期限较短、利率风险较小的债券；</a:t>
                </a:r>
                <a:endParaRPr lang="en-US" altLang="zh-CN" sz="2400" dirty="0"/>
              </a:p>
              <a:p>
                <a:endParaRPr lang="en-US" altLang="zh-CN" sz="1400" dirty="0"/>
              </a:p>
              <a:p>
                <a:r>
                  <a:rPr lang="zh-CN" altLang="en-US" sz="2400" b="1" dirty="0"/>
                  <a:t>流动性报酬（偏好）理论</a:t>
                </a:r>
                <a:r>
                  <a:rPr lang="zh-CN" altLang="en-US" sz="2400" dirty="0"/>
                  <a:t>（希克斯）：</a:t>
                </a:r>
                <a:endParaRPr lang="en-US" altLang="zh-CN" sz="2400" dirty="0"/>
              </a:p>
              <a:p>
                <a:pPr marL="514350" indent="-514350">
                  <a:buFont typeface="+mj-ea"/>
                  <a:buAutoNum type="circleNumDbPlain"/>
                </a:pPr>
                <a:r>
                  <a:rPr lang="zh-CN" altLang="en-US" sz="2400" dirty="0"/>
                  <a:t>不同期限债券是有条件替代的；长期利率等于在</a:t>
                </a:r>
                <a:r>
                  <a:rPr lang="zh-CN" altLang="en-US" sz="2400" dirty="0">
                    <a:solidFill>
                      <a:srgbClr val="FF0000"/>
                    </a:solidFill>
                  </a:rPr>
                  <a:t>当期利率以及该期限内预期出现的所有短期利率的平均数加上流动性补偿</a:t>
                </a:r>
                <a:endParaRPr lang="en-US" altLang="zh-CN" sz="2400" dirty="0">
                  <a:solidFill>
                    <a:srgbClr val="FF0000"/>
                  </a:solidFill>
                </a:endParaRPr>
              </a:p>
              <a:p>
                <a:pPr marL="514350" indent="-514350">
                  <a:buFont typeface="+mj-ea"/>
                  <a:buAutoNum type="circleNumDbPlain"/>
                </a:pPr>
                <a14:m>
                  <m:oMath xmlns:m="http://schemas.openxmlformats.org/officeDocument/2006/math">
                    <m:r>
                      <a:rPr lang="zh-CN" altLang="en-US" sz="2400" b="1" i="0" dirty="0" smtClean="0">
                        <a:solidFill>
                          <a:schemeClr val="tx1"/>
                        </a:solidFill>
                        <a:latin typeface="Cambria Math" panose="02040503050406030204" pitchFamily="18" charset="0"/>
                      </a:rPr>
                      <m:t>公式</m:t>
                    </m:r>
                    <m:r>
                      <a:rPr lang="zh-CN" altLang="en-US" sz="2400" b="1" i="1" dirty="0" smtClean="0">
                        <a:solidFill>
                          <a:schemeClr val="tx1"/>
                        </a:solidFill>
                        <a:latin typeface="Cambria Math" panose="02040503050406030204" pitchFamily="18" charset="0"/>
                      </a:rPr>
                      <m:t>：</m:t>
                    </m:r>
                    <m:sSub>
                      <m:sSubPr>
                        <m:ctrlPr>
                          <a:rPr lang="en-US" altLang="zh-CN" sz="2400" b="0" i="1" smtClean="0">
                            <a:solidFill>
                              <a:srgbClr val="836967"/>
                            </a:solidFill>
                            <a:latin typeface="Cambria Math" panose="02040503050406030204" pitchFamily="18" charset="0"/>
                            <a:ea typeface="Cambria Math" panose="02040503050406030204" pitchFamily="18" charset="0"/>
                          </a:rPr>
                        </m:ctrlPr>
                      </m:sSubPr>
                      <m:e>
                        <m:r>
                          <a:rPr lang="en-US" altLang="zh-CN" sz="2400" b="0" i="1" smtClean="0">
                            <a:solidFill>
                              <a:srgbClr val="836967"/>
                            </a:solidFill>
                            <a:latin typeface="Cambria Math" panose="02040503050406030204" pitchFamily="18" charset="0"/>
                            <a:ea typeface="Cambria Math" panose="02040503050406030204" pitchFamily="18" charset="0"/>
                          </a:rPr>
                          <m:t>𝑖</m:t>
                        </m:r>
                      </m:e>
                      <m:sub>
                        <m:r>
                          <a:rPr lang="en-US" altLang="zh-CN" sz="2400" b="0" i="1" smtClean="0">
                            <a:solidFill>
                              <a:srgbClr val="836967"/>
                            </a:solidFill>
                            <a:latin typeface="Cambria Math" panose="02040503050406030204" pitchFamily="18" charset="0"/>
                            <a:ea typeface="Cambria Math" panose="02040503050406030204" pitchFamily="18" charset="0"/>
                          </a:rPr>
                          <m:t>𝑛</m:t>
                        </m:r>
                      </m:sub>
                    </m:sSub>
                    <m:r>
                      <a:rPr lang="en-US" altLang="zh-CN" sz="2400" b="0" i="1" smtClean="0">
                        <a:solidFill>
                          <a:srgbClr val="836967"/>
                        </a:solidFill>
                        <a:latin typeface="Cambria Math" panose="02040503050406030204" pitchFamily="18" charset="0"/>
                        <a:ea typeface="Cambria Math" panose="02040503050406030204" pitchFamily="18" charset="0"/>
                      </a:rPr>
                      <m:t>=</m:t>
                    </m:r>
                    <m:f>
                      <m:fPr>
                        <m:ctrlPr>
                          <a:rPr lang="zh-CN" altLang="en-US" sz="2400" i="1" smtClean="0">
                            <a:solidFill>
                              <a:srgbClr val="836967"/>
                            </a:solidFill>
                            <a:latin typeface="Cambria Math" panose="02040503050406030204" pitchFamily="18" charset="0"/>
                          </a:rPr>
                        </m:ctrlPr>
                      </m:fPr>
                      <m:num>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sub>
                        </m:sSub>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+1</m:t>
                            </m:r>
                          </m:sub>
                          <m:sup>
                            <m:r>
                              <a:rPr lang="zh-CN" altLang="en-US" sz="2400" i="1">
                                <a:latin typeface="Cambria Math" panose="02040503050406030204" pitchFamily="18" charset="0"/>
                              </a:rPr>
                              <m:t>𝑒</m:t>
                            </m:r>
                          </m:sup>
                        </m:sSubSup>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+2</m:t>
                            </m:r>
                          </m:sub>
                          <m:sup>
                            <m:r>
                              <a:rPr lang="zh-CN" altLang="en-US" sz="2400" i="1">
                                <a:latin typeface="Cambria Math" panose="02040503050406030204" pitchFamily="18" charset="0"/>
                              </a:rPr>
                              <m:t>𝑒</m:t>
                            </m:r>
                          </m:sup>
                        </m:sSubSup>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𝑖</m:t>
                            </m:r>
                          </m:e>
                          <m:sub>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𝑛</m:t>
                            </m:r>
                            <m:r>
                              <a:rPr lang="zh-CN" altLang="en-US" sz="2400" i="0">
                                <a:latin typeface="Cambria Math" panose="02040503050406030204" pitchFamily="18" charset="0"/>
                              </a:rPr>
                              <m:t>−1</m:t>
                            </m:r>
                          </m:sub>
                          <m:sup>
                            <m:r>
                              <a:rPr lang="zh-CN" altLang="en-US" sz="2400" i="1">
                                <a:latin typeface="Cambria Math" panose="02040503050406030204" pitchFamily="18" charset="0"/>
                              </a:rPr>
                              <m:t>𝑒</m:t>
                            </m:r>
                          </m:sup>
                        </m:sSubSup>
                      </m:num>
                      <m:den>
                        <m:r>
                          <a:rPr lang="zh-CN" altLang="en-US" sz="2400" i="1">
                            <a:latin typeface="Cambria Math" panose="02040503050406030204" pitchFamily="18" charset="0"/>
                          </a:rPr>
                          <m:t>𝑛</m:t>
                        </m:r>
                      </m:den>
                    </m:f>
                    <m:r>
                      <a:rPr lang="en-US" altLang="zh-CN" sz="2400" b="0" i="0" smtClean="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ρ</m:t>
                    </m:r>
                  </m:oMath>
                </a14:m>
                <a:endParaRPr lang="zh-CN" altLang="en-US" sz="2400"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AE95D005-F6C6-4BC4-8881-4869C2B0E89A}"/>
                  </a:ext>
                </a:extLst>
              </p:cNvPr>
              <p:cNvSpPr txBox="1">
                <a:spLocks noRot="1" noChangeAspect="1" noMove="1" noResize="1" noEditPoints="1" noAdjustHandles="1" noChangeArrowheads="1" noChangeShapeType="1" noTextEdit="1"/>
              </p:cNvSpPr>
              <p:nvPr/>
            </p:nvSpPr>
            <p:spPr>
              <a:xfrm>
                <a:off x="831477" y="909509"/>
                <a:ext cx="10529047" cy="5512150"/>
              </a:xfrm>
              <a:prstGeom prst="rect">
                <a:avLst/>
              </a:prstGeom>
              <a:blipFill>
                <a:blip r:embed="rId4"/>
                <a:stretch>
                  <a:fillRect l="-868" t="-774" r="-30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85038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332716"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利率的期限结构理论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2" name="表格 2">
            <a:extLst>
              <a:ext uri="{FF2B5EF4-FFF2-40B4-BE49-F238E27FC236}">
                <a16:creationId xmlns:a16="http://schemas.microsoft.com/office/drawing/2014/main" id="{D03DD63F-BB7D-4210-931F-B810145B6B93}"/>
              </a:ext>
            </a:extLst>
          </p:cNvPr>
          <p:cNvGraphicFramePr>
            <a:graphicFrameLocks noGrp="1"/>
          </p:cNvGraphicFramePr>
          <p:nvPr/>
        </p:nvGraphicFramePr>
        <p:xfrm>
          <a:off x="179294" y="2148840"/>
          <a:ext cx="11833412" cy="2560320"/>
        </p:xfrm>
        <a:graphic>
          <a:graphicData uri="http://schemas.openxmlformats.org/drawingml/2006/table">
            <a:tbl>
              <a:tblPr firstRow="1" bandRow="1">
                <a:tableStyleId>{5C22544A-7EE6-4342-B048-85BDC9FD1C3A}</a:tableStyleId>
              </a:tblPr>
              <a:tblGrid>
                <a:gridCol w="2348753">
                  <a:extLst>
                    <a:ext uri="{9D8B030D-6E8A-4147-A177-3AD203B41FA5}">
                      <a16:colId xmlns:a16="http://schemas.microsoft.com/office/drawing/2014/main" val="312605117"/>
                    </a:ext>
                  </a:extLst>
                </a:gridCol>
                <a:gridCol w="2052918">
                  <a:extLst>
                    <a:ext uri="{9D8B030D-6E8A-4147-A177-3AD203B41FA5}">
                      <a16:colId xmlns:a16="http://schemas.microsoft.com/office/drawing/2014/main" val="252084667"/>
                    </a:ext>
                  </a:extLst>
                </a:gridCol>
                <a:gridCol w="3007643">
                  <a:extLst>
                    <a:ext uri="{9D8B030D-6E8A-4147-A177-3AD203B41FA5}">
                      <a16:colId xmlns:a16="http://schemas.microsoft.com/office/drawing/2014/main" val="1890866975"/>
                    </a:ext>
                  </a:extLst>
                </a:gridCol>
                <a:gridCol w="2057415">
                  <a:extLst>
                    <a:ext uri="{9D8B030D-6E8A-4147-A177-3AD203B41FA5}">
                      <a16:colId xmlns:a16="http://schemas.microsoft.com/office/drawing/2014/main" val="2545188859"/>
                    </a:ext>
                  </a:extLst>
                </a:gridCol>
                <a:gridCol w="2366683">
                  <a:extLst>
                    <a:ext uri="{9D8B030D-6E8A-4147-A177-3AD203B41FA5}">
                      <a16:colId xmlns:a16="http://schemas.microsoft.com/office/drawing/2014/main" val="1233794567"/>
                    </a:ext>
                  </a:extLst>
                </a:gridCol>
              </a:tblGrid>
              <a:tr h="0">
                <a:tc>
                  <a:txBody>
                    <a:bodyPr/>
                    <a:lstStyle/>
                    <a:p>
                      <a:pPr algn="ctr"/>
                      <a:r>
                        <a:rPr lang="zh-CN" altLang="en-US" sz="2400" dirty="0">
                          <a:solidFill>
                            <a:schemeClr val="tx1"/>
                          </a:solidFill>
                          <a:latin typeface="+mn-ea"/>
                          <a:ea typeface="+mn-ea"/>
                        </a:rPr>
                        <a:t>理论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不同期限债券是否可以替代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能否解释债券收益率曲线存在向上，平坦，向下三种形态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能否解释收益率曲线通常是向上的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能否解释不同期限债券利率变化是同向的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4121792"/>
                  </a:ext>
                </a:extLst>
              </a:tr>
              <a:tr h="370840">
                <a:tc>
                  <a:txBody>
                    <a:bodyPr/>
                    <a:lstStyle/>
                    <a:p>
                      <a:pPr algn="ctr"/>
                      <a:r>
                        <a:rPr lang="zh-CN" altLang="en-US" sz="2400" dirty="0">
                          <a:solidFill>
                            <a:schemeClr val="tx1"/>
                          </a:solidFill>
                          <a:latin typeface="+mn-ea"/>
                          <a:ea typeface="+mn-ea"/>
                        </a:rPr>
                        <a:t>预期理论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完全可替代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mn-ea"/>
                          <a:ea typeface="+mn-ea"/>
                        </a:rPr>
                        <a:t>×</a:t>
                      </a:r>
                      <a:endParaRPr lang="zh-CN" altLang="en-US" sz="24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895218"/>
                  </a:ext>
                </a:extLst>
              </a:tr>
              <a:tr h="370840">
                <a:tc>
                  <a:txBody>
                    <a:bodyPr/>
                    <a:lstStyle/>
                    <a:p>
                      <a:pPr algn="ctr"/>
                      <a:r>
                        <a:rPr lang="zh-CN" altLang="en-US" sz="2400" dirty="0">
                          <a:solidFill>
                            <a:schemeClr val="tx1"/>
                          </a:solidFill>
                          <a:latin typeface="+mn-ea"/>
                          <a:ea typeface="+mn-ea"/>
                        </a:rPr>
                        <a:t>市场分割理论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不能替代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mn-ea"/>
                          <a:ea typeface="+mn-ea"/>
                        </a:rPr>
                        <a:t>×</a:t>
                      </a:r>
                      <a:endParaRPr lang="zh-CN" altLang="en-US" sz="24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6408439"/>
                  </a:ext>
                </a:extLst>
              </a:tr>
              <a:tr h="0">
                <a:tc>
                  <a:txBody>
                    <a:bodyPr/>
                    <a:lstStyle/>
                    <a:p>
                      <a:pPr algn="ctr"/>
                      <a:r>
                        <a:rPr lang="zh-CN" altLang="en-US" sz="2400" dirty="0">
                          <a:solidFill>
                            <a:schemeClr val="tx1"/>
                          </a:solidFill>
                          <a:latin typeface="+mn-ea"/>
                          <a:ea typeface="+mn-ea"/>
                        </a:rPr>
                        <a:t>流动性报酬理论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有条件替代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ea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9379853"/>
                  </a:ext>
                </a:extLst>
              </a:tr>
            </a:tbl>
          </a:graphicData>
        </a:graphic>
      </p:graphicFrame>
      <p:sp>
        <p:nvSpPr>
          <p:cNvPr id="3" name="文本框 2">
            <a:extLst>
              <a:ext uri="{FF2B5EF4-FFF2-40B4-BE49-F238E27FC236}">
                <a16:creationId xmlns:a16="http://schemas.microsoft.com/office/drawing/2014/main" id="{9DCDD6AB-D79B-4CFC-8740-BBA5D94A0E3B}"/>
              </a:ext>
            </a:extLst>
          </p:cNvPr>
          <p:cNvSpPr txBox="1"/>
          <p:nvPr/>
        </p:nvSpPr>
        <p:spPr>
          <a:xfrm>
            <a:off x="3993776" y="4840942"/>
            <a:ext cx="4204447" cy="523220"/>
          </a:xfrm>
          <a:prstGeom prst="rect">
            <a:avLst/>
          </a:prstGeom>
          <a:noFill/>
        </p:spPr>
        <p:txBody>
          <a:bodyPr wrap="square" rtlCol="0">
            <a:spAutoFit/>
          </a:bodyPr>
          <a:lstStyle/>
          <a:p>
            <a:pPr algn="ctr"/>
            <a:r>
              <a:rPr lang="zh-CN" altLang="en-US" sz="2800" dirty="0"/>
              <a:t>利率期限结构理论比较</a:t>
            </a:r>
          </a:p>
        </p:txBody>
      </p:sp>
    </p:spTree>
    <p:extLst>
      <p:ext uri="{BB962C8B-B14F-4D97-AF65-F5344CB8AC3E}">
        <p14:creationId xmlns:p14="http://schemas.microsoft.com/office/powerpoint/2010/main" val="11030490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0E949380-C080-47EF-B8F2-89068239E0E7}"/>
              </a:ext>
            </a:extLst>
          </p:cNvPr>
          <p:cNvSpPr txBox="1"/>
          <p:nvPr/>
        </p:nvSpPr>
        <p:spPr>
          <a:xfrm>
            <a:off x="158932" y="1277056"/>
            <a:ext cx="11874137" cy="2893100"/>
          </a:xfrm>
          <a:prstGeom prst="rect">
            <a:avLst/>
          </a:prstGeom>
          <a:noFill/>
        </p:spPr>
        <p:txBody>
          <a:bodyPr wrap="square">
            <a:spAutoFit/>
          </a:bodyPr>
          <a:lstStyle/>
          <a:p>
            <a:r>
              <a:rPr lang="zh-CN" altLang="en-US" sz="2800" dirty="0"/>
              <a:t>例题：财大</a:t>
            </a:r>
            <a:r>
              <a:rPr lang="en-US" altLang="zh-CN" sz="2800" dirty="0"/>
              <a:t>2014</a:t>
            </a:r>
            <a:r>
              <a:rPr lang="zh-CN" altLang="en-US" sz="2800" dirty="0"/>
              <a:t>年真题</a:t>
            </a:r>
            <a:endParaRPr lang="en-US" altLang="zh-CN" sz="2800" dirty="0"/>
          </a:p>
          <a:p>
            <a:endParaRPr lang="en-US" altLang="zh-CN" sz="1400" dirty="0"/>
          </a:p>
          <a:p>
            <a:r>
              <a:rPr lang="zh-CN" altLang="en-US" sz="2800" dirty="0"/>
              <a:t>公司有三种零息债券，</a:t>
            </a:r>
            <a:r>
              <a:rPr lang="en-US" altLang="zh-CN" sz="2800" dirty="0"/>
              <a:t>A</a:t>
            </a:r>
            <a:r>
              <a:rPr lang="zh-CN" altLang="en-US" sz="2800" dirty="0"/>
              <a:t>债券还有一年到期，到期收益率为</a:t>
            </a:r>
            <a:r>
              <a:rPr lang="en-US" altLang="zh-CN" sz="2800" dirty="0"/>
              <a:t>10%</a:t>
            </a:r>
            <a:r>
              <a:rPr lang="zh-CN" altLang="en-US" sz="2800" dirty="0"/>
              <a:t>；</a:t>
            </a:r>
            <a:r>
              <a:rPr lang="en-US" altLang="zh-CN" sz="2800" dirty="0"/>
              <a:t>B</a:t>
            </a:r>
            <a:r>
              <a:rPr lang="zh-CN" altLang="en-US" sz="2800" dirty="0"/>
              <a:t>债券还有两年到期，到期收益率为</a:t>
            </a:r>
            <a:r>
              <a:rPr lang="en-US" altLang="zh-CN" sz="2800" dirty="0"/>
              <a:t>11%</a:t>
            </a:r>
            <a:r>
              <a:rPr lang="zh-CN" altLang="en-US" sz="2800" dirty="0"/>
              <a:t>；</a:t>
            </a:r>
            <a:r>
              <a:rPr lang="en-US" altLang="zh-CN" sz="2800" dirty="0"/>
              <a:t>C</a:t>
            </a:r>
            <a:r>
              <a:rPr lang="zh-CN" altLang="en-US" sz="2800" dirty="0"/>
              <a:t>债券还有三年到期，到期收益率为</a:t>
            </a:r>
            <a:r>
              <a:rPr lang="en-US" altLang="zh-CN" sz="2800" dirty="0"/>
              <a:t>12%</a:t>
            </a:r>
            <a:r>
              <a:rPr lang="zh-CN" altLang="en-US" sz="2800" dirty="0"/>
              <a:t>。</a:t>
            </a:r>
          </a:p>
          <a:p>
            <a:r>
              <a:rPr lang="en-US" altLang="zh-CN" sz="2800" dirty="0"/>
              <a:t>(1)</a:t>
            </a:r>
            <a:r>
              <a:rPr lang="zh-CN" altLang="en-US" sz="2800" dirty="0"/>
              <a:t>隐含的</a:t>
            </a:r>
            <a:r>
              <a:rPr lang="en-US" altLang="zh-CN" sz="2800" dirty="0"/>
              <a:t>1</a:t>
            </a:r>
            <a:r>
              <a:rPr lang="zh-CN" altLang="en-US" sz="2800" dirty="0"/>
              <a:t>年后</a:t>
            </a:r>
            <a:r>
              <a:rPr lang="en-US" altLang="zh-CN" sz="2800" dirty="0"/>
              <a:t>1</a:t>
            </a:r>
            <a:r>
              <a:rPr lang="zh-CN" altLang="en-US" sz="2800" dirty="0"/>
              <a:t>年期远期利率和两年后的</a:t>
            </a:r>
            <a:r>
              <a:rPr lang="en-US" altLang="zh-CN" sz="2800" dirty="0"/>
              <a:t>1</a:t>
            </a:r>
            <a:r>
              <a:rPr lang="zh-CN" altLang="en-US" sz="2800" dirty="0"/>
              <a:t>年远期利率是多少？</a:t>
            </a:r>
          </a:p>
          <a:p>
            <a:r>
              <a:rPr lang="en-US" altLang="zh-CN" sz="2800" dirty="0"/>
              <a:t>(2)</a:t>
            </a:r>
            <a:r>
              <a:rPr lang="zh-CN" altLang="en-US" sz="2800" dirty="0"/>
              <a:t>若市场无偏预期成立，求一年后的两年期债券利率。</a:t>
            </a:r>
          </a:p>
          <a:p>
            <a:r>
              <a:rPr lang="en-US" altLang="zh-CN" sz="2800" dirty="0"/>
              <a:t>(3)</a:t>
            </a:r>
            <a:r>
              <a:rPr lang="zh-CN" altLang="en-US" sz="2800" dirty="0"/>
              <a:t>若购入</a:t>
            </a:r>
            <a:r>
              <a:rPr lang="en-US" altLang="zh-CN" sz="2800" dirty="0"/>
              <a:t>3</a:t>
            </a:r>
            <a:r>
              <a:rPr lang="zh-CN" altLang="en-US" sz="2800" dirty="0"/>
              <a:t>年期的零息债券，则下一年的预期收益率为多少？</a:t>
            </a:r>
          </a:p>
        </p:txBody>
      </p:sp>
    </p:spTree>
    <p:extLst>
      <p:ext uri="{BB962C8B-B14F-4D97-AF65-F5344CB8AC3E}">
        <p14:creationId xmlns:p14="http://schemas.microsoft.com/office/powerpoint/2010/main" val="40736691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39690C2-5E68-4760-B6BF-4448D8567C40}"/>
                  </a:ext>
                </a:extLst>
              </p:cNvPr>
              <p:cNvSpPr txBox="1"/>
              <p:nvPr/>
            </p:nvSpPr>
            <p:spPr>
              <a:xfrm>
                <a:off x="59360" y="1270487"/>
                <a:ext cx="12073280" cy="2853986"/>
              </a:xfrm>
              <a:prstGeom prst="rect">
                <a:avLst/>
              </a:prstGeom>
              <a:noFill/>
            </p:spPr>
            <p:txBody>
              <a:bodyPr wrap="square" rtlCol="0">
                <a:spAutoFit/>
              </a:bodyPr>
              <a:lstStyle/>
              <a:p>
                <a:pPr algn="l"/>
                <a:r>
                  <a:rPr lang="zh-CN" altLang="en-US" sz="2800" dirty="0"/>
                  <a:t>答：</a:t>
                </a:r>
                <a:endParaRPr lang="en-US" altLang="zh-CN" sz="2800" dirty="0"/>
              </a:p>
              <a:p>
                <a:pPr algn="l"/>
                <a:r>
                  <a:rPr lang="zh-CN" altLang="en-US" sz="2800" dirty="0"/>
                  <a:t>（</a:t>
                </a:r>
                <a:r>
                  <a:rPr lang="en-US" altLang="zh-CN" sz="2800" dirty="0"/>
                  <a:t>1</a:t>
                </a:r>
                <a:r>
                  <a:rPr lang="zh-CN" altLang="en-US" sz="2800" dirty="0"/>
                  <a:t>）</a:t>
                </a:r>
                <a14:m>
                  <m:oMath xmlns:m="http://schemas.openxmlformats.org/officeDocument/2006/math">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1</m:t>
                            </m:r>
                          </m:sub>
                        </m:sSub>
                      </m:e>
                    </m:d>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1,2</m:t>
                            </m:r>
                          </m:sub>
                        </m:sSub>
                      </m:e>
                    </m:d>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1,2</m:t>
                        </m:r>
                      </m:sub>
                    </m:sSub>
                    <m:r>
                      <a:rPr lang="en-US" altLang="zh-CN" sz="2800" b="0" i="1" smtClean="0">
                        <a:latin typeface="Cambria Math" panose="02040503050406030204" pitchFamily="18" charset="0"/>
                      </a:rPr>
                      <m:t>=12.01%</m:t>
                    </m:r>
                  </m:oMath>
                </a14:m>
                <a:endParaRPr lang="en-US" altLang="zh-CN" sz="2800" b="0" dirty="0"/>
              </a:p>
              <a:p>
                <a:r>
                  <a:rPr lang="en-US" altLang="zh-CN" sz="2800" b="0" dirty="0"/>
                  <a:t>	</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m:t>
                            </m:r>
                            <m:r>
                              <a:rPr lang="en-US" altLang="zh-CN" sz="2800" b="0" i="1" smtClean="0">
                                <a:latin typeface="Cambria Math" panose="02040503050406030204" pitchFamily="18" charset="0"/>
                              </a:rPr>
                              <m:t>3</m:t>
                            </m:r>
                          </m:sub>
                        </m:sSub>
                      </m:e>
                    </m:d>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3</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3</m:t>
                        </m:r>
                      </m:sup>
                    </m:sSup>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m:t>
                        </m:r>
                        <m:r>
                          <a:rPr lang="en-US" altLang="zh-CN" sz="2800" b="0" i="1" smtClean="0">
                            <a:latin typeface="Cambria Math" panose="02040503050406030204" pitchFamily="18" charset="0"/>
                          </a:rPr>
                          <m:t>3</m:t>
                        </m:r>
                      </m:sub>
                    </m:sSub>
                    <m:r>
                      <a:rPr lang="en-US" altLang="zh-CN" sz="2800" i="1">
                        <a:latin typeface="Cambria Math" panose="02040503050406030204" pitchFamily="18" charset="0"/>
                      </a:rPr>
                      <m:t>=1</m:t>
                    </m:r>
                    <m:r>
                      <a:rPr lang="en-US" altLang="zh-CN" sz="2800" b="0" i="1" smtClean="0">
                        <a:latin typeface="Cambria Math" panose="02040503050406030204" pitchFamily="18" charset="0"/>
                      </a:rPr>
                      <m:t>4</m:t>
                    </m:r>
                    <m:r>
                      <a:rPr lang="en-US" altLang="zh-CN" sz="2800" i="1">
                        <a:latin typeface="Cambria Math" panose="02040503050406030204" pitchFamily="18" charset="0"/>
                      </a:rPr>
                      <m:t>.0</m:t>
                    </m:r>
                    <m:r>
                      <a:rPr lang="en-US" altLang="zh-CN" sz="2800" b="0" i="1" smtClean="0">
                        <a:latin typeface="Cambria Math" panose="02040503050406030204" pitchFamily="18" charset="0"/>
                      </a:rPr>
                      <m:t>3</m:t>
                    </m:r>
                    <m:r>
                      <a:rPr lang="en-US" altLang="zh-CN" sz="2800" i="1">
                        <a:latin typeface="Cambria Math" panose="02040503050406030204" pitchFamily="18" charset="0"/>
                      </a:rPr>
                      <m:t>%</m:t>
                    </m:r>
                  </m:oMath>
                </a14:m>
                <a:endParaRPr lang="en-US" altLang="zh-CN" sz="2800" dirty="0"/>
              </a:p>
              <a:p>
                <a:r>
                  <a:rPr lang="zh-CN" altLang="en-US" sz="2800" dirty="0"/>
                  <a:t>（</a:t>
                </a:r>
                <a:r>
                  <a:rPr lang="en-US" altLang="zh-CN" sz="2800" dirty="0"/>
                  <a:t>2</a:t>
                </a:r>
                <a:r>
                  <a:rPr lang="zh-CN" altLang="en-US" sz="2800" dirty="0"/>
                  <a:t>）</a:t>
                </a:r>
                <a14:m>
                  <m:oMath xmlns:m="http://schemas.openxmlformats.org/officeDocument/2006/math">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1</m:t>
                            </m:r>
                          </m:sub>
                        </m:sSub>
                      </m:e>
                    </m:d>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1</m:t>
                            </m:r>
                            <m:r>
                              <a:rPr lang="en-US" altLang="zh-CN" sz="2800" i="1">
                                <a:latin typeface="Cambria Math" panose="02040503050406030204" pitchFamily="18" charset="0"/>
                              </a:rPr>
                              <m:t>,3</m:t>
                            </m:r>
                          </m:sub>
                        </m:sSub>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e>
                      <m:sup>
                        <m:r>
                          <a:rPr lang="en-US" altLang="zh-CN" sz="2800" i="1">
                            <a:latin typeface="Cambria Math" panose="02040503050406030204" pitchFamily="18" charset="0"/>
                          </a:rPr>
                          <m:t>3</m:t>
                        </m:r>
                      </m:sup>
                    </m:sSup>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1</m:t>
                        </m:r>
                        <m:r>
                          <a:rPr lang="en-US" altLang="zh-CN" sz="2800" i="1">
                            <a:latin typeface="Cambria Math" panose="02040503050406030204" pitchFamily="18" charset="0"/>
                          </a:rPr>
                          <m:t>,3</m:t>
                        </m:r>
                      </m:sub>
                    </m:sSub>
                    <m:r>
                      <a:rPr lang="en-US" altLang="zh-CN" sz="2800" i="1">
                        <a:latin typeface="Cambria Math" panose="02040503050406030204" pitchFamily="18" charset="0"/>
                      </a:rPr>
                      <m:t>=1</m:t>
                    </m:r>
                    <m:r>
                      <a:rPr lang="en-US" altLang="zh-CN" sz="2800" b="0" i="1" smtClean="0">
                        <a:latin typeface="Cambria Math" panose="02040503050406030204" pitchFamily="18" charset="0"/>
                      </a:rPr>
                      <m:t>3</m:t>
                    </m:r>
                    <m:r>
                      <a:rPr lang="en-US" altLang="zh-CN" sz="2800" i="1">
                        <a:latin typeface="Cambria Math" panose="02040503050406030204" pitchFamily="18" charset="0"/>
                      </a:rPr>
                      <m:t>.0</m:t>
                    </m:r>
                    <m:r>
                      <a:rPr lang="en-US" altLang="zh-CN" sz="2800" b="0" i="1" smtClean="0">
                        <a:latin typeface="Cambria Math" panose="02040503050406030204" pitchFamily="18" charset="0"/>
                      </a:rPr>
                      <m:t>1</m:t>
                    </m:r>
                    <m:r>
                      <a:rPr lang="en-US" altLang="zh-CN" sz="2800" i="1">
                        <a:latin typeface="Cambria Math" panose="02040503050406030204" pitchFamily="18" charset="0"/>
                      </a:rPr>
                      <m:t>%</m:t>
                    </m:r>
                  </m:oMath>
                </a14:m>
                <a:endParaRPr lang="en-US" altLang="zh-CN" sz="2800" dirty="0"/>
              </a:p>
              <a:p>
                <a:r>
                  <a:rPr lang="en-US" altLang="zh-CN" sz="2800" dirty="0"/>
                  <a:t>	</a:t>
                </a:r>
                <a:r>
                  <a:rPr lang="zh-CN" altLang="en-US" sz="2800" dirty="0"/>
                  <a:t>无偏预期成立理论成立，</a:t>
                </a:r>
                <a14:m>
                  <m:oMath xmlns:m="http://schemas.openxmlformats.org/officeDocument/2006/math">
                    <m:r>
                      <a:rPr lang="zh-CN" altLang="en-US" sz="2800" i="1" dirty="0">
                        <a:latin typeface="Cambria Math" panose="02040503050406030204" pitchFamily="18" charset="0"/>
                      </a:rPr>
                      <m:t>故</m:t>
                    </m:r>
                    <m:r>
                      <a:rPr lang="zh-CN" altLang="en-US" sz="2800" i="1" dirty="0" smtClean="0">
                        <a:latin typeface="Cambria Math" panose="02040503050406030204" pitchFamily="18" charset="0"/>
                      </a:rPr>
                      <m:t>一年后的两年期债券利率</m:t>
                    </m:r>
                    <m:r>
                      <a:rPr lang="en-US" altLang="zh-CN" sz="2800" i="1" dirty="0"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1</m:t>
                        </m:r>
                        <m:r>
                          <a:rPr lang="en-US" altLang="zh-CN" sz="2800" i="1">
                            <a:latin typeface="Cambria Math" panose="02040503050406030204" pitchFamily="18" charset="0"/>
                          </a:rPr>
                          <m:t>,3</m:t>
                        </m:r>
                      </m:sub>
                    </m:sSub>
                    <m:r>
                      <a:rPr lang="en-US" altLang="zh-CN" sz="2800" i="1">
                        <a:latin typeface="Cambria Math" panose="02040503050406030204" pitchFamily="18" charset="0"/>
                      </a:rPr>
                      <m:t>=1</m:t>
                    </m:r>
                    <m:r>
                      <a:rPr lang="en-US" altLang="zh-CN" sz="2800" b="0" i="1" smtClean="0">
                        <a:latin typeface="Cambria Math" panose="02040503050406030204" pitchFamily="18" charset="0"/>
                      </a:rPr>
                      <m:t>3</m:t>
                    </m:r>
                    <m:r>
                      <a:rPr lang="en-US" altLang="zh-CN" sz="2800" i="1">
                        <a:latin typeface="Cambria Math" panose="02040503050406030204" pitchFamily="18" charset="0"/>
                      </a:rPr>
                      <m:t>.0</m:t>
                    </m:r>
                    <m:r>
                      <a:rPr lang="en-US" altLang="zh-CN" sz="2800" b="0" i="1" smtClean="0">
                        <a:latin typeface="Cambria Math" panose="02040503050406030204" pitchFamily="18" charset="0"/>
                      </a:rPr>
                      <m:t>1</m:t>
                    </m:r>
                    <m:r>
                      <a:rPr lang="en-US" altLang="zh-CN" sz="2800" i="1">
                        <a:latin typeface="Cambria Math" panose="02040503050406030204" pitchFamily="18" charset="0"/>
                      </a:rPr>
                      <m:t>%</m:t>
                    </m:r>
                  </m:oMath>
                </a14:m>
                <a:endParaRPr lang="en-US" altLang="zh-CN" sz="2800" dirty="0"/>
              </a:p>
              <a:p>
                <a:r>
                  <a:rPr lang="zh-CN" altLang="en-US" sz="2800" dirty="0"/>
                  <a:t>（</a:t>
                </a:r>
                <a:r>
                  <a:rPr lang="en-US" altLang="zh-CN" sz="2800" dirty="0"/>
                  <a:t>3</a:t>
                </a:r>
                <a:r>
                  <a:rPr lang="zh-CN" altLang="en-US" sz="2800" dirty="0"/>
                  <a:t>）</a:t>
                </a:r>
                <a14:m>
                  <m:oMath xmlns:m="http://schemas.openxmlformats.org/officeDocument/2006/math">
                    <m:r>
                      <a:rPr lang="zh-CN" altLang="en-US" sz="2800" i="1" dirty="0" smtClean="0">
                        <a:latin typeface="Cambria Math" panose="02040503050406030204" pitchFamily="18" charset="0"/>
                      </a:rPr>
                      <m:t>下一年的预期收益率为</m:t>
                    </m:r>
                    <m:r>
                      <a:rPr lang="en-US" altLang="zh-CN" sz="2800" i="1" dirty="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r>
                      <a:rPr lang="en-US" altLang="zh-CN" sz="2800" b="0" i="1" smtClean="0">
                        <a:latin typeface="Cambria Math" panose="02040503050406030204" pitchFamily="18" charset="0"/>
                      </a:rPr>
                      <m:t>=10%</m:t>
                    </m:r>
                  </m:oMath>
                </a14:m>
                <a:endParaRPr lang="en-US" altLang="zh-CN" sz="2800" b="0" dirty="0"/>
              </a:p>
            </p:txBody>
          </p:sp>
        </mc:Choice>
        <mc:Fallback xmlns="">
          <p:sp>
            <p:nvSpPr>
              <p:cNvPr id="4" name="文本框 3">
                <a:extLst>
                  <a:ext uri="{FF2B5EF4-FFF2-40B4-BE49-F238E27FC236}">
                    <a16:creationId xmlns:a16="http://schemas.microsoft.com/office/drawing/2014/main" id="{B39690C2-5E68-4760-B6BF-4448D8567C40}"/>
                  </a:ext>
                </a:extLst>
              </p:cNvPr>
              <p:cNvSpPr txBox="1">
                <a:spLocks noRot="1" noChangeAspect="1" noMove="1" noResize="1" noEditPoints="1" noAdjustHandles="1" noChangeArrowheads="1" noChangeShapeType="1" noTextEdit="1"/>
              </p:cNvSpPr>
              <p:nvPr/>
            </p:nvSpPr>
            <p:spPr>
              <a:xfrm>
                <a:off x="59360" y="1270487"/>
                <a:ext cx="12073280" cy="2853986"/>
              </a:xfrm>
              <a:prstGeom prst="rect">
                <a:avLst/>
              </a:prstGeom>
              <a:blipFill>
                <a:blip r:embed="rId4"/>
                <a:stretch>
                  <a:fillRect l="-1061" t="-2345" b="-4051"/>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820C69A1-9171-4E86-B41F-19D4C98504BF}"/>
              </a:ext>
            </a:extLst>
          </p:cNvPr>
          <p:cNvSpPr txBox="1"/>
          <p:nvPr/>
        </p:nvSpPr>
        <p:spPr>
          <a:xfrm>
            <a:off x="4353132" y="6175598"/>
            <a:ext cx="7838868" cy="461665"/>
          </a:xfrm>
          <a:prstGeom prst="rect">
            <a:avLst/>
          </a:prstGeom>
          <a:noFill/>
        </p:spPr>
        <p:txBody>
          <a:bodyPr wrap="square" rtlCol="0">
            <a:spAutoFit/>
          </a:bodyPr>
          <a:lstStyle/>
          <a:p>
            <a:pPr algn="l"/>
            <a:r>
              <a:rPr lang="zh-CN" altLang="en-US" sz="2400" dirty="0">
                <a:solidFill>
                  <a:srgbClr val="FF0000"/>
                </a:solidFill>
              </a:rPr>
              <a:t>注：无偏预期理论在做相关计算题时直接用上述方法即可</a:t>
            </a:r>
          </a:p>
        </p:txBody>
      </p:sp>
    </p:spTree>
    <p:extLst>
      <p:ext uri="{BB962C8B-B14F-4D97-AF65-F5344CB8AC3E}">
        <p14:creationId xmlns:p14="http://schemas.microsoft.com/office/powerpoint/2010/main" val="25916146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2765242" y="3930223"/>
            <a:ext cx="6661517"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马科维茨均值</a:t>
            </a: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a:t>
            </a: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方差模型</a:t>
            </a:r>
          </a:p>
        </p:txBody>
      </p:sp>
    </p:spTree>
    <p:extLst>
      <p:ext uri="{BB962C8B-B14F-4D97-AF65-F5344CB8AC3E}">
        <p14:creationId xmlns:p14="http://schemas.microsoft.com/office/powerpoint/2010/main" val="11504843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1"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无差异曲线</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10" name="组合 9">
            <a:extLst>
              <a:ext uri="{FF2B5EF4-FFF2-40B4-BE49-F238E27FC236}">
                <a16:creationId xmlns:a16="http://schemas.microsoft.com/office/drawing/2014/main" id="{10184BD6-7707-FBC8-A5B5-A707E225D1F8}"/>
              </a:ext>
            </a:extLst>
          </p:cNvPr>
          <p:cNvGrpSpPr/>
          <p:nvPr/>
        </p:nvGrpSpPr>
        <p:grpSpPr>
          <a:xfrm>
            <a:off x="231698" y="2168460"/>
            <a:ext cx="11728605" cy="3044300"/>
            <a:chOff x="231698" y="2168460"/>
            <a:chExt cx="11728605" cy="3044300"/>
          </a:xfrm>
        </p:grpSpPr>
        <p:grpSp>
          <p:nvGrpSpPr>
            <p:cNvPr id="8" name="组合 7">
              <a:extLst>
                <a:ext uri="{FF2B5EF4-FFF2-40B4-BE49-F238E27FC236}">
                  <a16:creationId xmlns:a16="http://schemas.microsoft.com/office/drawing/2014/main" id="{26DCD168-E88A-68AA-A7CC-605AEA690179}"/>
                </a:ext>
              </a:extLst>
            </p:cNvPr>
            <p:cNvGrpSpPr/>
            <p:nvPr/>
          </p:nvGrpSpPr>
          <p:grpSpPr>
            <a:xfrm>
              <a:off x="231698" y="2168460"/>
              <a:ext cx="11728605" cy="2521081"/>
              <a:chOff x="335814" y="2394057"/>
              <a:chExt cx="11728605" cy="2521081"/>
            </a:xfrm>
          </p:grpSpPr>
          <p:pic>
            <p:nvPicPr>
              <p:cNvPr id="3" name="图片 2">
                <a:extLst>
                  <a:ext uri="{FF2B5EF4-FFF2-40B4-BE49-F238E27FC236}">
                    <a16:creationId xmlns:a16="http://schemas.microsoft.com/office/drawing/2014/main" id="{BDFA01DF-D131-31BD-0CD5-65E2D61A4634}"/>
                  </a:ext>
                </a:extLst>
              </p:cNvPr>
              <p:cNvPicPr>
                <a:picLocks noChangeAspect="1"/>
              </p:cNvPicPr>
              <p:nvPr/>
            </p:nvPicPr>
            <p:blipFill>
              <a:blip r:embed="rId4"/>
              <a:stretch>
                <a:fillRect/>
              </a:stretch>
            </p:blipFill>
            <p:spPr>
              <a:xfrm>
                <a:off x="335814" y="2394058"/>
                <a:ext cx="3930852" cy="2521080"/>
              </a:xfrm>
              <a:prstGeom prst="rect">
                <a:avLst/>
              </a:prstGeom>
            </p:spPr>
          </p:pic>
          <p:pic>
            <p:nvPicPr>
              <p:cNvPr id="5" name="图片 4">
                <a:extLst>
                  <a:ext uri="{FF2B5EF4-FFF2-40B4-BE49-F238E27FC236}">
                    <a16:creationId xmlns:a16="http://schemas.microsoft.com/office/drawing/2014/main" id="{0AF60D72-F305-5E96-E8A8-7F8C1B7620EC}"/>
                  </a:ext>
                </a:extLst>
              </p:cNvPr>
              <p:cNvPicPr>
                <a:picLocks noChangeAspect="1"/>
              </p:cNvPicPr>
              <p:nvPr/>
            </p:nvPicPr>
            <p:blipFill>
              <a:blip r:embed="rId5"/>
              <a:stretch>
                <a:fillRect/>
              </a:stretch>
            </p:blipFill>
            <p:spPr>
              <a:xfrm>
                <a:off x="4266665" y="2394057"/>
                <a:ext cx="3892303" cy="2521081"/>
              </a:xfrm>
              <a:prstGeom prst="rect">
                <a:avLst/>
              </a:prstGeom>
            </p:spPr>
          </p:pic>
          <p:pic>
            <p:nvPicPr>
              <p:cNvPr id="7" name="图片 6">
                <a:extLst>
                  <a:ext uri="{FF2B5EF4-FFF2-40B4-BE49-F238E27FC236}">
                    <a16:creationId xmlns:a16="http://schemas.microsoft.com/office/drawing/2014/main" id="{4CDA8898-117A-0E9C-675F-2ECAC0C52CD1}"/>
                  </a:ext>
                </a:extLst>
              </p:cNvPr>
              <p:cNvPicPr>
                <a:picLocks noChangeAspect="1"/>
              </p:cNvPicPr>
              <p:nvPr/>
            </p:nvPicPr>
            <p:blipFill>
              <a:blip r:embed="rId6"/>
              <a:stretch>
                <a:fillRect/>
              </a:stretch>
            </p:blipFill>
            <p:spPr>
              <a:xfrm>
                <a:off x="8158968" y="2394057"/>
                <a:ext cx="3905451" cy="2521080"/>
              </a:xfrm>
              <a:prstGeom prst="rect">
                <a:avLst/>
              </a:prstGeom>
            </p:spPr>
          </p:pic>
        </p:grpSp>
        <p:sp>
          <p:nvSpPr>
            <p:cNvPr id="9" name="文本框 8">
              <a:extLst>
                <a:ext uri="{FF2B5EF4-FFF2-40B4-BE49-F238E27FC236}">
                  <a16:creationId xmlns:a16="http://schemas.microsoft.com/office/drawing/2014/main" id="{E26DF547-4D7A-DB1A-B280-625EEC60E2B1}"/>
                </a:ext>
              </a:extLst>
            </p:cNvPr>
            <p:cNvSpPr txBox="1"/>
            <p:nvPr/>
          </p:nvSpPr>
          <p:spPr>
            <a:xfrm>
              <a:off x="1207109" y="4689540"/>
              <a:ext cx="1980029" cy="523220"/>
            </a:xfrm>
            <a:prstGeom prst="rect">
              <a:avLst/>
            </a:prstGeom>
            <a:noFill/>
          </p:spPr>
          <p:txBody>
            <a:bodyPr wrap="none" rtlCol="0">
              <a:spAutoFit/>
            </a:bodyPr>
            <a:lstStyle/>
            <a:p>
              <a:pPr algn="l"/>
              <a:r>
                <a:rPr lang="zh-CN" altLang="en-US" sz="2800" dirty="0"/>
                <a:t>风险厌恶者</a:t>
              </a:r>
            </a:p>
          </p:txBody>
        </p:sp>
        <p:sp>
          <p:nvSpPr>
            <p:cNvPr id="12" name="文本框 11">
              <a:extLst>
                <a:ext uri="{FF2B5EF4-FFF2-40B4-BE49-F238E27FC236}">
                  <a16:creationId xmlns:a16="http://schemas.microsoft.com/office/drawing/2014/main" id="{6DBBA7B7-538C-EC3F-4C41-12FA293041D8}"/>
                </a:ext>
              </a:extLst>
            </p:cNvPr>
            <p:cNvSpPr txBox="1"/>
            <p:nvPr/>
          </p:nvSpPr>
          <p:spPr>
            <a:xfrm>
              <a:off x="5118685" y="4689540"/>
              <a:ext cx="1980029" cy="523220"/>
            </a:xfrm>
            <a:prstGeom prst="rect">
              <a:avLst/>
            </a:prstGeom>
            <a:noFill/>
          </p:spPr>
          <p:txBody>
            <a:bodyPr wrap="none" rtlCol="0">
              <a:spAutoFit/>
            </a:bodyPr>
            <a:lstStyle/>
            <a:p>
              <a:pPr algn="l"/>
              <a:r>
                <a:rPr lang="zh-CN" altLang="en-US" sz="2800" dirty="0"/>
                <a:t>风险偏好者</a:t>
              </a:r>
            </a:p>
          </p:txBody>
        </p:sp>
        <p:sp>
          <p:nvSpPr>
            <p:cNvPr id="13" name="文本框 12">
              <a:extLst>
                <a:ext uri="{FF2B5EF4-FFF2-40B4-BE49-F238E27FC236}">
                  <a16:creationId xmlns:a16="http://schemas.microsoft.com/office/drawing/2014/main" id="{9FB79FB4-C2CC-1B89-2F1D-9366565D3320}"/>
                </a:ext>
              </a:extLst>
            </p:cNvPr>
            <p:cNvSpPr txBox="1"/>
            <p:nvPr/>
          </p:nvSpPr>
          <p:spPr>
            <a:xfrm>
              <a:off x="9017563" y="4689540"/>
              <a:ext cx="1980029" cy="523220"/>
            </a:xfrm>
            <a:prstGeom prst="rect">
              <a:avLst/>
            </a:prstGeom>
            <a:noFill/>
          </p:spPr>
          <p:txBody>
            <a:bodyPr wrap="none" rtlCol="0">
              <a:spAutoFit/>
            </a:bodyPr>
            <a:lstStyle/>
            <a:p>
              <a:pPr algn="l"/>
              <a:r>
                <a:rPr lang="zh-CN" altLang="en-US" sz="2800" dirty="0"/>
                <a:t>风险中性者</a:t>
              </a:r>
            </a:p>
          </p:txBody>
        </p:sp>
      </p:grpSp>
    </p:spTree>
    <p:extLst>
      <p:ext uri="{BB962C8B-B14F-4D97-AF65-F5344CB8AC3E}">
        <p14:creationId xmlns:p14="http://schemas.microsoft.com/office/powerpoint/2010/main" val="335411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3"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无抵补利率平价计算</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4CE8D0C-2694-4BAA-8FC3-3FBC1AF3883A}"/>
                  </a:ext>
                </a:extLst>
              </p:cNvPr>
              <p:cNvSpPr txBox="1"/>
              <p:nvPr/>
            </p:nvSpPr>
            <p:spPr>
              <a:xfrm>
                <a:off x="1658470" y="1282999"/>
                <a:ext cx="8875058" cy="10326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1+</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𝑖</m:t>
                          </m:r>
                        </m:e>
                        <m:sub>
                          <m:r>
                            <a:rPr lang="en-US" altLang="zh-CN" sz="2800" b="0" i="1" smtClean="0">
                              <a:solidFill>
                                <a:srgbClr val="FF0000"/>
                              </a:solidFill>
                              <a:latin typeface="Cambria Math" panose="02040503050406030204" pitchFamily="18" charset="0"/>
                            </a:rPr>
                            <m:t>𝑑</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𝑓</m:t>
                              </m:r>
                            </m:sub>
                          </m:sSub>
                        </m:num>
                        <m:den>
                          <m:r>
                            <a:rPr lang="en-US" altLang="zh-CN" sz="2800" b="0" i="1" smtClean="0">
                              <a:solidFill>
                                <a:srgbClr val="FF0000"/>
                              </a:solidFill>
                              <a:latin typeface="Cambria Math" panose="02040503050406030204" pitchFamily="18" charset="0"/>
                            </a:rPr>
                            <m:t>𝑒</m:t>
                          </m:r>
                        </m:den>
                      </m:f>
                      <m:d>
                        <m:dPr>
                          <m:ctrlPr>
                            <a:rPr lang="en-US" altLang="zh-CN" sz="2800" b="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𝑖</m:t>
                              </m:r>
                            </m:e>
                            <m:sub>
                              <m:r>
                                <a:rPr lang="en-US" altLang="zh-CN" sz="2800" b="0" i="1" smtClean="0">
                                  <a:solidFill>
                                    <a:srgbClr val="FF0000"/>
                                  </a:solidFill>
                                  <a:latin typeface="Cambria Math" panose="02040503050406030204" pitchFamily="18" charset="0"/>
                                </a:rPr>
                                <m:t>𝑓</m:t>
                              </m:r>
                            </m:sub>
                          </m:sSub>
                        </m:e>
                      </m:d>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𝑓</m:t>
                              </m:r>
                            </m:sub>
                          </m:sSub>
                        </m:num>
                        <m:den>
                          <m:r>
                            <a:rPr lang="en-US" altLang="zh-CN" sz="2800" i="1">
                              <a:latin typeface="Cambria Math" panose="02040503050406030204" pitchFamily="18" charset="0"/>
                            </a:rPr>
                            <m:t>𝑒</m:t>
                          </m:r>
                        </m:den>
                      </m:f>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𝑑</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𝑓</m:t>
                              </m:r>
                            </m:sub>
                          </m:sSub>
                        </m:den>
                      </m:f>
                    </m:oMath>
                  </m:oMathPara>
                </a14:m>
                <a:endParaRPr lang="en-US" altLang="zh-CN" sz="2800" dirty="0"/>
              </a:p>
            </p:txBody>
          </p:sp>
        </mc:Choice>
        <mc:Fallback xmlns="">
          <p:sp>
            <p:nvSpPr>
              <p:cNvPr id="4" name="文本框 3">
                <a:extLst>
                  <a:ext uri="{FF2B5EF4-FFF2-40B4-BE49-F238E27FC236}">
                    <a16:creationId xmlns:a16="http://schemas.microsoft.com/office/drawing/2014/main" id="{74CE8D0C-2694-4BAA-8FC3-3FBC1AF3883A}"/>
                  </a:ext>
                </a:extLst>
              </p:cNvPr>
              <p:cNvSpPr txBox="1">
                <a:spLocks noRot="1" noChangeAspect="1" noMove="1" noResize="1" noEditPoints="1" noAdjustHandles="1" noChangeArrowheads="1" noChangeShapeType="1" noTextEdit="1"/>
              </p:cNvSpPr>
              <p:nvPr/>
            </p:nvSpPr>
            <p:spPr>
              <a:xfrm>
                <a:off x="1658470" y="1282999"/>
                <a:ext cx="8875058" cy="1032655"/>
              </a:xfrm>
              <a:prstGeom prst="rect">
                <a:avLst/>
              </a:prstGeom>
              <a:blipFill>
                <a:blip r:embed="rId3"/>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268A7698-3F8C-4EC1-AF21-DBA68B98E801}"/>
              </a:ext>
            </a:extLst>
          </p:cNvPr>
          <p:cNvSpPr txBox="1"/>
          <p:nvPr/>
        </p:nvSpPr>
        <p:spPr>
          <a:xfrm>
            <a:off x="497540" y="2777744"/>
            <a:ext cx="11196917" cy="2677656"/>
          </a:xfrm>
          <a:prstGeom prst="rect">
            <a:avLst/>
          </a:prstGeom>
          <a:noFill/>
        </p:spPr>
        <p:txBody>
          <a:bodyPr wrap="square" rtlCol="0">
            <a:spAutoFit/>
          </a:bodyPr>
          <a:lstStyle/>
          <a:p>
            <a:pPr algn="l"/>
            <a:r>
              <a:rPr lang="zh-CN" altLang="en-US" sz="2800" dirty="0"/>
              <a:t>例题：</a:t>
            </a:r>
            <a:endParaRPr lang="en-US" altLang="zh-CN" sz="2800" dirty="0"/>
          </a:p>
          <a:p>
            <a:pPr algn="l"/>
            <a:r>
              <a:rPr lang="zh-CN" altLang="en-US" sz="2800" dirty="0"/>
              <a:t>假设某投资者拥有</a:t>
            </a:r>
            <a:r>
              <a:rPr lang="en-US" altLang="zh-CN" sz="2800" dirty="0"/>
              <a:t>1</a:t>
            </a:r>
            <a:r>
              <a:rPr lang="zh-CN" altLang="en-US" sz="2800" dirty="0"/>
              <a:t>万美元，目前</a:t>
            </a:r>
            <a:r>
              <a:rPr lang="en-US" altLang="zh-CN" sz="2800" dirty="0"/>
              <a:t>1</a:t>
            </a:r>
            <a:r>
              <a:rPr lang="zh-CN" altLang="en-US" sz="2800" dirty="0"/>
              <a:t>年期美元存款利率为</a:t>
            </a:r>
            <a:r>
              <a:rPr lang="en-US" altLang="zh-CN" sz="2800" dirty="0"/>
              <a:t>2%</a:t>
            </a:r>
            <a:r>
              <a:rPr lang="zh-CN" altLang="en-US" sz="2800" dirty="0"/>
              <a:t>，</a:t>
            </a:r>
            <a:r>
              <a:rPr lang="en-US" altLang="zh-CN" sz="2800" dirty="0"/>
              <a:t>1</a:t>
            </a:r>
            <a:r>
              <a:rPr lang="zh-CN" altLang="en-US" sz="2800" dirty="0"/>
              <a:t>年期欧元存款利率为</a:t>
            </a:r>
            <a:r>
              <a:rPr lang="en-US" altLang="zh-CN" sz="2800" dirty="0"/>
              <a:t>3%</a:t>
            </a:r>
            <a:r>
              <a:rPr lang="zh-CN" altLang="en-US" sz="2800" dirty="0"/>
              <a:t>，即期汇率为</a:t>
            </a:r>
            <a:r>
              <a:rPr lang="en-US" altLang="zh-CN" sz="2800" dirty="0"/>
              <a:t>1</a:t>
            </a:r>
            <a:r>
              <a:rPr lang="zh-CN" altLang="en-US" sz="2800" dirty="0"/>
              <a:t>欧元</a:t>
            </a:r>
            <a:r>
              <a:rPr lang="en-US" altLang="zh-CN" sz="2800" dirty="0"/>
              <a:t>=1.2</a:t>
            </a:r>
            <a:r>
              <a:rPr lang="zh-CN" altLang="en-US" sz="2800" dirty="0"/>
              <a:t>美元。</a:t>
            </a:r>
            <a:endParaRPr lang="en-US" altLang="zh-CN" sz="2800" dirty="0"/>
          </a:p>
          <a:p>
            <a:pPr algn="l"/>
            <a:r>
              <a:rPr lang="zh-CN" altLang="en-US" sz="2800" dirty="0"/>
              <a:t>（</a:t>
            </a:r>
            <a:r>
              <a:rPr lang="en-US" altLang="zh-CN" sz="2800" dirty="0"/>
              <a:t>1</a:t>
            </a:r>
            <a:r>
              <a:rPr lang="zh-CN" altLang="en-US" sz="2800" dirty="0"/>
              <a:t>）若抵补利率平价成立，计算</a:t>
            </a:r>
            <a:r>
              <a:rPr lang="en-US" altLang="zh-CN" sz="2800" dirty="0"/>
              <a:t>1</a:t>
            </a:r>
            <a:r>
              <a:rPr lang="zh-CN" altLang="en-US" sz="2800" dirty="0"/>
              <a:t>年期欧元远期汇率。</a:t>
            </a:r>
            <a:endParaRPr lang="en-US" altLang="zh-CN" sz="2800" dirty="0"/>
          </a:p>
          <a:p>
            <a:pPr algn="l"/>
            <a:r>
              <a:rPr lang="zh-CN" altLang="en-US" sz="2800" dirty="0"/>
              <a:t>（</a:t>
            </a:r>
            <a:r>
              <a:rPr lang="en-US" altLang="zh-CN" sz="2800" dirty="0"/>
              <a:t>2</a:t>
            </a:r>
            <a:r>
              <a:rPr lang="zh-CN" altLang="en-US" sz="2800" dirty="0"/>
              <a:t>）若无抵补利率平价成立，计算</a:t>
            </a:r>
            <a:r>
              <a:rPr lang="en-US" altLang="zh-CN" sz="2800" dirty="0"/>
              <a:t>1</a:t>
            </a:r>
            <a:r>
              <a:rPr lang="zh-CN" altLang="en-US" sz="2800" dirty="0"/>
              <a:t>年后欧元的预期汇率，该汇率与</a:t>
            </a:r>
            <a:r>
              <a:rPr lang="en-US" altLang="zh-CN" sz="2800" dirty="0"/>
              <a:t>1</a:t>
            </a:r>
            <a:r>
              <a:rPr lang="zh-CN" altLang="en-US" sz="2800" dirty="0"/>
              <a:t>年期欧元远期汇率有什么关系。</a:t>
            </a:r>
          </a:p>
        </p:txBody>
      </p:sp>
    </p:spTree>
    <p:extLst>
      <p:ext uri="{BB962C8B-B14F-4D97-AF65-F5344CB8AC3E}">
        <p14:creationId xmlns:p14="http://schemas.microsoft.com/office/powerpoint/2010/main" val="35561230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86606"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选择最佳资产组合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64DD5B0C-C0DE-1072-C7CB-C75C00C231F9}"/>
              </a:ext>
            </a:extLst>
          </p:cNvPr>
          <p:cNvPicPr>
            <a:picLocks noChangeAspect="1"/>
          </p:cNvPicPr>
          <p:nvPr/>
        </p:nvPicPr>
        <p:blipFill>
          <a:blip r:embed="rId4"/>
          <a:stretch>
            <a:fillRect/>
          </a:stretch>
        </p:blipFill>
        <p:spPr>
          <a:xfrm>
            <a:off x="3104733" y="1461813"/>
            <a:ext cx="5982535" cy="3934374"/>
          </a:xfrm>
          <a:prstGeom prst="rect">
            <a:avLst/>
          </a:prstGeom>
        </p:spPr>
      </p:pic>
      <p:sp>
        <p:nvSpPr>
          <p:cNvPr id="4" name="文本框 3">
            <a:extLst>
              <a:ext uri="{FF2B5EF4-FFF2-40B4-BE49-F238E27FC236}">
                <a16:creationId xmlns:a16="http://schemas.microsoft.com/office/drawing/2014/main" id="{F7EE0C93-ED0E-E2CC-3DB8-D58A49D16467}"/>
              </a:ext>
            </a:extLst>
          </p:cNvPr>
          <p:cNvSpPr txBox="1"/>
          <p:nvPr/>
        </p:nvSpPr>
        <p:spPr>
          <a:xfrm>
            <a:off x="2412940" y="5522976"/>
            <a:ext cx="7366119" cy="523220"/>
          </a:xfrm>
          <a:prstGeom prst="rect">
            <a:avLst/>
          </a:prstGeom>
          <a:noFill/>
        </p:spPr>
        <p:txBody>
          <a:bodyPr wrap="none" rtlCol="0">
            <a:spAutoFit/>
          </a:bodyPr>
          <a:lstStyle/>
          <a:p>
            <a:pPr algn="l"/>
            <a:r>
              <a:rPr lang="zh-CN" altLang="en-US" sz="2800" dirty="0"/>
              <a:t>只投资于风险资产条件下的最优风险资产组合</a:t>
            </a:r>
          </a:p>
        </p:txBody>
      </p:sp>
    </p:spTree>
    <p:extLst>
      <p:ext uri="{BB962C8B-B14F-4D97-AF65-F5344CB8AC3E}">
        <p14:creationId xmlns:p14="http://schemas.microsoft.com/office/powerpoint/2010/main" val="30456292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86606"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选择最佳资产组合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5" name="图片 4">
            <a:extLst>
              <a:ext uri="{FF2B5EF4-FFF2-40B4-BE49-F238E27FC236}">
                <a16:creationId xmlns:a16="http://schemas.microsoft.com/office/drawing/2014/main" id="{A34EF8CA-CEA6-0933-D453-47773F57BB6C}"/>
              </a:ext>
            </a:extLst>
          </p:cNvPr>
          <p:cNvPicPr>
            <a:picLocks noChangeAspect="1"/>
          </p:cNvPicPr>
          <p:nvPr/>
        </p:nvPicPr>
        <p:blipFill>
          <a:blip r:embed="rId4"/>
          <a:stretch>
            <a:fillRect/>
          </a:stretch>
        </p:blipFill>
        <p:spPr>
          <a:xfrm>
            <a:off x="2493435" y="1000036"/>
            <a:ext cx="7205130" cy="4221188"/>
          </a:xfrm>
          <a:prstGeom prst="rect">
            <a:avLst/>
          </a:prstGeom>
        </p:spPr>
      </p:pic>
      <p:sp>
        <p:nvSpPr>
          <p:cNvPr id="9" name="文本框 8">
            <a:extLst>
              <a:ext uri="{FF2B5EF4-FFF2-40B4-BE49-F238E27FC236}">
                <a16:creationId xmlns:a16="http://schemas.microsoft.com/office/drawing/2014/main" id="{7EE534D8-6A03-7CD8-FF6B-872CE080DD6A}"/>
              </a:ext>
            </a:extLst>
          </p:cNvPr>
          <p:cNvSpPr txBox="1"/>
          <p:nvPr/>
        </p:nvSpPr>
        <p:spPr>
          <a:xfrm>
            <a:off x="978408" y="5334744"/>
            <a:ext cx="10552176" cy="523220"/>
          </a:xfrm>
          <a:prstGeom prst="rect">
            <a:avLst/>
          </a:prstGeom>
          <a:noFill/>
        </p:spPr>
        <p:txBody>
          <a:bodyPr wrap="square">
            <a:spAutoFit/>
          </a:bodyPr>
          <a:lstStyle/>
          <a:p>
            <a:pPr algn="l"/>
            <a:r>
              <a:rPr lang="zh-CN" altLang="en-US" sz="2800" dirty="0"/>
              <a:t>只投资于风险资产条件下的不同风险厌恶程度的最优风险资产组合</a:t>
            </a:r>
          </a:p>
        </p:txBody>
      </p:sp>
    </p:spTree>
    <p:extLst>
      <p:ext uri="{BB962C8B-B14F-4D97-AF65-F5344CB8AC3E}">
        <p14:creationId xmlns:p14="http://schemas.microsoft.com/office/powerpoint/2010/main" val="28685462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2"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最小方差组合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23BDE7F-26A9-C035-8F97-E959D96AC096}"/>
              </a:ext>
            </a:extLst>
          </p:cNvPr>
          <p:cNvSpPr txBox="1"/>
          <p:nvPr/>
        </p:nvSpPr>
        <p:spPr>
          <a:xfrm>
            <a:off x="271272" y="1307592"/>
            <a:ext cx="11649456" cy="1384995"/>
          </a:xfrm>
          <a:prstGeom prst="rect">
            <a:avLst/>
          </a:prstGeom>
          <a:noFill/>
        </p:spPr>
        <p:txBody>
          <a:bodyPr wrap="square" rtlCol="0">
            <a:spAutoFit/>
          </a:bodyPr>
          <a:lstStyle/>
          <a:p>
            <a:pPr algn="l"/>
            <a:r>
              <a:rPr lang="zh-CN" altLang="en-US" sz="2800" dirty="0"/>
              <a:t>考虑一种情况：将所有资金都投入于</a:t>
            </a:r>
            <a:r>
              <a:rPr lang="en-US" altLang="zh-CN" sz="2800" dirty="0"/>
              <a:t>A</a:t>
            </a:r>
            <a:r>
              <a:rPr lang="zh-CN" altLang="en-US" sz="2800" dirty="0"/>
              <a:t>、</a:t>
            </a:r>
            <a:r>
              <a:rPr lang="en-US" altLang="zh-CN" sz="2800" dirty="0"/>
              <a:t>B</a:t>
            </a:r>
            <a:r>
              <a:rPr lang="zh-CN" altLang="en-US" sz="2800" dirty="0"/>
              <a:t>两种证券，请问如何用这两种证券组成最小方差组合，则此时投资者投资于证券</a:t>
            </a:r>
            <a:r>
              <a:rPr lang="en-US" altLang="zh-CN" sz="2800" dirty="0"/>
              <a:t>A</a:t>
            </a:r>
            <a:r>
              <a:rPr lang="zh-CN" altLang="en-US" sz="2800" dirty="0"/>
              <a:t>和</a:t>
            </a:r>
            <a:r>
              <a:rPr lang="en-US" altLang="zh-CN" sz="2800" dirty="0"/>
              <a:t>B</a:t>
            </a:r>
            <a:r>
              <a:rPr lang="zh-CN" altLang="en-US" sz="2800" dirty="0"/>
              <a:t>的比例分别是多少，此时的收益率又将是多少？</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B8F6FB6-5646-FC05-DBCD-34CBD00F25F3}"/>
                  </a:ext>
                </a:extLst>
              </p:cNvPr>
              <p:cNvSpPr txBox="1"/>
              <p:nvPr/>
            </p:nvSpPr>
            <p:spPr>
              <a:xfrm>
                <a:off x="271272" y="3024217"/>
                <a:ext cx="11649456" cy="3097130"/>
              </a:xfrm>
              <a:prstGeom prst="rect">
                <a:avLst/>
              </a:prstGeom>
              <a:noFill/>
            </p:spPr>
            <p:txBody>
              <a:bodyPr wrap="square" rtlCol="0">
                <a:spAutoFit/>
              </a:bodyPr>
              <a:lstStyle/>
              <a:p>
                <a:pPr algn="l"/>
                <a:r>
                  <a:rPr lang="zh-CN" altLang="en-US" sz="2800" dirty="0"/>
                  <a:t>实际上该问题相当于：</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𝑀𝑖𝑛</m:t>
                              </m:r>
                              <m:r>
                                <a:rPr lang="en-US" altLang="zh-CN" sz="2800" b="0" i="1" smtClean="0">
                                  <a:latin typeface="Cambria Math" panose="02040503050406030204" pitchFamily="18" charset="0"/>
                                </a:rPr>
                                <m:t> </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up>
                                  <m:r>
                                    <a:rPr lang="en-US" altLang="zh-CN" sz="2800" i="1">
                                      <a:latin typeface="Cambria Math" panose="02040503050406030204" pitchFamily="18" charset="0"/>
                                    </a:rPr>
                                    <m:t>2</m:t>
                                  </m:r>
                                </m:sup>
                              </m:sSubSup>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𝑆𝐷</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up>
                                  <m:r>
                                    <a:rPr lang="en-US" altLang="zh-CN" sz="2800" i="1">
                                      <a:latin typeface="Cambria Math" panose="02040503050406030204" pitchFamily="18" charset="0"/>
                                    </a:rPr>
                                    <m:t>2</m:t>
                                  </m:r>
                                </m:sup>
                              </m:sSubSup>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𝑆𝐷</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e>
                              </m:d>
                              <m:r>
                                <a:rPr lang="en-US" altLang="zh-CN" sz="2800" i="1">
                                  <a:latin typeface="Cambria Math" panose="02040503050406030204" pitchFamily="18" charset="0"/>
                                </a:rPr>
                                <m:t>+2</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i="1">
                                      <a:latin typeface="Cambria Math" panose="02040503050406030204" pitchFamily="18" charset="0"/>
                                    </a:rPr>
                                    <m:t>12</m:t>
                                  </m:r>
                                </m:sub>
                              </m:sSub>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2</m:t>
                                      </m:r>
                                    </m:sub>
                                  </m:sSub>
                                </m:e>
                              </m:d>
                            </m:e>
                          </m:eqArr>
                        </m:e>
                      </m:d>
                    </m:oMath>
                  </m:oMathPara>
                </a14:m>
                <a:endParaRPr lang="en-US" altLang="zh-CN" sz="2800" dirty="0"/>
              </a:p>
              <a:p>
                <a:r>
                  <a:rPr lang="en-US" altLang="zh-CN" sz="2800" i="0" dirty="0">
                    <a:latin typeface="+mj-lt"/>
                    <a:ea typeface="Cambria Math" panose="02040503050406030204" pitchFamily="18" charset="0"/>
                  </a:rPr>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b="0" i="1" smtClean="0">
                            <a:solidFill>
                              <a:srgbClr val="FF0000"/>
                            </a:solidFill>
                            <a:latin typeface="Cambria Math" panose="02040503050406030204" pitchFamily="18" charset="0"/>
                          </a:rPr>
                          <m:t>1</m:t>
                        </m:r>
                      </m:sub>
                    </m:sSub>
                    <m:r>
                      <a:rPr lang="en-US" altLang="zh-CN" sz="2800">
                        <a:solidFill>
                          <a:srgbClr val="FF0000"/>
                        </a:solidFill>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sSubSup>
                          <m:sSubSupPr>
                            <m:ctrlPr>
                              <a:rPr lang="en-US" altLang="zh-CN" sz="2800" i="1" smtClean="0">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2</m:t>
                            </m:r>
                          </m:sub>
                          <m:sup>
                            <m:r>
                              <a:rPr lang="en-US" altLang="zh-CN" sz="2800" b="0" i="1" smtClean="0">
                                <a:solidFill>
                                  <a:srgbClr val="FF0000"/>
                                </a:solidFill>
                                <a:latin typeface="Cambria Math" panose="02040503050406030204" pitchFamily="18" charset="0"/>
                              </a:rPr>
                              <m:t>2</m:t>
                            </m:r>
                          </m:sup>
                        </m:sSubSup>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b="0" i="1" smtClean="0">
                                <a:solidFill>
                                  <a:srgbClr val="FF0000"/>
                                </a:solidFill>
                                <a:latin typeface="Cambria Math" panose="02040503050406030204" pitchFamily="18" charset="0"/>
                              </a:rPr>
                              <m:t>12</m:t>
                            </m:r>
                          </m:sub>
                        </m:sSub>
                      </m:num>
                      <m:den>
                        <m:sSubSup>
                          <m:sSubSupPr>
                            <m:ctrlPr>
                              <a:rPr lang="en-US" altLang="zh-CN" sz="2800" i="1">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2</m:t>
                            </m:r>
                          </m:sup>
                        </m:sSubSup>
                        <m:sSubSup>
                          <m:sSubSupPr>
                            <m:ctrlPr>
                              <a:rPr lang="en-US" altLang="zh-CN" sz="2800" i="1">
                                <a:solidFill>
                                  <a:srgbClr val="FF0000"/>
                                </a:solidFill>
                                <a:latin typeface="Cambria Math" panose="02040503050406030204" pitchFamily="18" charset="0"/>
                              </a:rPr>
                            </m:ctrlPr>
                          </m:sSubSupPr>
                          <m:e>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2</m:t>
                            </m:r>
                          </m:sub>
                          <m:sup>
                            <m:r>
                              <a:rPr lang="en-US" altLang="zh-CN" sz="2800" i="1">
                                <a:solidFill>
                                  <a:srgbClr val="FF0000"/>
                                </a:solidFill>
                                <a:latin typeface="Cambria Math" panose="02040503050406030204" pitchFamily="18" charset="0"/>
                              </a:rPr>
                              <m:t>2</m:t>
                            </m:r>
                          </m:sup>
                        </m:sSubSup>
                        <m:r>
                          <a:rPr lang="en-US" altLang="zh-CN" sz="2800" i="1">
                            <a:solidFill>
                              <a:srgbClr val="FF0000"/>
                            </a:solidFill>
                            <a:latin typeface="Cambria Math" panose="02040503050406030204" pitchFamily="18" charset="0"/>
                          </a:rPr>
                          <m:t>−</m:t>
                        </m:r>
                        <m:r>
                          <a:rPr lang="en-US" altLang="zh-CN" sz="2800" i="1" smtClean="0">
                            <a:solidFill>
                              <a:srgbClr val="FF0000"/>
                            </a:solidFill>
                            <a:latin typeface="Cambria Math" panose="02040503050406030204" pitchFamily="18" charset="0"/>
                          </a:rPr>
                          <m:t>2</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ea typeface="Cambria Math" panose="02040503050406030204" pitchFamily="18" charset="0"/>
                              </a:rPr>
                              <m:t>1</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12</m:t>
                            </m:r>
                          </m:sub>
                        </m:sSub>
                      </m:den>
                    </m:f>
                  </m:oMath>
                </a14:m>
                <a:r>
                  <a:rPr lang="en-US" altLang="zh-CN" sz="2800" dirty="0"/>
                  <a:t>	</a:t>
                </a:r>
              </a:p>
              <a:p>
                <a:r>
                  <a:rPr lang="zh-CN" altLang="en-US" sz="2800" dirty="0"/>
                  <a:t>将</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oMath>
                </a14:m>
                <a:r>
                  <a:rPr lang="zh-CN" altLang="en-US" sz="2800" dirty="0"/>
                  <a:t>代入下式，即变成了一个求一元二次函数极值点问题，求得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oMath>
                </a14:m>
                <a:r>
                  <a:rPr lang="zh-CN" altLang="en-US" sz="2800" dirty="0"/>
                  <a:t>及</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2</m:t>
                        </m:r>
                      </m:sub>
                    </m:sSub>
                  </m:oMath>
                </a14:m>
                <a:r>
                  <a:rPr lang="zh-CN" altLang="en-US" sz="2800" dirty="0"/>
                  <a:t>后，代入即得投资组合的预期收益率</a:t>
                </a:r>
                <a14:m>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2</m:t>
                            </m:r>
                          </m:sub>
                        </m:sSub>
                      </m:e>
                    </m:d>
                  </m:oMath>
                </a14:m>
                <a:endParaRPr lang="zh-CN" altLang="en-US" sz="2800" dirty="0"/>
              </a:p>
            </p:txBody>
          </p:sp>
        </mc:Choice>
        <mc:Fallback xmlns="">
          <p:sp>
            <p:nvSpPr>
              <p:cNvPr id="3" name="文本框 2">
                <a:extLst>
                  <a:ext uri="{FF2B5EF4-FFF2-40B4-BE49-F238E27FC236}">
                    <a16:creationId xmlns:a16="http://schemas.microsoft.com/office/drawing/2014/main" id="{4B8F6FB6-5646-FC05-DBCD-34CBD00F25F3}"/>
                  </a:ext>
                </a:extLst>
              </p:cNvPr>
              <p:cNvSpPr txBox="1">
                <a:spLocks noRot="1" noChangeAspect="1" noMove="1" noResize="1" noEditPoints="1" noAdjustHandles="1" noChangeArrowheads="1" noChangeShapeType="1" noTextEdit="1"/>
              </p:cNvSpPr>
              <p:nvPr/>
            </p:nvSpPr>
            <p:spPr>
              <a:xfrm>
                <a:off x="271272" y="3024217"/>
                <a:ext cx="11649456" cy="3097130"/>
              </a:xfrm>
              <a:prstGeom prst="rect">
                <a:avLst/>
              </a:prstGeom>
              <a:blipFill>
                <a:blip r:embed="rId4"/>
                <a:stretch>
                  <a:fillRect l="-1099" t="-2165" b="-45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9399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最优风险组合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23BDE7F-26A9-C035-8F97-E959D96AC096}"/>
              </a:ext>
            </a:extLst>
          </p:cNvPr>
          <p:cNvSpPr txBox="1"/>
          <p:nvPr/>
        </p:nvSpPr>
        <p:spPr>
          <a:xfrm>
            <a:off x="271272" y="886748"/>
            <a:ext cx="11649456" cy="1384995"/>
          </a:xfrm>
          <a:prstGeom prst="rect">
            <a:avLst/>
          </a:prstGeom>
          <a:noFill/>
        </p:spPr>
        <p:txBody>
          <a:bodyPr wrap="square" rtlCol="0">
            <a:spAutoFit/>
          </a:bodyPr>
          <a:lstStyle/>
          <a:p>
            <a:pPr algn="l"/>
            <a:r>
              <a:rPr lang="zh-CN" altLang="en-US" sz="2800" dirty="0"/>
              <a:t>考虑一种情况：将所有资金都投入于</a:t>
            </a:r>
            <a:r>
              <a:rPr lang="en-US" altLang="zh-CN" sz="2800" dirty="0"/>
              <a:t>A</a:t>
            </a:r>
            <a:r>
              <a:rPr lang="zh-CN" altLang="en-US" sz="2800" dirty="0"/>
              <a:t>、</a:t>
            </a:r>
            <a:r>
              <a:rPr lang="en-US" altLang="zh-CN" sz="2800" dirty="0"/>
              <a:t>B</a:t>
            </a:r>
            <a:r>
              <a:rPr lang="zh-CN" altLang="en-US" sz="2800" dirty="0"/>
              <a:t>两种证券，请问如何用这两种证券组成最优风险组合，则此时投资者投资于证券</a:t>
            </a:r>
            <a:r>
              <a:rPr lang="en-US" altLang="zh-CN" sz="2800" dirty="0"/>
              <a:t>A</a:t>
            </a:r>
            <a:r>
              <a:rPr lang="zh-CN" altLang="en-US" sz="2800" dirty="0"/>
              <a:t>和</a:t>
            </a:r>
            <a:r>
              <a:rPr lang="en-US" altLang="zh-CN" sz="2800" dirty="0"/>
              <a:t>B</a:t>
            </a:r>
            <a:r>
              <a:rPr lang="zh-CN" altLang="en-US" sz="2800" dirty="0"/>
              <a:t>的比例分别是多少，此时的收益率又将是多少？</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B8F6FB6-5646-FC05-DBCD-34CBD00F25F3}"/>
                  </a:ext>
                </a:extLst>
              </p:cNvPr>
              <p:cNvSpPr txBox="1"/>
              <p:nvPr/>
            </p:nvSpPr>
            <p:spPr>
              <a:xfrm>
                <a:off x="271272" y="2446205"/>
                <a:ext cx="11649456" cy="3957878"/>
              </a:xfrm>
              <a:prstGeom prst="rect">
                <a:avLst/>
              </a:prstGeom>
              <a:noFill/>
            </p:spPr>
            <p:txBody>
              <a:bodyPr wrap="square" rtlCol="0">
                <a:spAutoFit/>
              </a:bodyPr>
              <a:lstStyle/>
              <a:p>
                <a:pPr algn="l"/>
                <a:r>
                  <a:rPr lang="zh-CN" altLang="en-US" sz="2800" dirty="0"/>
                  <a:t>实际上该问题相当于：</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𝐴</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=1</m:t>
                              </m:r>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𝐵</m:t>
                                  </m:r>
                                </m:sub>
                              </m:sSub>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𝐴</m:t>
                                  </m:r>
                                </m:sub>
                              </m:sSub>
                            </m:e>
                            <m:e>
                              <m:r>
                                <a:rPr lang="en-US" altLang="zh-CN" sz="2400" b="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𝜎</m:t>
                                  </m:r>
                                </m:e>
                                <m:sup>
                                  <m:r>
                                    <a:rPr lang="en-US" altLang="zh-CN" sz="2400" b="0" i="1" smtClean="0">
                                      <a:latin typeface="Cambria Math" panose="02040503050406030204" pitchFamily="18" charset="0"/>
                                    </a:rPr>
                                    <m:t>2</m:t>
                                  </m:r>
                                </m:sup>
                              </m:sSup>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𝑃</m:t>
                                      </m:r>
                                    </m:sub>
                                  </m:sSub>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𝐴</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𝐴</m:t>
                                      </m:r>
                                    </m:sub>
                                  </m:sSub>
                                </m:e>
                              </m:d>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𝐵</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𝐵</m:t>
                                      </m:r>
                                    </m:sub>
                                  </m:sSub>
                                </m:e>
                              </m:d>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𝐴</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𝐵</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𝜌</m:t>
                                  </m:r>
                                </m:e>
                                <m:sub>
                                  <m:r>
                                    <a:rPr lang="en-US" altLang="zh-CN" sz="2400" b="0" i="1" smtClean="0">
                                      <a:latin typeface="Cambria Math" panose="02040503050406030204" pitchFamily="18" charset="0"/>
                                    </a:rPr>
                                    <m:t>𝐴𝐵</m:t>
                                  </m:r>
                                </m:sub>
                              </m:sSub>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𝐴</m:t>
                                      </m:r>
                                    </m:sub>
                                  </m:sSub>
                                </m:e>
                              </m:d>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𝐵</m:t>
                                      </m:r>
                                    </m:sub>
                                  </m:sSub>
                                </m:e>
                              </m:d>
                            </m:e>
                            <m:e>
                              <m:r>
                                <a:rPr lang="en-US" altLang="zh-CN" sz="2400" b="0" i="1" smtClean="0">
                                  <a:latin typeface="Cambria Math" panose="02040503050406030204" pitchFamily="18" charset="0"/>
                                </a:rPr>
                                <m:t>𝑀𝑎𝑥</m:t>
                              </m:r>
                              <m:r>
                                <a:rPr lang="en-US" altLang="zh-CN" sz="2400" b="0" i="1" smtClean="0">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𝑃</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num>
                                <m:den>
                                  <m:r>
                                    <a:rPr lang="zh-CN" altLang="en-US" sz="2400" i="1">
                                      <a:latin typeface="Cambria Math" panose="02040503050406030204" pitchFamily="18" charset="0"/>
                                    </a:rPr>
                                    <m:t>𝜎</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𝑃</m:t>
                                          </m:r>
                                        </m:sub>
                                      </m:sSub>
                                    </m:e>
                                  </m:d>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𝑀𝑎𝑥</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𝐴</m:t>
                                      </m:r>
                                    </m:sub>
                                  </m:sSub>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𝐴</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𝐵</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num>
                                <m:den>
                                  <m:rad>
                                    <m:radPr>
                                      <m:degHide m:val="on"/>
                                      <m:ctrlPr>
                                        <a:rPr lang="en-US" altLang="zh-CN" sz="2400" b="0" i="1" smtClean="0">
                                          <a:latin typeface="Cambria Math" panose="02040503050406030204" pitchFamily="18" charset="0"/>
                                        </a:rPr>
                                      </m:ctrlPr>
                                    </m:radPr>
                                    <m:deg/>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𝐴</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𝐴</m:t>
                                              </m:r>
                                            </m:sub>
                                          </m:sSub>
                                        </m:e>
                                      </m:d>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𝐵</m:t>
                                              </m:r>
                                            </m:sub>
                                          </m:sSub>
                                        </m:e>
                                      </m:d>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𝐴</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𝜌</m:t>
                                          </m:r>
                                        </m:e>
                                        <m:sub>
                                          <m:r>
                                            <a:rPr lang="en-US" altLang="zh-CN" sz="2400" i="1">
                                              <a:latin typeface="Cambria Math" panose="02040503050406030204" pitchFamily="18" charset="0"/>
                                            </a:rPr>
                                            <m:t>𝐴𝐵</m:t>
                                          </m:r>
                                        </m:sub>
                                      </m:sSub>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𝐴</m:t>
                                              </m:r>
                                            </m:sub>
                                          </m:sSub>
                                        </m:e>
                                      </m:d>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𝐵</m:t>
                                              </m:r>
                                            </m:sub>
                                          </m:sSub>
                                        </m:e>
                                      </m:d>
                                    </m:e>
                                  </m:rad>
                                </m:den>
                              </m:f>
                            </m:e>
                          </m:eqArr>
                        </m:e>
                      </m:d>
                    </m:oMath>
                  </m:oMathPara>
                </a14:m>
                <a:endParaRPr lang="en-US" altLang="zh-CN" sz="2400" dirty="0"/>
              </a:p>
              <a:p>
                <a:r>
                  <a:rPr lang="en-US" altLang="zh-CN" sz="2800" i="0" dirty="0">
                    <a:latin typeface="+mj-lt"/>
                    <a:ea typeface="Cambria Math" panose="02040503050406030204" pitchFamily="18" charset="0"/>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𝐴</m:t>
                        </m:r>
                      </m:sub>
                    </m:sSub>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d>
                          <m:dPr>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𝐴</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ea typeface="Cambria Math" panose="02040503050406030204" pitchFamily="18" charset="0"/>
                              </a:rPr>
                              <m:t>𝐵</m:t>
                            </m:r>
                          </m:sub>
                          <m:sup>
                            <m:r>
                              <a:rPr lang="en-US" altLang="zh-CN" sz="2800" i="1">
                                <a:solidFill>
                                  <a:srgbClr val="FF0000"/>
                                </a:solidFill>
                                <a:latin typeface="Cambria Math" panose="02040503050406030204" pitchFamily="18" charset="0"/>
                                <a:ea typeface="Cambria Math" panose="02040503050406030204" pitchFamily="18" charset="0"/>
                              </a:rPr>
                              <m:t>2</m:t>
                            </m:r>
                          </m:sup>
                        </m:sSubSup>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𝐵</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num>
                      <m:den>
                        <m:d>
                          <m:dPr>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𝐴</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ea typeface="Cambria Math" panose="02040503050406030204" pitchFamily="18" charset="0"/>
                              </a:rPr>
                              <m:t>𝐵</m:t>
                            </m:r>
                          </m:sub>
                          <m:sup>
                            <m:r>
                              <a:rPr lang="en-US" altLang="zh-CN" sz="2800" i="1">
                                <a:solidFill>
                                  <a:srgbClr val="FF0000"/>
                                </a:solidFill>
                                <a:latin typeface="Cambria Math" panose="02040503050406030204" pitchFamily="18" charset="0"/>
                                <a:ea typeface="Cambria Math" panose="02040503050406030204" pitchFamily="18" charset="0"/>
                              </a:rPr>
                              <m:t>2</m:t>
                            </m:r>
                          </m:sup>
                        </m:sSubSup>
                        <m:r>
                          <a:rPr lang="en-US" altLang="zh-CN" sz="2800" i="1">
                            <a:solidFill>
                              <a:srgbClr val="FF0000"/>
                            </a:solidFill>
                            <a:latin typeface="Cambria Math" panose="02040503050406030204" pitchFamily="18" charset="0"/>
                            <a:ea typeface="Cambria Math" panose="02040503050406030204" pitchFamily="18" charset="0"/>
                          </a:rPr>
                          <m:t>+</m:t>
                        </m:r>
                        <m:d>
                          <m:dPr>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𝐵</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ea typeface="Cambria Math" panose="02040503050406030204" pitchFamily="18" charset="0"/>
                              </a:rPr>
                              <m:t>𝐴</m:t>
                            </m:r>
                          </m:sub>
                          <m:sup>
                            <m:r>
                              <a:rPr lang="en-US" altLang="zh-CN" sz="2800" i="1">
                                <a:solidFill>
                                  <a:srgbClr val="FF0000"/>
                                </a:solidFill>
                                <a:latin typeface="Cambria Math" panose="02040503050406030204" pitchFamily="18" charset="0"/>
                                <a:ea typeface="Cambria Math" panose="02040503050406030204" pitchFamily="18" charset="0"/>
                              </a:rPr>
                              <m:t>2</m:t>
                            </m:r>
                          </m:sup>
                        </m:sSubSup>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𝐴</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𝐵</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den>
                    </m:f>
                  </m:oMath>
                </a14:m>
                <a:r>
                  <a:rPr lang="en-US" altLang="zh-CN" sz="2800" dirty="0"/>
                  <a:t>	</a:t>
                </a:r>
              </a:p>
              <a:p>
                <a:r>
                  <a:rPr lang="zh-CN" altLang="en-US" sz="2800" dirty="0"/>
                  <a:t>将</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𝐵</m:t>
                        </m:r>
                      </m:sub>
                    </m:sSub>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Sub>
                  </m:oMath>
                </a14:m>
                <a:r>
                  <a:rPr lang="zh-CN" altLang="en-US" sz="2800" dirty="0"/>
                  <a:t>代入下式，即变成了一个求函数极值点问题，求得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oMath>
                </a14:m>
                <a:r>
                  <a:rPr lang="zh-CN" altLang="en-US" sz="2800" dirty="0"/>
                  <a:t>及</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𝐵</m:t>
                        </m:r>
                      </m:sub>
                    </m:sSub>
                  </m:oMath>
                </a14:m>
                <a:r>
                  <a:rPr lang="zh-CN" altLang="en-US" sz="2800" dirty="0"/>
                  <a:t>后，代入即得投资组合的预期收益率</a:t>
                </a:r>
                <a14:m>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𝐴</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𝐵</m:t>
                            </m:r>
                          </m:sub>
                        </m:sSub>
                      </m:e>
                    </m:d>
                  </m:oMath>
                </a14:m>
                <a:endParaRPr lang="zh-CN" altLang="en-US" sz="2800" dirty="0"/>
              </a:p>
            </p:txBody>
          </p:sp>
        </mc:Choice>
        <mc:Fallback xmlns="">
          <p:sp>
            <p:nvSpPr>
              <p:cNvPr id="3" name="文本框 2">
                <a:extLst>
                  <a:ext uri="{FF2B5EF4-FFF2-40B4-BE49-F238E27FC236}">
                    <a16:creationId xmlns:a16="http://schemas.microsoft.com/office/drawing/2014/main" id="{4B8F6FB6-5646-FC05-DBCD-34CBD00F25F3}"/>
                  </a:ext>
                </a:extLst>
              </p:cNvPr>
              <p:cNvSpPr txBox="1">
                <a:spLocks noRot="1" noChangeAspect="1" noMove="1" noResize="1" noEditPoints="1" noAdjustHandles="1" noChangeArrowheads="1" noChangeShapeType="1" noTextEdit="1"/>
              </p:cNvSpPr>
              <p:nvPr/>
            </p:nvSpPr>
            <p:spPr>
              <a:xfrm>
                <a:off x="271272" y="2446205"/>
                <a:ext cx="11649456" cy="3957878"/>
              </a:xfrm>
              <a:prstGeom prst="rect">
                <a:avLst/>
              </a:prstGeom>
              <a:blipFill>
                <a:blip r:embed="rId4"/>
                <a:stretch>
                  <a:fillRect l="-1099" t="-1692" r="-4134" b="-3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79309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7"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7CB3E3BE-EEF1-AEA4-B173-7D4187ADC1D8}"/>
              </a:ext>
            </a:extLst>
          </p:cNvPr>
          <p:cNvSpPr txBox="1"/>
          <p:nvPr/>
        </p:nvSpPr>
        <p:spPr>
          <a:xfrm>
            <a:off x="426720" y="1047861"/>
            <a:ext cx="11338560" cy="2031325"/>
          </a:xfrm>
          <a:prstGeom prst="rect">
            <a:avLst/>
          </a:prstGeom>
          <a:noFill/>
        </p:spPr>
        <p:txBody>
          <a:bodyPr wrap="square">
            <a:spAutoFit/>
          </a:bodyPr>
          <a:lstStyle/>
          <a:p>
            <a:r>
              <a:rPr lang="zh-CN" altLang="en-US" sz="2800" dirty="0"/>
              <a:t>例题：上财</a:t>
            </a:r>
            <a:r>
              <a:rPr lang="en-US" altLang="zh-CN" sz="2800" dirty="0"/>
              <a:t>2012</a:t>
            </a:r>
            <a:r>
              <a:rPr lang="zh-CN" altLang="en-US" sz="2800" dirty="0"/>
              <a:t>年真题</a:t>
            </a:r>
            <a:endParaRPr lang="en-US" altLang="zh-CN" sz="2800" dirty="0"/>
          </a:p>
          <a:p>
            <a:endParaRPr lang="en-US" altLang="zh-CN" sz="1400" dirty="0"/>
          </a:p>
          <a:p>
            <a:r>
              <a:rPr lang="zh-CN" altLang="en-US" sz="2800" dirty="0"/>
              <a:t>市场上有两只股票。股票</a:t>
            </a:r>
            <a:r>
              <a:rPr lang="en-US" altLang="zh-CN" sz="2800" dirty="0"/>
              <a:t>A</a:t>
            </a:r>
            <a:r>
              <a:rPr lang="zh-CN" altLang="en-US" sz="2800" dirty="0"/>
              <a:t>标准差</a:t>
            </a:r>
            <a:r>
              <a:rPr lang="en-US" altLang="zh-CN" sz="2800" dirty="0"/>
              <a:t>30%</a:t>
            </a:r>
            <a:r>
              <a:rPr lang="zh-CN" altLang="en-US" sz="2800" dirty="0"/>
              <a:t>，股票</a:t>
            </a:r>
            <a:r>
              <a:rPr lang="en-US" altLang="zh-CN" sz="2800" dirty="0"/>
              <a:t>B</a:t>
            </a:r>
            <a:r>
              <a:rPr lang="zh-CN" altLang="en-US" sz="2800" dirty="0"/>
              <a:t>标准差 </a:t>
            </a:r>
            <a:r>
              <a:rPr lang="en-US" altLang="zh-CN" sz="2800" dirty="0"/>
              <a:t>20%</a:t>
            </a:r>
            <a:r>
              <a:rPr lang="zh-CN" altLang="en-US" sz="2800" dirty="0"/>
              <a:t>，不允许卖空。若两只股票相关性系数为</a:t>
            </a:r>
            <a:r>
              <a:rPr lang="en-US" altLang="zh-CN" sz="2800" dirty="0"/>
              <a:t>1</a:t>
            </a:r>
            <a:r>
              <a:rPr lang="zh-CN" altLang="en-US" sz="2800" dirty="0"/>
              <a:t>，怎样的投资组合可以使风险最小？若两只股票相关系数为</a:t>
            </a:r>
            <a:r>
              <a:rPr lang="en-US" altLang="zh-CN" sz="2800" dirty="0"/>
              <a:t>-1</a:t>
            </a:r>
            <a:r>
              <a:rPr lang="zh-CN" altLang="en-US" sz="2800" dirty="0"/>
              <a:t>，风险最小的投资组合又应如何构造？</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C965E79-BD04-A440-19E4-DABD2FC9FA39}"/>
                  </a:ext>
                </a:extLst>
              </p:cNvPr>
              <p:cNvSpPr txBox="1"/>
              <p:nvPr/>
            </p:nvSpPr>
            <p:spPr>
              <a:xfrm>
                <a:off x="426720" y="3414761"/>
                <a:ext cx="11227308" cy="2677656"/>
              </a:xfrm>
              <a:prstGeom prst="rect">
                <a:avLst/>
              </a:prstGeom>
              <a:noFill/>
            </p:spPr>
            <p:txBody>
              <a:bodyPr wrap="square" rtlCol="0">
                <a:spAutoFit/>
              </a:bodyPr>
              <a:lstStyle/>
              <a:p>
                <a:pPr algn="l"/>
                <a:r>
                  <a:rPr lang="zh-CN" altLang="en-US" sz="2800" dirty="0"/>
                  <a:t>答案：这种情况属于前述最小方差组合的特例</a:t>
                </a:r>
                <a:endParaRPr lang="en-US" altLang="zh-CN" sz="2800" dirty="0"/>
              </a:p>
              <a:p>
                <a:pPr algn="l"/>
                <a:endParaRPr lang="en-US" altLang="zh-CN" sz="1400" dirty="0"/>
              </a:p>
              <a:p>
                <a:r>
                  <a:rPr lang="zh-CN" altLang="en-US" sz="2800" dirty="0"/>
                  <a:t>（</a:t>
                </a:r>
                <a:r>
                  <a:rPr lang="en-US" altLang="zh-CN" sz="2800" dirty="0"/>
                  <a:t>1</a:t>
                </a:r>
                <a:r>
                  <a:rPr lang="zh-CN" altLang="en-US" sz="2800" dirty="0"/>
                  <a:t>）</a:t>
                </a:r>
                <a14:m>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𝐴</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oMath>
                </a14:m>
                <a:r>
                  <a:rPr lang="zh-CN" altLang="en-US" sz="2800" dirty="0"/>
                  <a:t>，由于不能卖空，显然当</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r>
                      <a:rPr lang="en-US" altLang="zh-CN" sz="2800" b="0" i="0" smtClean="0">
                        <a:latin typeface="Cambria Math" panose="02040503050406030204" pitchFamily="18" charset="0"/>
                      </a:rPr>
                      <m:t>=0</m:t>
                    </m:r>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𝐵</m:t>
                        </m:r>
                      </m:sub>
                    </m:sSub>
                    <m:r>
                      <a:rPr lang="en-US" altLang="zh-CN" sz="2800">
                        <a:latin typeface="Cambria Math" panose="02040503050406030204" pitchFamily="18" charset="0"/>
                      </a:rPr>
                      <m:t>=</m:t>
                    </m:r>
                    <m:r>
                      <a:rPr lang="en-US" altLang="zh-CN" sz="2800" b="0" i="0" smtClean="0">
                        <a:latin typeface="Cambria Math" panose="02040503050406030204" pitchFamily="18" charset="0"/>
                      </a:rPr>
                      <m:t>100%</m:t>
                    </m:r>
                  </m:oMath>
                </a14:m>
                <a:r>
                  <a:rPr lang="zh-CN" altLang="en-US" sz="2800" dirty="0"/>
                  <a:t>时（即全投资于股票</a:t>
                </a:r>
                <a:r>
                  <a:rPr lang="en-US" altLang="zh-CN" sz="2800" dirty="0"/>
                  <a:t>B</a:t>
                </a:r>
                <a:r>
                  <a:rPr lang="zh-CN" altLang="en-US" sz="2800" dirty="0"/>
                  <a:t>）时风险最小，此时投资组合标准差为</a:t>
                </a:r>
                <a:r>
                  <a:rPr lang="en-US" altLang="zh-CN" sz="2800" dirty="0"/>
                  <a:t>20%</a:t>
                </a:r>
              </a:p>
              <a:p>
                <a:endParaRPr lang="en-US" altLang="zh-CN" sz="1400" dirty="0"/>
              </a:p>
              <a:p>
                <a:r>
                  <a:rPr lang="zh-CN" altLang="en-US" sz="2800" dirty="0"/>
                  <a:t>（</a:t>
                </a:r>
                <a:r>
                  <a:rPr lang="en-US" altLang="zh-CN" sz="2800" dirty="0"/>
                  <a:t>2</a:t>
                </a:r>
                <a:r>
                  <a:rPr lang="zh-CN" altLang="en-US" sz="2800" dirty="0"/>
                  <a:t>）</a:t>
                </a:r>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𝐴</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oMath>
                </a14:m>
                <a:r>
                  <a:rPr lang="zh-CN" altLang="en-US" sz="2800" dirty="0"/>
                  <a:t>，显然存在当</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𝐴</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𝐵</m:t>
                        </m:r>
                      </m:sub>
                    </m:sSub>
                    <m:r>
                      <a:rPr lang="en-US" altLang="zh-CN" sz="2800" b="0" i="1" smtClean="0">
                        <a:latin typeface="Cambria Math" panose="02040503050406030204" pitchFamily="18" charset="0"/>
                      </a:rPr>
                      <m:t>=0</m:t>
                    </m:r>
                  </m:oMath>
                </a14:m>
                <a:r>
                  <a:rPr lang="zh-CN" altLang="en-US" sz="2800" dirty="0"/>
                  <a:t>时，解得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r>
                      <a:rPr lang="en-US" altLang="zh-CN" sz="2800">
                        <a:latin typeface="Cambria Math" panose="02040503050406030204" pitchFamily="18" charset="0"/>
                      </a:rPr>
                      <m:t>=</m:t>
                    </m:r>
                    <m:r>
                      <a:rPr lang="en-US" altLang="zh-CN" sz="2800" b="0" i="0" smtClean="0">
                        <a:latin typeface="Cambria Math" panose="02040503050406030204" pitchFamily="18" charset="0"/>
                      </a:rPr>
                      <m:t>40%</m:t>
                    </m:r>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r>
                      <a:rPr lang="en-US" altLang="zh-CN" sz="2800">
                        <a:latin typeface="Cambria Math" panose="02040503050406030204" pitchFamily="18" charset="0"/>
                      </a:rPr>
                      <m:t>=</m:t>
                    </m:r>
                    <m:r>
                      <a:rPr lang="en-US" altLang="zh-CN" sz="2800" b="0" i="0" smtClean="0">
                        <a:latin typeface="Cambria Math" panose="02040503050406030204" pitchFamily="18" charset="0"/>
                      </a:rPr>
                      <m:t>6</m:t>
                    </m:r>
                    <m:r>
                      <a:rPr lang="en-US" altLang="zh-CN" sz="2800">
                        <a:latin typeface="Cambria Math" panose="02040503050406030204" pitchFamily="18" charset="0"/>
                      </a:rPr>
                      <m:t>0%</m:t>
                    </m:r>
                  </m:oMath>
                </a14:m>
                <a:r>
                  <a:rPr lang="zh-CN" altLang="en-US" sz="2800" dirty="0"/>
                  <a:t>，投资组合标准差为</a:t>
                </a:r>
                <a:r>
                  <a:rPr lang="en-US" altLang="zh-CN" sz="2800" dirty="0"/>
                  <a:t>0</a:t>
                </a:r>
                <a:r>
                  <a:rPr lang="zh-CN" altLang="en-US" sz="2800" dirty="0"/>
                  <a:t>无风险</a:t>
                </a:r>
              </a:p>
            </p:txBody>
          </p:sp>
        </mc:Choice>
        <mc:Fallback xmlns="">
          <p:sp>
            <p:nvSpPr>
              <p:cNvPr id="3" name="文本框 2">
                <a:extLst>
                  <a:ext uri="{FF2B5EF4-FFF2-40B4-BE49-F238E27FC236}">
                    <a16:creationId xmlns:a16="http://schemas.microsoft.com/office/drawing/2014/main" id="{7C965E79-BD04-A440-19E4-DABD2FC9FA39}"/>
                  </a:ext>
                </a:extLst>
              </p:cNvPr>
              <p:cNvSpPr txBox="1">
                <a:spLocks noRot="1" noChangeAspect="1" noMove="1" noResize="1" noEditPoints="1" noAdjustHandles="1" noChangeArrowheads="1" noChangeShapeType="1" noTextEdit="1"/>
              </p:cNvSpPr>
              <p:nvPr/>
            </p:nvSpPr>
            <p:spPr>
              <a:xfrm>
                <a:off x="426720" y="3414761"/>
                <a:ext cx="11227308" cy="2677656"/>
              </a:xfrm>
              <a:prstGeom prst="rect">
                <a:avLst/>
              </a:prstGeom>
              <a:blipFill>
                <a:blip r:embed="rId4"/>
                <a:stretch>
                  <a:fillRect l="-1086" t="-2506" b="-5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838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4" name="组合 3">
            <a:extLst>
              <a:ext uri="{FF2B5EF4-FFF2-40B4-BE49-F238E27FC236}">
                <a16:creationId xmlns:a16="http://schemas.microsoft.com/office/drawing/2014/main" id="{1CEF9C32-B567-22AF-AF10-AD7525B79858}"/>
              </a:ext>
            </a:extLst>
          </p:cNvPr>
          <p:cNvGrpSpPr/>
          <p:nvPr/>
        </p:nvGrpSpPr>
        <p:grpSpPr>
          <a:xfrm>
            <a:off x="2310348" y="1774095"/>
            <a:ext cx="7571303" cy="3895027"/>
            <a:chOff x="2310347" y="2712352"/>
            <a:chExt cx="7571303" cy="3895027"/>
          </a:xfrm>
        </p:grpSpPr>
        <p:pic>
          <p:nvPicPr>
            <p:cNvPr id="5" name="图片 4">
              <a:extLst>
                <a:ext uri="{FF2B5EF4-FFF2-40B4-BE49-F238E27FC236}">
                  <a16:creationId xmlns:a16="http://schemas.microsoft.com/office/drawing/2014/main" id="{A5AF04E8-F215-38B2-BF3B-54365F894A0E}"/>
                </a:ext>
              </a:extLst>
            </p:cNvPr>
            <p:cNvPicPr>
              <a:picLocks noChangeAspect="1"/>
            </p:cNvPicPr>
            <p:nvPr/>
          </p:nvPicPr>
          <p:blipFill>
            <a:blip r:embed="rId4"/>
            <a:stretch>
              <a:fillRect/>
            </a:stretch>
          </p:blipFill>
          <p:spPr>
            <a:xfrm>
              <a:off x="3598395" y="2712352"/>
              <a:ext cx="4995209" cy="3602443"/>
            </a:xfrm>
            <a:prstGeom prst="rect">
              <a:avLst/>
            </a:prstGeom>
          </p:spPr>
        </p:pic>
        <p:sp>
          <p:nvSpPr>
            <p:cNvPr id="6" name="文本框 5">
              <a:extLst>
                <a:ext uri="{FF2B5EF4-FFF2-40B4-BE49-F238E27FC236}">
                  <a16:creationId xmlns:a16="http://schemas.microsoft.com/office/drawing/2014/main" id="{EDFB4148-BCC6-FEBD-BA13-E7AE8A050D0E}"/>
                </a:ext>
              </a:extLst>
            </p:cNvPr>
            <p:cNvSpPr txBox="1"/>
            <p:nvPr/>
          </p:nvSpPr>
          <p:spPr>
            <a:xfrm>
              <a:off x="2310347" y="6145714"/>
              <a:ext cx="7571303" cy="461665"/>
            </a:xfrm>
            <a:prstGeom prst="rect">
              <a:avLst/>
            </a:prstGeom>
            <a:noFill/>
          </p:spPr>
          <p:txBody>
            <a:bodyPr wrap="none" rtlCol="0">
              <a:spAutoFit/>
            </a:bodyPr>
            <a:lstStyle/>
            <a:p>
              <a:pPr algn="l"/>
              <a:r>
                <a:rPr lang="zh-CN" altLang="en-US" sz="2400" dirty="0"/>
                <a:t>两种证券组合的相关系数对波动率、期望收益率的影响</a:t>
              </a:r>
            </a:p>
          </p:txBody>
        </p:sp>
      </p:grpSp>
    </p:spTree>
    <p:extLst>
      <p:ext uri="{BB962C8B-B14F-4D97-AF65-F5344CB8AC3E}">
        <p14:creationId xmlns:p14="http://schemas.microsoft.com/office/powerpoint/2010/main" val="42827994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C6D03A78-D071-A467-C5F3-45DF0FB363B1}"/>
              </a:ext>
            </a:extLst>
          </p:cNvPr>
          <p:cNvSpPr txBox="1"/>
          <p:nvPr/>
        </p:nvSpPr>
        <p:spPr>
          <a:xfrm>
            <a:off x="170688" y="1128956"/>
            <a:ext cx="11850624" cy="4616648"/>
          </a:xfrm>
          <a:prstGeom prst="rect">
            <a:avLst/>
          </a:prstGeom>
          <a:noFill/>
        </p:spPr>
        <p:txBody>
          <a:bodyPr wrap="square">
            <a:spAutoFit/>
          </a:bodyPr>
          <a:lstStyle/>
          <a:p>
            <a:r>
              <a:rPr lang="zh-CN" altLang="en-US" sz="2800" dirty="0"/>
              <a:t>例题：上财</a:t>
            </a:r>
            <a:r>
              <a:rPr lang="en-US" altLang="zh-CN" sz="2800" dirty="0"/>
              <a:t>2011</a:t>
            </a:r>
            <a:r>
              <a:rPr lang="zh-CN" altLang="en-US" sz="2800" dirty="0"/>
              <a:t>年真题</a:t>
            </a:r>
            <a:endParaRPr lang="en-US" altLang="zh-CN" sz="2800" dirty="0"/>
          </a:p>
          <a:p>
            <a:endParaRPr lang="en-US" altLang="zh-CN" sz="1400" dirty="0"/>
          </a:p>
          <a:p>
            <a:r>
              <a:rPr lang="zh-CN" altLang="en-US" sz="2800" dirty="0"/>
              <a:t>假定市场上有两种证券</a:t>
            </a:r>
            <a:r>
              <a:rPr lang="en-US" altLang="zh-CN" sz="2800" dirty="0"/>
              <a:t>A</a:t>
            </a:r>
            <a:r>
              <a:rPr lang="zh-CN" altLang="en-US" sz="2800" dirty="0"/>
              <a:t>和</a:t>
            </a:r>
            <a:r>
              <a:rPr lang="en-US" altLang="zh-CN" sz="2800" dirty="0"/>
              <a:t>B</a:t>
            </a:r>
            <a:r>
              <a:rPr lang="zh-CN" altLang="en-US" sz="2800" dirty="0"/>
              <a:t>，其预期收益率分别为</a:t>
            </a:r>
            <a:r>
              <a:rPr lang="en-US" altLang="zh-CN" sz="2800" dirty="0"/>
              <a:t>8%</a:t>
            </a:r>
            <a:r>
              <a:rPr lang="zh-CN" altLang="en-US" sz="2800" dirty="0"/>
              <a:t>和</a:t>
            </a:r>
            <a:r>
              <a:rPr lang="en-US" altLang="zh-CN" sz="2800" dirty="0"/>
              <a:t>13%</a:t>
            </a:r>
            <a:r>
              <a:rPr lang="zh-CN" altLang="en-US" sz="2800" dirty="0"/>
              <a:t>，标准差分别为</a:t>
            </a:r>
            <a:r>
              <a:rPr lang="en-US" altLang="zh-CN" sz="2800" dirty="0"/>
              <a:t>12%</a:t>
            </a:r>
            <a:r>
              <a:rPr lang="zh-CN" altLang="en-US" sz="2800" dirty="0"/>
              <a:t>和</a:t>
            </a:r>
            <a:r>
              <a:rPr lang="en-US" altLang="zh-CN" sz="2800" dirty="0"/>
              <a:t>20%</a:t>
            </a:r>
            <a:r>
              <a:rPr lang="zh-CN" altLang="en-US" sz="2800" dirty="0"/>
              <a:t>，</a:t>
            </a:r>
            <a:r>
              <a:rPr lang="en-US" altLang="zh-CN" sz="2800" dirty="0"/>
              <a:t>A</a:t>
            </a:r>
            <a:r>
              <a:rPr lang="zh-CN" altLang="en-US" sz="2800" dirty="0"/>
              <a:t>、</a:t>
            </a:r>
            <a:r>
              <a:rPr lang="en-US" altLang="zh-CN" sz="2800" dirty="0"/>
              <a:t>B</a:t>
            </a:r>
            <a:r>
              <a:rPr lang="zh-CN" altLang="en-US" sz="2800" dirty="0"/>
              <a:t>两种证券的相关系数</a:t>
            </a:r>
            <a:r>
              <a:rPr lang="en-US" altLang="zh-CN" sz="2800" dirty="0"/>
              <a:t>0.3</a:t>
            </a:r>
            <a:r>
              <a:rPr lang="zh-CN" altLang="en-US" sz="2800" dirty="0"/>
              <a:t>，市场无风险收益率为</a:t>
            </a:r>
            <a:r>
              <a:rPr lang="en-US" altLang="zh-CN" sz="2800" dirty="0"/>
              <a:t>5%</a:t>
            </a:r>
            <a:r>
              <a:rPr lang="zh-CN" altLang="en-US" sz="2800" dirty="0"/>
              <a:t>。投资者决定用这两种证券组成一个风险最小的组合，则</a:t>
            </a:r>
            <a:r>
              <a:rPr lang="en-US" altLang="zh-CN" sz="2800" dirty="0"/>
              <a:t>A</a:t>
            </a:r>
            <a:r>
              <a:rPr lang="zh-CN" altLang="en-US" sz="2800" dirty="0"/>
              <a:t>、</a:t>
            </a:r>
            <a:r>
              <a:rPr lang="en-US" altLang="zh-CN" sz="2800" dirty="0"/>
              <a:t>B</a:t>
            </a:r>
            <a:r>
              <a:rPr lang="zh-CN" altLang="en-US" sz="2800" dirty="0"/>
              <a:t>的系数分别为多少</a:t>
            </a:r>
            <a:r>
              <a:rPr lang="en-US" altLang="zh-CN" sz="2800" dirty="0"/>
              <a:t>?</a:t>
            </a:r>
            <a:r>
              <a:rPr lang="zh-CN" altLang="en-US" sz="2800" dirty="0"/>
              <a:t>该最小风险组合的预期收益率和方差分别为多少</a:t>
            </a:r>
            <a:r>
              <a:rPr lang="en-US" altLang="zh-CN" sz="2800" dirty="0"/>
              <a:t>?</a:t>
            </a:r>
          </a:p>
          <a:p>
            <a:endParaRPr lang="en-US" altLang="zh-CN" sz="2800" dirty="0"/>
          </a:p>
          <a:p>
            <a:endParaRPr lang="en-US" altLang="zh-CN" sz="2800" dirty="0"/>
          </a:p>
          <a:p>
            <a:endParaRPr lang="en-US" altLang="zh-CN" sz="2800" dirty="0"/>
          </a:p>
          <a:p>
            <a:r>
              <a:rPr lang="zh-CN" altLang="en-US" sz="2800" dirty="0"/>
              <a:t>注：此题还有后半问，若投资者决定用这两种证券组成一个最优风险组合，则</a:t>
            </a:r>
            <a:r>
              <a:rPr lang="en-US" altLang="zh-CN" sz="2800" dirty="0"/>
              <a:t>A</a:t>
            </a:r>
            <a:r>
              <a:rPr lang="zh-CN" altLang="en-US" sz="2800" dirty="0"/>
              <a:t>与</a:t>
            </a:r>
            <a:r>
              <a:rPr lang="en-US" altLang="zh-CN" sz="2800" dirty="0"/>
              <a:t>B</a:t>
            </a:r>
            <a:r>
              <a:rPr lang="zh-CN" altLang="en-US" sz="2800" dirty="0"/>
              <a:t>的系数分别为多少</a:t>
            </a:r>
            <a:r>
              <a:rPr lang="en-US" altLang="zh-CN" sz="2800" dirty="0"/>
              <a:t>?</a:t>
            </a:r>
            <a:r>
              <a:rPr lang="zh-CN" altLang="en-US" sz="2800" dirty="0"/>
              <a:t>该最优风险组合的预期收益率和方差分别为多少</a:t>
            </a:r>
            <a:r>
              <a:rPr lang="en-US" altLang="zh-CN" sz="2800" dirty="0"/>
              <a:t>?</a:t>
            </a:r>
          </a:p>
        </p:txBody>
      </p:sp>
    </p:spTree>
    <p:extLst>
      <p:ext uri="{BB962C8B-B14F-4D97-AF65-F5344CB8AC3E}">
        <p14:creationId xmlns:p14="http://schemas.microsoft.com/office/powerpoint/2010/main" val="38677525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F8382C7-939F-EEE6-FE46-2BD82673A341}"/>
                  </a:ext>
                </a:extLst>
              </p:cNvPr>
              <p:cNvSpPr txBox="1"/>
              <p:nvPr/>
            </p:nvSpPr>
            <p:spPr>
              <a:xfrm>
                <a:off x="298704" y="1176396"/>
                <a:ext cx="11594592" cy="4505208"/>
              </a:xfrm>
              <a:prstGeom prst="rect">
                <a:avLst/>
              </a:prstGeom>
              <a:noFill/>
            </p:spPr>
            <p:txBody>
              <a:bodyPr wrap="square" rtlCol="0">
                <a:spAutoFit/>
              </a:bodyPr>
              <a:lstStyle/>
              <a:p>
                <a:pPr algn="l"/>
                <a:r>
                  <a:rPr lang="zh-CN" altLang="en-US" sz="2800" dirty="0"/>
                  <a:t>答案：此题的前半问属于最小方差组合的一般情况，必须得计算了。</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𝐴</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𝐵</m:t>
                                  </m:r>
                                </m:sub>
                              </m:sSub>
                              <m:r>
                                <a:rPr lang="en-US" altLang="zh-CN" sz="2800" b="0" i="1" smtClean="0">
                                  <a:latin typeface="Cambria Math" panose="02040503050406030204" pitchFamily="18" charset="0"/>
                                </a:rPr>
                                <m:t>=1</m:t>
                              </m:r>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Sub>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Sub>
                            </m:e>
                            <m:e>
                              <m:r>
                                <a:rPr lang="en-US" altLang="zh-CN" sz="2800" b="0" i="1" smtClean="0">
                                  <a:latin typeface="Cambria Math" panose="02040503050406030204" pitchFamily="18" charset="0"/>
                                </a:rPr>
                                <m:t>𝑀𝑖𝑛</m:t>
                              </m:r>
                              <m:r>
                                <a:rPr lang="en-US" altLang="zh-CN" sz="2800" b="0" i="1" smtClean="0">
                                  <a:latin typeface="Cambria Math" panose="02040503050406030204" pitchFamily="18" charset="0"/>
                                </a:rPr>
                                <m:t> </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up>
                                  <m:r>
                                    <a:rPr lang="en-US" altLang="zh-CN" sz="2800" i="1">
                                      <a:latin typeface="Cambria Math" panose="02040503050406030204" pitchFamily="18" charset="0"/>
                                    </a:rPr>
                                    <m:t>2</m:t>
                                  </m:r>
                                </m:sup>
                              </m:sSubSup>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𝑆𝐷</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e>
                              </m:d>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up>
                                  <m:r>
                                    <a:rPr lang="en-US" altLang="zh-CN" sz="2800" i="1">
                                      <a:latin typeface="Cambria Math" panose="02040503050406030204" pitchFamily="18" charset="0"/>
                                    </a:rPr>
                                    <m:t>2</m:t>
                                  </m:r>
                                </m:sup>
                              </m:sSubSup>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𝑆𝐷</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𝐵</m:t>
                                      </m:r>
                                    </m:sub>
                                  </m:sSub>
                                </m:e>
                              </m:d>
                              <m:r>
                                <a:rPr lang="en-US" altLang="zh-CN" sz="2800" i="1">
                                  <a:latin typeface="Cambria Math" panose="02040503050406030204" pitchFamily="18" charset="0"/>
                                </a:rPr>
                                <m:t>+2</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𝐴𝐵</m:t>
                                  </m:r>
                                </m:sub>
                              </m:sSub>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e>
                              </m:d>
                              <m:r>
                                <a:rPr lang="en-US" altLang="zh-CN" sz="2800" i="1">
                                  <a:latin typeface="Cambria Math" panose="02040503050406030204" pitchFamily="18" charset="0"/>
                                </a:rPr>
                                <m:t>𝑆𝐷</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𝐵</m:t>
                                      </m:r>
                                    </m:sub>
                                  </m:sSub>
                                </m:e>
                              </m:d>
                            </m:e>
                            <m:e>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0.12</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up>
                                  <m:r>
                                    <a:rPr lang="en-US" altLang="zh-CN" sz="2800" i="1">
                                      <a:latin typeface="Cambria Math" panose="02040503050406030204" pitchFamily="18" charset="0"/>
                                    </a:rPr>
                                    <m:t>2</m:t>
                                  </m:r>
                                </m:sup>
                              </m:sSubSup>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0.2</m:t>
                                  </m:r>
                                </m:e>
                                <m:sup>
                                  <m:r>
                                    <a:rPr lang="en-US" altLang="zh-CN" sz="2800" i="1">
                                      <a:latin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sSup>
                                <m:sSupPr>
                                  <m:ctrlPr>
                                    <a:rPr lang="en-US" altLang="zh-CN" sz="280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r>
                                    <a:rPr lang="en-US" altLang="zh-CN" sz="2800" b="0" i="1" smtClean="0">
                                      <a:latin typeface="Cambria Math" panose="02040503050406030204" pitchFamily="18" charset="0"/>
                                      <a:ea typeface="Cambria Math" panose="02040503050406030204" pitchFamily="18" charset="0"/>
                                    </a:rPr>
                                    <m:t>)</m:t>
                                  </m:r>
                                </m:e>
                                <m:sup>
                                  <m:r>
                                    <a:rPr lang="en-US" altLang="zh-CN" sz="2800" b="0" i="1" smtClean="0">
                                      <a:latin typeface="Cambria Math" panose="02040503050406030204" pitchFamily="18" charset="0"/>
                                      <a:ea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2</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e>
                              </m:d>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0.3</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0.12</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0.2</m:t>
                              </m:r>
                            </m:e>
                            <m:e>
                              <m:r>
                                <a:rPr lang="en-US" altLang="zh-CN" sz="2800" b="0" i="1" smtClean="0">
                                  <a:latin typeface="Cambria Math" panose="02040503050406030204" pitchFamily="18" charset="0"/>
                                </a:rPr>
                                <m:t>=0.04</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up>
                                  <m:r>
                                    <a:rPr lang="en-US" altLang="zh-CN" sz="2800" i="1">
                                      <a:latin typeface="Cambria Math" panose="02040503050406030204" pitchFamily="18" charset="0"/>
                                    </a:rPr>
                                    <m:t>2</m:t>
                                  </m:r>
                                </m:sup>
                              </m:sSubSup>
                              <m:r>
                                <a:rPr lang="en-US" altLang="zh-CN" sz="2800" b="0" i="1" smtClean="0">
                                  <a:latin typeface="Cambria Math" panose="02040503050406030204" pitchFamily="18" charset="0"/>
                                </a:rPr>
                                <m:t>−0.0656</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r>
                                <a:rPr lang="en-US" altLang="zh-CN" sz="2800" b="0" i="1" smtClean="0">
                                  <a:latin typeface="Cambria Math" panose="02040503050406030204" pitchFamily="18" charset="0"/>
                                </a:rPr>
                                <m:t>+0.04=0.04</m:t>
                              </m:r>
                              <m:sSup>
                                <m:sSupPr>
                                  <m:ctrlPr>
                                    <a:rPr lang="en-US" altLang="zh-CN" sz="2800" b="0" i="1" smtClean="0">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0.82</m:t>
                                      </m:r>
                                    </m:e>
                                  </m:d>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+0.013104</m:t>
                              </m:r>
                            </m:e>
                          </m:eqArr>
                        </m:e>
                      </m:d>
                    </m:oMath>
                  </m:oMathPara>
                </a14:m>
                <a:endParaRPr lang="en-US" altLang="zh-CN" sz="2800" dirty="0"/>
              </a:p>
              <a:p>
                <a:pPr algn="l"/>
                <a:r>
                  <a:rPr lang="zh-CN" altLang="en-US" sz="2800" dirty="0"/>
                  <a:t>显然当</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𝐴</m:t>
                        </m:r>
                      </m:sub>
                    </m:sSub>
                    <m:r>
                      <a:rPr lang="en-US" altLang="zh-CN" sz="2800">
                        <a:latin typeface="Cambria Math" panose="02040503050406030204" pitchFamily="18" charset="0"/>
                      </a:rPr>
                      <m:t>=</m:t>
                    </m:r>
                    <m:r>
                      <a:rPr lang="en-US" altLang="zh-CN" sz="2800" b="0" i="0" smtClean="0">
                        <a:latin typeface="Cambria Math" panose="02040503050406030204" pitchFamily="18" charset="0"/>
                      </a:rPr>
                      <m:t>82%</m:t>
                    </m:r>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r>
                      <a:rPr lang="en-US" altLang="zh-CN" sz="2800">
                        <a:latin typeface="Cambria Math" panose="02040503050406030204" pitchFamily="18" charset="0"/>
                      </a:rPr>
                      <m:t>=</m:t>
                    </m:r>
                    <m:r>
                      <a:rPr lang="en-US" altLang="zh-CN" sz="2800" b="0" i="1" smtClean="0">
                        <a:latin typeface="Cambria Math" panose="02040503050406030204" pitchFamily="18" charset="0"/>
                      </a:rPr>
                      <m:t>18</m:t>
                    </m:r>
                    <m:r>
                      <a:rPr lang="en-US" altLang="zh-CN" sz="2800">
                        <a:latin typeface="Cambria Math" panose="02040503050406030204" pitchFamily="18" charset="0"/>
                      </a:rPr>
                      <m:t>%</m:t>
                    </m:r>
                  </m:oMath>
                </a14:m>
                <a:r>
                  <a:rPr lang="zh-CN" altLang="en-US" sz="2800" dirty="0"/>
                  <a:t>时，投资组合的方差最小即风险最小，直接代入</a:t>
                </a:r>
                <a14:m>
                  <m:oMath xmlns:m="http://schemas.openxmlformats.org/officeDocument/2006/math">
                    <m:r>
                      <a:rPr lang="zh-CN" altLang="en-US" sz="2800" b="0" i="1" dirty="0">
                        <a:latin typeface="Cambria Math" panose="02040503050406030204" pitchFamily="18" charset="0"/>
                      </a:rPr>
                      <m:t>即得</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dirty="0" smtClean="0">
                        <a:latin typeface="Cambria Math" panose="02040503050406030204" pitchFamily="18" charset="0"/>
                      </a:rPr>
                      <m:t>=0</m:t>
                    </m:r>
                    <m:r>
                      <a:rPr lang="en-US" altLang="zh-CN" sz="2800" i="1" dirty="0" smtClean="0">
                        <a:latin typeface="Cambria Math" panose="02040503050406030204" pitchFamily="18" charset="0"/>
                      </a:rPr>
                      <m:t>.013104</m:t>
                    </m:r>
                  </m:oMath>
                </a14:m>
                <a:r>
                  <a:rPr lang="zh-CN" altLang="en-US" sz="2800" dirty="0"/>
                  <a:t>，投资组合预期收益率为</a:t>
                </a:r>
                <a14:m>
                  <m:oMath xmlns:m="http://schemas.openxmlformats.org/officeDocument/2006/math">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𝐵</m:t>
                            </m:r>
                          </m:sub>
                        </m:sSub>
                      </m:e>
                    </m:d>
                    <m:r>
                      <a:rPr lang="en-US" altLang="zh-CN" sz="2800" b="0" i="0" smtClean="0">
                        <a:latin typeface="Cambria Math" panose="02040503050406030204" pitchFamily="18" charset="0"/>
                      </a:rPr>
                      <m:t>=0.82</m:t>
                    </m:r>
                    <m:r>
                      <a:rPr lang="en-US" altLang="zh-CN" sz="2800" b="0" i="1" smtClean="0">
                        <a:latin typeface="Cambria Math" panose="02040503050406030204" pitchFamily="18" charset="0"/>
                        <a:ea typeface="Cambria Math" panose="02040503050406030204" pitchFamily="18" charset="0"/>
                      </a:rPr>
                      <m:t>×8%+0.18×13%=8.9%</m:t>
                    </m:r>
                  </m:oMath>
                </a14:m>
                <a:endParaRPr lang="en-US" altLang="zh-CN" sz="2800" dirty="0"/>
              </a:p>
              <a:p>
                <a:r>
                  <a:rPr lang="zh-CN" altLang="en-US" sz="2800" dirty="0"/>
                  <a:t>注：也可以直接用公式</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𝐴</m:t>
                        </m:r>
                      </m:sub>
                    </m:sSub>
                    <m:r>
                      <a:rPr lang="en-US" altLang="zh-CN" sz="2800">
                        <a:solidFill>
                          <a:srgbClr val="FF0000"/>
                        </a:solidFill>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sSubSup>
                          <m:sSubSupPr>
                            <m:ctrlPr>
                              <a:rPr lang="en-US" altLang="zh-CN" sz="2800" i="1" smtClean="0">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𝐵</m:t>
                            </m:r>
                          </m:sub>
                          <m:sup>
                            <m:r>
                              <a:rPr lang="en-US" altLang="zh-CN" sz="2800" b="0" i="1" smtClean="0">
                                <a:solidFill>
                                  <a:srgbClr val="FF0000"/>
                                </a:solidFill>
                                <a:latin typeface="Cambria Math" panose="02040503050406030204" pitchFamily="18" charset="0"/>
                              </a:rPr>
                              <m:t>2</m:t>
                            </m:r>
                          </m:sup>
                        </m:sSubSup>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num>
                      <m:den>
                        <m:sSubSup>
                          <m:sSubSupPr>
                            <m:ctrlPr>
                              <a:rPr lang="en-US" altLang="zh-CN" sz="2800" i="1">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𝐴</m:t>
                            </m:r>
                          </m:sub>
                          <m:sup>
                            <m:r>
                              <a:rPr lang="en-US" altLang="zh-CN" sz="2800" i="1">
                                <a:solidFill>
                                  <a:srgbClr val="FF0000"/>
                                </a:solidFill>
                                <a:latin typeface="Cambria Math" panose="02040503050406030204" pitchFamily="18" charset="0"/>
                              </a:rPr>
                              <m:t>2</m:t>
                            </m:r>
                          </m:sup>
                        </m:sSubSup>
                        <m:sSubSup>
                          <m:sSubSupPr>
                            <m:ctrlPr>
                              <a:rPr lang="en-US" altLang="zh-CN" sz="2800" i="1">
                                <a:solidFill>
                                  <a:srgbClr val="FF0000"/>
                                </a:solidFill>
                                <a:latin typeface="Cambria Math" panose="02040503050406030204" pitchFamily="18" charset="0"/>
                              </a:rPr>
                            </m:ctrlPr>
                          </m:sSubSupPr>
                          <m:e>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𝜎</m:t>
                            </m:r>
                          </m:e>
                          <m:sub>
                            <m:r>
                              <a:rPr lang="en-US" altLang="zh-CN" sz="2800" i="1">
                                <a:solidFill>
                                  <a:srgbClr val="FF0000"/>
                                </a:solidFill>
                                <a:latin typeface="Cambria Math" panose="02040503050406030204" pitchFamily="18" charset="0"/>
                              </a:rPr>
                              <m:t>𝐵</m:t>
                            </m:r>
                          </m:sub>
                          <m:sup>
                            <m:r>
                              <a:rPr lang="en-US" altLang="zh-CN" sz="2800" i="1">
                                <a:solidFill>
                                  <a:srgbClr val="FF0000"/>
                                </a:solidFill>
                                <a:latin typeface="Cambria Math" panose="02040503050406030204" pitchFamily="18" charset="0"/>
                              </a:rPr>
                              <m:t>2</m:t>
                            </m:r>
                          </m:sup>
                        </m:sSubSup>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den>
                    </m:f>
                    <m:r>
                      <a:rPr lang="en-US" altLang="zh-CN" sz="2800" b="0" i="1" smtClean="0">
                        <a:latin typeface="Cambria Math" panose="02040503050406030204" pitchFamily="18" charset="0"/>
                      </a:rPr>
                      <m:t>=82%</m:t>
                    </m:r>
                  </m:oMath>
                </a14:m>
                <a:endParaRPr lang="zh-CN" altLang="en-US" sz="2800" dirty="0"/>
              </a:p>
            </p:txBody>
          </p:sp>
        </mc:Choice>
        <mc:Fallback xmlns="">
          <p:sp>
            <p:nvSpPr>
              <p:cNvPr id="4" name="文本框 3">
                <a:extLst>
                  <a:ext uri="{FF2B5EF4-FFF2-40B4-BE49-F238E27FC236}">
                    <a16:creationId xmlns:a16="http://schemas.microsoft.com/office/drawing/2014/main" id="{1F8382C7-939F-EEE6-FE46-2BD82673A341}"/>
                  </a:ext>
                </a:extLst>
              </p:cNvPr>
              <p:cNvSpPr txBox="1">
                <a:spLocks noRot="1" noChangeAspect="1" noMove="1" noResize="1" noEditPoints="1" noAdjustHandles="1" noChangeArrowheads="1" noChangeShapeType="1" noTextEdit="1"/>
              </p:cNvSpPr>
              <p:nvPr/>
            </p:nvSpPr>
            <p:spPr>
              <a:xfrm>
                <a:off x="298704" y="1176396"/>
                <a:ext cx="11594592" cy="4505208"/>
              </a:xfrm>
              <a:prstGeom prst="rect">
                <a:avLst/>
              </a:prstGeom>
              <a:blipFill>
                <a:blip r:embed="rId4"/>
                <a:stretch>
                  <a:fillRect l="-1052" t="-1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03422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F8382C7-939F-EEE6-FE46-2BD82673A341}"/>
                  </a:ext>
                </a:extLst>
              </p:cNvPr>
              <p:cNvSpPr txBox="1"/>
              <p:nvPr/>
            </p:nvSpPr>
            <p:spPr>
              <a:xfrm>
                <a:off x="298704" y="1258024"/>
                <a:ext cx="11594592" cy="4806829"/>
              </a:xfrm>
              <a:prstGeom prst="rect">
                <a:avLst/>
              </a:prstGeom>
              <a:noFill/>
            </p:spPr>
            <p:txBody>
              <a:bodyPr wrap="square" rtlCol="0">
                <a:spAutoFit/>
              </a:bodyPr>
              <a:lstStyle/>
              <a:p>
                <a:pPr algn="l"/>
                <a:r>
                  <a:rPr lang="zh-CN" altLang="en-US" sz="2800" dirty="0"/>
                  <a:t>答案：此题的后半问属于最优风险组合的一般情况，必须得计算了。</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𝐴</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=1</m:t>
                              </m:r>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𝐵</m:t>
                                  </m:r>
                                </m:sub>
                              </m:sSub>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𝐴</m:t>
                                  </m:r>
                                </m:sub>
                              </m:sSub>
                            </m:e>
                            <m:e>
                              <m:r>
                                <a:rPr lang="en-US" altLang="zh-CN" sz="2400" b="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𝜎</m:t>
                                  </m:r>
                                </m:e>
                                <m:sup>
                                  <m:r>
                                    <a:rPr lang="en-US" altLang="zh-CN" sz="2400" b="0" i="1" smtClean="0">
                                      <a:latin typeface="Cambria Math" panose="02040503050406030204" pitchFamily="18" charset="0"/>
                                    </a:rPr>
                                    <m:t>2</m:t>
                                  </m:r>
                                </m:sup>
                              </m:sSup>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𝑃</m:t>
                                      </m:r>
                                    </m:sub>
                                  </m:sSub>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𝐴</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𝐴</m:t>
                                      </m:r>
                                    </m:sub>
                                  </m:sSub>
                                </m:e>
                              </m:d>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𝐵</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𝐵</m:t>
                                      </m:r>
                                    </m:sub>
                                  </m:sSub>
                                </m:e>
                              </m:d>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𝐴</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𝐵</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𝜌</m:t>
                                  </m:r>
                                </m:e>
                                <m:sub>
                                  <m:r>
                                    <a:rPr lang="en-US" altLang="zh-CN" sz="2400" b="0" i="1" smtClean="0">
                                      <a:latin typeface="Cambria Math" panose="02040503050406030204" pitchFamily="18" charset="0"/>
                                    </a:rPr>
                                    <m:t>𝐴𝐵</m:t>
                                  </m:r>
                                </m:sub>
                              </m:sSub>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𝐴</m:t>
                                      </m:r>
                                    </m:sub>
                                  </m:sSub>
                                </m:e>
                              </m:d>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𝐵</m:t>
                                      </m:r>
                                    </m:sub>
                                  </m:sSub>
                                </m:e>
                              </m:d>
                            </m:e>
                            <m:e>
                              <m:r>
                                <a:rPr lang="en-US" altLang="zh-CN" sz="2400" b="0" i="1" smtClean="0">
                                  <a:latin typeface="Cambria Math" panose="02040503050406030204" pitchFamily="18" charset="0"/>
                                </a:rPr>
                                <m:t>𝑀𝑎𝑥</m:t>
                              </m:r>
                              <m:r>
                                <a:rPr lang="en-US" altLang="zh-CN" sz="2400" b="0" i="1" smtClean="0">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𝑃</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num>
                                <m:den>
                                  <m:r>
                                    <a:rPr lang="zh-CN" altLang="en-US" sz="2400" i="1">
                                      <a:latin typeface="Cambria Math" panose="02040503050406030204" pitchFamily="18" charset="0"/>
                                    </a:rPr>
                                    <m:t>𝜎</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𝑃</m:t>
                                          </m:r>
                                        </m:sub>
                                      </m:sSub>
                                    </m:e>
                                  </m:d>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𝑀𝑎𝑥</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𝐴</m:t>
                                      </m:r>
                                    </m:sub>
                                  </m:sSub>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𝐴</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𝐵</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𝑓</m:t>
                                      </m:r>
                                    </m:sub>
                                  </m:sSub>
                                </m:num>
                                <m:den>
                                  <m:rad>
                                    <m:radPr>
                                      <m:degHide m:val="on"/>
                                      <m:ctrlPr>
                                        <a:rPr lang="en-US" altLang="zh-CN" sz="2400" b="0" i="1" smtClean="0">
                                          <a:latin typeface="Cambria Math" panose="02040503050406030204" pitchFamily="18" charset="0"/>
                                        </a:rPr>
                                      </m:ctrlPr>
                                    </m:radPr>
                                    <m:deg/>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𝐴</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𝐴</m:t>
                                              </m:r>
                                            </m:sub>
                                          </m:sSub>
                                        </m:e>
                                      </m:d>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up>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𝑆𝐷</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𝐵</m:t>
                                              </m:r>
                                            </m:sub>
                                          </m:sSub>
                                        </m:e>
                                      </m:d>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𝐴</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𝜌</m:t>
                                          </m:r>
                                        </m:e>
                                        <m:sub>
                                          <m:r>
                                            <a:rPr lang="en-US" altLang="zh-CN" sz="2400" i="1">
                                              <a:latin typeface="Cambria Math" panose="02040503050406030204" pitchFamily="18" charset="0"/>
                                            </a:rPr>
                                            <m:t>𝐴𝐵</m:t>
                                          </m:r>
                                        </m:sub>
                                      </m:sSub>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𝐴</m:t>
                                              </m:r>
                                            </m:sub>
                                          </m:sSub>
                                        </m:e>
                                      </m:d>
                                      <m:r>
                                        <a:rPr lang="en-US" altLang="zh-CN" sz="2400" i="1">
                                          <a:latin typeface="Cambria Math" panose="02040503050406030204" pitchFamily="18" charset="0"/>
                                        </a:rPr>
                                        <m:t>𝑆𝐷</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𝐵</m:t>
                                              </m:r>
                                            </m:sub>
                                          </m:sSub>
                                        </m:e>
                                      </m:d>
                                    </m:e>
                                  </m:rad>
                                </m:den>
                              </m:f>
                            </m:e>
                          </m:eqArr>
                        </m:e>
                      </m:d>
                    </m:oMath>
                  </m:oMathPara>
                </a14:m>
                <a:endParaRPr lang="en-US" altLang="zh-CN" sz="2800" dirty="0"/>
              </a:p>
              <a:p>
                <a:r>
                  <a:rPr lang="zh-CN" altLang="en-US" sz="2800" dirty="0"/>
                  <a:t>将上式</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𝐴</m:t>
                        </m:r>
                      </m:sub>
                    </m:sSub>
                  </m:oMath>
                </a14:m>
                <a:r>
                  <a:rPr lang="zh-CN" altLang="en-US" sz="2800" dirty="0"/>
                  <a:t>代入下式，由于下式只有</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𝐴</m:t>
                        </m:r>
                      </m:sub>
                    </m:sSub>
                  </m:oMath>
                </a14:m>
                <a:r>
                  <a:rPr lang="zh-CN" altLang="en-US" sz="2800" dirty="0"/>
                  <a:t>一个未知数，对其求导并令其导数为</a:t>
                </a:r>
                <a:r>
                  <a:rPr lang="en-US" altLang="zh-CN" sz="2800" dirty="0"/>
                  <a:t>0</a:t>
                </a:r>
                <a:r>
                  <a:rPr lang="zh-CN" altLang="en-US" sz="2800" dirty="0"/>
                  <a:t>，不难得</a:t>
                </a:r>
                <a14:m>
                  <m:oMath xmlns:m="http://schemas.openxmlformats.org/officeDocument/2006/math">
                    <m:r>
                      <a:rPr lang="zh-CN" altLang="en-US" sz="2800" i="1" dirty="0">
                        <a:latin typeface="Cambria Math" panose="02040503050406030204" pitchFamily="18" charset="0"/>
                      </a:rPr>
                      <m:t>到</m:t>
                    </m:r>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𝐴</m:t>
                        </m:r>
                      </m:sub>
                    </m:sSub>
                    <m:r>
                      <a:rPr lang="en-US" altLang="zh-CN" sz="280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𝐴</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Sup>
                          <m:sSubSupPr>
                            <m:ctrlPr>
                              <a:rPr lang="en-US" altLang="zh-CN" sz="2800" b="0" i="1" smtClean="0">
                                <a:solidFill>
                                  <a:srgbClr val="FF0000"/>
                                </a:solidFill>
                                <a:latin typeface="Cambria Math" panose="02040503050406030204" pitchFamily="18" charset="0"/>
                                <a:ea typeface="Cambria Math" panose="02040503050406030204" pitchFamily="18" charset="0"/>
                              </a:rPr>
                            </m:ctrlPr>
                          </m:sSubSupPr>
                          <m:e>
                            <m:r>
                              <a:rPr lang="zh-CN" altLang="en-US" sz="2800" b="0" i="1" smtClean="0">
                                <a:solidFill>
                                  <a:srgbClr val="FF0000"/>
                                </a:solidFill>
                                <a:latin typeface="Cambria Math" panose="02040503050406030204" pitchFamily="18" charset="0"/>
                                <a:ea typeface="Cambria Math" panose="02040503050406030204" pitchFamily="18" charset="0"/>
                              </a:rPr>
                              <m:t>𝜎</m:t>
                            </m:r>
                          </m:e>
                          <m:sub>
                            <m:r>
                              <a:rPr lang="en-US" altLang="zh-CN" sz="2800" b="0" i="1" smtClean="0">
                                <a:solidFill>
                                  <a:srgbClr val="FF0000"/>
                                </a:solidFill>
                                <a:latin typeface="Cambria Math" panose="02040503050406030204" pitchFamily="18" charset="0"/>
                                <a:ea typeface="Cambria Math" panose="02040503050406030204" pitchFamily="18" charset="0"/>
                              </a:rPr>
                              <m:t>𝐵</m:t>
                            </m:r>
                          </m:sub>
                          <m:sup>
                            <m:r>
                              <a:rPr lang="en-US" altLang="zh-CN" sz="2800" b="0" i="1" smtClean="0">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𝐵</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num>
                      <m:den>
                        <m:d>
                          <m:dPr>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𝐴</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ea typeface="Cambria Math" panose="02040503050406030204" pitchFamily="18" charset="0"/>
                              </a:rPr>
                              <m:t>𝐵</m:t>
                            </m:r>
                          </m:sub>
                          <m:sup>
                            <m:r>
                              <a:rPr lang="en-US" altLang="zh-CN" sz="2800" i="1">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𝐵</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b="0" i="1" smtClean="0">
                                <a:solidFill>
                                  <a:srgbClr val="FF0000"/>
                                </a:solidFill>
                                <a:latin typeface="Cambria Math" panose="02040503050406030204" pitchFamily="18" charset="0"/>
                                <a:ea typeface="Cambria Math" panose="02040503050406030204" pitchFamily="18" charset="0"/>
                              </a:rPr>
                              <m:t>𝐴</m:t>
                            </m:r>
                          </m:sub>
                          <m:sup>
                            <m:r>
                              <a:rPr lang="en-US" altLang="zh-CN" sz="2800" i="1">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𝐴</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𝐵</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𝐴</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𝜎</m:t>
                            </m:r>
                          </m:e>
                          <m:sub>
                            <m:r>
                              <a:rPr lang="en-US" altLang="zh-CN" sz="2800" i="1">
                                <a:solidFill>
                                  <a:srgbClr val="FF0000"/>
                                </a:solidFill>
                                <a:latin typeface="Cambria Math" panose="02040503050406030204" pitchFamily="18" charset="0"/>
                              </a:rPr>
                              <m:t>𝐵</m:t>
                            </m:r>
                          </m:sub>
                        </m:s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𝜌</m:t>
                            </m:r>
                          </m:e>
                          <m:sub>
                            <m:r>
                              <a:rPr lang="en-US" altLang="zh-CN" sz="2800" i="1">
                                <a:solidFill>
                                  <a:srgbClr val="FF0000"/>
                                </a:solidFill>
                                <a:latin typeface="Cambria Math" panose="02040503050406030204" pitchFamily="18" charset="0"/>
                              </a:rPr>
                              <m:t>𝐴𝐵</m:t>
                            </m:r>
                          </m:sub>
                        </m:sSub>
                      </m:den>
                    </m:f>
                    <m:r>
                      <a:rPr lang="en-US" altLang="zh-CN" sz="2800" b="0" i="1" smtClean="0">
                        <a:latin typeface="Cambria Math" panose="02040503050406030204" pitchFamily="18" charset="0"/>
                        <a:ea typeface="Cambria Math" panose="02040503050406030204" pitchFamily="18" charset="0"/>
                      </a:rPr>
                      <m:t>=40%,</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r>
                      <a:rPr lang="en-US" altLang="zh-CN" sz="2800">
                        <a:latin typeface="Cambria Math" panose="02040503050406030204" pitchFamily="18" charset="0"/>
                      </a:rPr>
                      <m:t>=</m:t>
                    </m:r>
                    <m:r>
                      <a:rPr lang="en-US" altLang="zh-CN" sz="2800" b="0" i="1" smtClean="0">
                        <a:latin typeface="Cambria Math" panose="02040503050406030204" pitchFamily="18" charset="0"/>
                      </a:rPr>
                      <m:t>6</m:t>
                    </m:r>
                    <m:r>
                      <a:rPr lang="en-US" altLang="zh-CN" sz="2800" i="1">
                        <a:latin typeface="Cambria Math" panose="02040503050406030204" pitchFamily="18" charset="0"/>
                        <a:ea typeface="Cambria Math" panose="02040503050406030204" pitchFamily="18" charset="0"/>
                      </a:rPr>
                      <m:t>0%</m:t>
                    </m:r>
                  </m:oMath>
                </a14:m>
                <a:r>
                  <a:rPr lang="zh-CN" altLang="en-US" sz="2800" dirty="0"/>
                  <a:t>；代入</a:t>
                </a:r>
                <a14:m>
                  <m:oMath xmlns:m="http://schemas.openxmlformats.org/officeDocument/2006/math">
                    <m:r>
                      <a:rPr lang="zh-CN" altLang="en-US" sz="2800" b="0" i="1" dirty="0">
                        <a:latin typeface="Cambria Math" panose="02040503050406030204" pitchFamily="18" charset="0"/>
                      </a:rPr>
                      <m:t>即得</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b="0" i="1" dirty="0" smtClean="0">
                        <a:latin typeface="Cambria Math" panose="02040503050406030204" pitchFamily="18" charset="0"/>
                      </a:rPr>
                      <m:t>=0</m:t>
                    </m:r>
                    <m:r>
                      <a:rPr lang="en-US" altLang="zh-CN" sz="2800" i="1" dirty="0" smtClean="0">
                        <a:latin typeface="Cambria Math" panose="02040503050406030204" pitchFamily="18" charset="0"/>
                      </a:rPr>
                      <m:t>.0</m:t>
                    </m:r>
                    <m:r>
                      <a:rPr lang="en-US" altLang="zh-CN" sz="2800" b="0" i="1" dirty="0" smtClean="0">
                        <a:latin typeface="Cambria Math" panose="02040503050406030204" pitchFamily="18" charset="0"/>
                      </a:rPr>
                      <m:t>2016</m:t>
                    </m:r>
                  </m:oMath>
                </a14:m>
                <a:r>
                  <a:rPr lang="zh-CN" altLang="en-US" sz="2800" dirty="0"/>
                  <a:t>，投资组合的预期收益率为</a:t>
                </a:r>
                <a14:m>
                  <m:oMath xmlns:m="http://schemas.openxmlformats.org/officeDocument/2006/math">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𝐴</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𝐴</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𝐵</m:t>
                        </m:r>
                      </m:sub>
                    </m:sSub>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𝐵</m:t>
                            </m:r>
                          </m:sub>
                        </m:sSub>
                      </m:e>
                    </m:d>
                    <m:r>
                      <a:rPr lang="en-US" altLang="zh-CN" sz="2800" b="0" i="0" smtClean="0">
                        <a:latin typeface="Cambria Math" panose="02040503050406030204" pitchFamily="18" charset="0"/>
                      </a:rPr>
                      <m:t>=0.</m:t>
                    </m:r>
                    <m:r>
                      <a:rPr lang="en-US" altLang="zh-CN" sz="2800" b="0" i="1" smtClean="0">
                        <a:latin typeface="Cambria Math" panose="02040503050406030204" pitchFamily="18" charset="0"/>
                      </a:rPr>
                      <m:t>4</m:t>
                    </m:r>
                    <m:r>
                      <a:rPr lang="en-US" altLang="zh-CN" sz="2800" b="0" i="1" smtClean="0">
                        <a:latin typeface="Cambria Math" panose="02040503050406030204" pitchFamily="18" charset="0"/>
                        <a:ea typeface="Cambria Math" panose="02040503050406030204" pitchFamily="18" charset="0"/>
                      </a:rPr>
                      <m:t>×8%+0.6×13%=11%</m:t>
                    </m:r>
                  </m:oMath>
                </a14:m>
                <a:r>
                  <a:rPr lang="zh-CN" altLang="en-US" sz="2800" dirty="0"/>
                  <a:t>，标准差为</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𝑃</m:t>
                        </m:r>
                      </m:sub>
                    </m:sSub>
                    <m:r>
                      <a:rPr lang="en-US" altLang="zh-CN" sz="2800" b="0" i="1" dirty="0" smtClean="0">
                        <a:latin typeface="Cambria Math" panose="02040503050406030204" pitchFamily="18" charset="0"/>
                      </a:rPr>
                      <m:t>=14</m:t>
                    </m:r>
                    <m:r>
                      <a:rPr lang="en-US" altLang="zh-CN" sz="2800" i="1" dirty="0" smtClean="0">
                        <a:latin typeface="Cambria Math" panose="02040503050406030204" pitchFamily="18" charset="0"/>
                      </a:rPr>
                      <m:t>.2</m:t>
                    </m:r>
                    <m:r>
                      <a:rPr lang="en-US" altLang="zh-CN" sz="2800" b="0" i="1" dirty="0" smtClean="0">
                        <a:latin typeface="Cambria Math" panose="02040503050406030204" pitchFamily="18" charset="0"/>
                      </a:rPr>
                      <m:t>0</m:t>
                    </m:r>
                    <m:r>
                      <a:rPr lang="en-US" altLang="zh-CN" sz="2800" i="1" dirty="0" smtClean="0">
                        <a:latin typeface="Cambria Math" panose="02040503050406030204" pitchFamily="18" charset="0"/>
                      </a:rPr>
                      <m:t>%</m:t>
                    </m:r>
                  </m:oMath>
                </a14:m>
                <a:endParaRPr lang="en-US" altLang="zh-CN" sz="2800" dirty="0"/>
              </a:p>
            </p:txBody>
          </p:sp>
        </mc:Choice>
        <mc:Fallback xmlns="">
          <p:sp>
            <p:nvSpPr>
              <p:cNvPr id="4" name="文本框 3">
                <a:extLst>
                  <a:ext uri="{FF2B5EF4-FFF2-40B4-BE49-F238E27FC236}">
                    <a16:creationId xmlns:a16="http://schemas.microsoft.com/office/drawing/2014/main" id="{1F8382C7-939F-EEE6-FE46-2BD82673A341}"/>
                  </a:ext>
                </a:extLst>
              </p:cNvPr>
              <p:cNvSpPr txBox="1">
                <a:spLocks noRot="1" noChangeAspect="1" noMove="1" noResize="1" noEditPoints="1" noAdjustHandles="1" noChangeArrowheads="1" noChangeShapeType="1" noTextEdit="1"/>
              </p:cNvSpPr>
              <p:nvPr/>
            </p:nvSpPr>
            <p:spPr>
              <a:xfrm>
                <a:off x="298704" y="1258024"/>
                <a:ext cx="11594592" cy="4806829"/>
              </a:xfrm>
              <a:prstGeom prst="rect">
                <a:avLst/>
              </a:prstGeom>
              <a:blipFill>
                <a:blip r:embed="rId4"/>
                <a:stretch>
                  <a:fillRect l="-1052" t="-13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6395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16</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257276" y="3930223"/>
            <a:ext cx="5677449"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风险厌恶与资本配置</a:t>
            </a:r>
          </a:p>
        </p:txBody>
      </p:sp>
    </p:spTree>
    <p:extLst>
      <p:ext uri="{BB962C8B-B14F-4D97-AF65-F5344CB8AC3E}">
        <p14:creationId xmlns:p14="http://schemas.microsoft.com/office/powerpoint/2010/main" val="4202746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29"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6AC89BD-E08C-447B-A0DB-A4E3F938EE0D}"/>
                  </a:ext>
                </a:extLst>
              </p:cNvPr>
              <p:cNvSpPr txBox="1"/>
              <p:nvPr/>
            </p:nvSpPr>
            <p:spPr>
              <a:xfrm>
                <a:off x="617577" y="2225914"/>
                <a:ext cx="10956846" cy="2406172"/>
              </a:xfrm>
              <a:prstGeom prst="rect">
                <a:avLst/>
              </a:prstGeom>
              <a:noFill/>
            </p:spPr>
            <p:txBody>
              <a:bodyPr wrap="none" rtlCol="0">
                <a:spAutoFit/>
              </a:bodyPr>
              <a:lstStyle/>
              <a:p>
                <a:pPr algn="l"/>
                <a:r>
                  <a:rPr lang="zh-CN" altLang="en-US" sz="2800" dirty="0"/>
                  <a:t>答：</a:t>
                </a:r>
                <a:endParaRPr lang="en-US" altLang="zh-CN" sz="2800" dirty="0"/>
              </a:p>
              <a:p>
                <a:pPr algn="l"/>
                <a:r>
                  <a:rPr lang="zh-CN" altLang="en-US" sz="2800" dirty="0"/>
                  <a:t>（</a:t>
                </a:r>
                <a:r>
                  <a:rPr lang="en-US" altLang="zh-CN" sz="2800" dirty="0"/>
                  <a:t>1</a:t>
                </a:r>
                <a:r>
                  <a:rPr lang="zh-CN" altLang="en-US" sz="2800" dirty="0"/>
                  <a:t>）</a:t>
                </a:r>
                <a:r>
                  <a:rPr lang="en-US" altLang="zh-CN" sz="2800" dirty="0"/>
                  <a:t>1</a:t>
                </a:r>
                <a:r>
                  <a:rPr lang="zh-CN" altLang="en-US" sz="2800" dirty="0"/>
                  <a:t>年期欧元远期汇率</a:t>
                </a:r>
                <a14:m>
                  <m:oMath xmlns:m="http://schemas.openxmlformats.org/officeDocument/2006/math">
                    <m:r>
                      <a:rPr lang="en-US" altLang="zh-CN" sz="2800" i="1">
                        <a:latin typeface="Cambria Math" panose="02040503050406030204" pitchFamily="18" charset="0"/>
                      </a:rPr>
                      <m:t>𝑓</m:t>
                    </m:r>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𝑑</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𝑓</m:t>
                            </m:r>
                          </m:sub>
                        </m:sSub>
                      </m:den>
                    </m:f>
                    <m:r>
                      <a:rPr lang="en-US" altLang="zh-CN" sz="2800" b="0" i="1" smtClean="0">
                        <a:latin typeface="Cambria Math" panose="02040503050406030204" pitchFamily="18" charset="0"/>
                      </a:rPr>
                      <m:t>𝑒</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1+2%</m:t>
                        </m:r>
                      </m:num>
                      <m:den>
                        <m:r>
                          <a:rPr lang="en-US" altLang="zh-CN" sz="2800" b="0" i="1" smtClean="0">
                            <a:latin typeface="Cambria Math" panose="02040503050406030204" pitchFamily="18" charset="0"/>
                          </a:rPr>
                          <m:t>1+3%</m:t>
                        </m:r>
                      </m:den>
                    </m:f>
                    <m:r>
                      <a:rPr lang="en-US" altLang="zh-CN" sz="2800" b="0" i="1" smtClean="0">
                        <a:latin typeface="Cambria Math" panose="02040503050406030204" pitchFamily="18" charset="0"/>
                        <a:ea typeface="Cambria Math" panose="02040503050406030204" pitchFamily="18" charset="0"/>
                      </a:rPr>
                      <m:t>×1.2=1.1883</m:t>
                    </m:r>
                  </m:oMath>
                </a14:m>
                <a:endParaRPr lang="en-US" altLang="zh-CN" sz="2800" b="0" dirty="0">
                  <a:ea typeface="Cambria Math" panose="02040503050406030204" pitchFamily="18" charset="0"/>
                </a:endParaRPr>
              </a:p>
              <a:p>
                <a:r>
                  <a:rPr lang="zh-CN" altLang="en-US" sz="2800" dirty="0"/>
                  <a:t>（</a:t>
                </a:r>
                <a:r>
                  <a:rPr lang="en-US" altLang="zh-CN" sz="2800" dirty="0"/>
                  <a:t>2</a:t>
                </a:r>
                <a:r>
                  <a:rPr lang="zh-CN" altLang="en-US" sz="2800" dirty="0"/>
                  <a:t>）</a:t>
                </a:r>
                <a:r>
                  <a:rPr lang="en-US" altLang="zh-CN" sz="2800" dirty="0"/>
                  <a:t>1</a:t>
                </a:r>
                <a:r>
                  <a:rPr lang="zh-CN" altLang="en-US" sz="2800" dirty="0"/>
                  <a:t>年后欧元的预期汇率</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𝑓</m:t>
                        </m:r>
                      </m:sub>
                    </m:sSub>
                    <m:r>
                      <a:rPr lang="en-US" altLang="zh-CN" sz="280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𝑑</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𝑓</m:t>
                            </m:r>
                          </m:sub>
                        </m:sSub>
                      </m:den>
                    </m:f>
                    <m:r>
                      <a:rPr lang="en-US" altLang="zh-CN" sz="280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𝑒</m:t>
                    </m:r>
                    <m:r>
                      <a:rPr lang="en-US" altLang="zh-CN" sz="2800" b="0" i="0"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1+2%</m:t>
                        </m:r>
                      </m:num>
                      <m:den>
                        <m:r>
                          <a:rPr lang="en-US" altLang="zh-CN" sz="2800" i="1">
                            <a:latin typeface="Cambria Math" panose="02040503050406030204" pitchFamily="18" charset="0"/>
                          </a:rPr>
                          <m:t>1+3%</m:t>
                        </m:r>
                      </m:den>
                    </m:f>
                    <m:r>
                      <a:rPr lang="en-US" altLang="zh-CN" sz="2800" i="1">
                        <a:latin typeface="Cambria Math" panose="02040503050406030204" pitchFamily="18" charset="0"/>
                        <a:ea typeface="Cambria Math" panose="02040503050406030204" pitchFamily="18" charset="0"/>
                      </a:rPr>
                      <m:t>×1.2=1.1883</m:t>
                    </m:r>
                  </m:oMath>
                </a14:m>
                <a:endParaRPr lang="en-US" altLang="zh-CN" sz="2800" dirty="0">
                  <a:ea typeface="Cambria Math" panose="02040503050406030204" pitchFamily="18" charset="0"/>
                </a:endParaRPr>
              </a:p>
              <a:p>
                <a:r>
                  <a:rPr lang="zh-CN" altLang="en-US" sz="2800" dirty="0"/>
                  <a:t>若抵补利率平价与无抵补利率平价同时成立，这两个汇率应该相等。</a:t>
                </a:r>
              </a:p>
            </p:txBody>
          </p:sp>
        </mc:Choice>
        <mc:Fallback xmlns="">
          <p:sp>
            <p:nvSpPr>
              <p:cNvPr id="4" name="文本框 3">
                <a:extLst>
                  <a:ext uri="{FF2B5EF4-FFF2-40B4-BE49-F238E27FC236}">
                    <a16:creationId xmlns:a16="http://schemas.microsoft.com/office/drawing/2014/main" id="{76AC89BD-E08C-447B-A0DB-A4E3F938EE0D}"/>
                  </a:ext>
                </a:extLst>
              </p:cNvPr>
              <p:cNvSpPr txBox="1">
                <a:spLocks noRot="1" noChangeAspect="1" noMove="1" noResize="1" noEditPoints="1" noAdjustHandles="1" noChangeArrowheads="1" noChangeShapeType="1" noTextEdit="1"/>
              </p:cNvSpPr>
              <p:nvPr/>
            </p:nvSpPr>
            <p:spPr>
              <a:xfrm>
                <a:off x="617577" y="2225914"/>
                <a:ext cx="10956846" cy="2406172"/>
              </a:xfrm>
              <a:prstGeom prst="rect">
                <a:avLst/>
              </a:prstGeom>
              <a:blipFill>
                <a:blip r:embed="rId3"/>
                <a:stretch>
                  <a:fillRect l="-1112" t="-2785" b="-58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16379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86606"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最优资产配置比例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CB92E3E-1243-4073-9E73-7E367826BAB1}"/>
                  </a:ext>
                </a:extLst>
              </p:cNvPr>
              <p:cNvSpPr txBox="1"/>
              <p:nvPr/>
            </p:nvSpPr>
            <p:spPr>
              <a:xfrm>
                <a:off x="226947" y="1685108"/>
                <a:ext cx="11188127" cy="3481081"/>
              </a:xfrm>
              <a:prstGeom prst="rect">
                <a:avLst/>
              </a:prstGeom>
              <a:noFill/>
            </p:spPr>
            <p:txBody>
              <a:bodyPr wrap="none" rtlCol="0">
                <a:spAutoFit/>
              </a:bodyPr>
              <a:lstStyle/>
              <a:p>
                <a:pPr algn="l"/>
                <a:r>
                  <a:rPr lang="zh-CN" altLang="en-US" sz="2800" dirty="0"/>
                  <a:t>投资者的效用方程：</a:t>
                </a:r>
                <a14:m>
                  <m:oMath xmlns:m="http://schemas.openxmlformats.org/officeDocument/2006/math">
                    <m:r>
                      <a:rPr lang="en-US" altLang="zh-CN" sz="2800" b="0" i="1" smtClean="0">
                        <a:latin typeface="Cambria Math" panose="02040503050406030204" pitchFamily="18" charset="0"/>
                      </a:rPr>
                      <m:t>𝑈</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r>
                      <a:rPr lang="en-US" altLang="zh-CN" sz="2800" b="0" i="1" smtClean="0">
                        <a:latin typeface="Cambria Math" panose="02040503050406030204" pitchFamily="18" charset="0"/>
                      </a:rPr>
                      <m:t>𝐴</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oMath>
                </a14:m>
                <a:r>
                  <a:rPr lang="zh-CN" altLang="en-US" sz="2800" dirty="0"/>
                  <a:t>（</a:t>
                </a:r>
                <a14:m>
                  <m:oMath xmlns:m="http://schemas.openxmlformats.org/officeDocument/2006/math">
                    <m:r>
                      <a:rPr lang="en-US" altLang="zh-CN" sz="2800" i="1" dirty="0" smtClean="0">
                        <a:latin typeface="Cambria Math" panose="02040503050406030204" pitchFamily="18" charset="0"/>
                      </a:rPr>
                      <m:t>𝐴</m:t>
                    </m:r>
                  </m:oMath>
                </a14:m>
                <a:r>
                  <a:rPr lang="zh-CN" altLang="en-US" sz="2800" dirty="0"/>
                  <a:t>一般在</a:t>
                </a:r>
                <a:r>
                  <a:rPr lang="en-US" altLang="zh-CN" sz="2800" dirty="0"/>
                  <a:t>2~6</a:t>
                </a:r>
                <a:r>
                  <a:rPr lang="zh-CN" altLang="en-US" sz="2800" dirty="0"/>
                  <a:t>之间）</a:t>
                </a:r>
                <a:endParaRPr lang="en-US" altLang="zh-CN" sz="2800" dirty="0"/>
              </a:p>
              <a:p>
                <a:pPr algn="l"/>
                <a:endParaRPr lang="en-US" altLang="zh-CN" sz="1400" dirty="0"/>
              </a:p>
              <a:p>
                <a:r>
                  <a:rPr lang="zh-CN" altLang="en-US" sz="2800" i="0" dirty="0">
                    <a:latin typeface="+mj-lt"/>
                  </a:rPr>
                  <a:t>投资者总是希望效用最大化</a:t>
                </a:r>
                <a:r>
                  <a:rPr lang="en-US" altLang="zh-CN" sz="2800" dirty="0">
                    <a:ea typeface="Cambria Math" panose="02040503050406030204" pitchFamily="18" charset="0"/>
                  </a:rPr>
                  <a:t>⇒</a:t>
                </a:r>
                <a14:m>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𝑃</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𝑦</m:t>
                                </m:r>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𝑓</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𝑇</m:t>
                                </m:r>
                              </m:sub>
                            </m:sSub>
                          </m:e>
                          <m:e>
                            <m:r>
                              <a:rPr lang="en-US" altLang="zh-CN" sz="2800" b="0" i="1" smtClean="0">
                                <a:latin typeface="Cambria Math" panose="02040503050406030204" pitchFamily="18" charset="0"/>
                              </a:rPr>
                              <m:t> </m:t>
                            </m:r>
                            <m:sSup>
                              <m:sSupPr>
                                <m:ctrlPr>
                                  <a:rPr lang="en-US" altLang="zh-CN" sz="2800" b="0" i="1" smtClean="0">
                                    <a:latin typeface="Cambria Math" panose="02040503050406030204" pitchFamily="18" charset="0"/>
                                  </a:rPr>
                                </m:ctrlPr>
                              </m:sSupPr>
                              <m:e>
                                <m:r>
                                  <a:rPr lang="zh-CN" altLang="en-US" sz="2800" b="0" i="1" smtClean="0">
                                    <a:latin typeface="Cambria Math" panose="02040503050406030204" pitchFamily="18" charset="0"/>
                                  </a:rPr>
                                  <m:t>𝜎</m:t>
                                </m:r>
                              </m:e>
                              <m:sup>
                                <m:r>
                                  <a:rPr lang="en-US" altLang="zh-CN" sz="2800" b="0" i="1" smtClean="0">
                                    <a:latin typeface="Cambria Math" panose="02040503050406030204" pitchFamily="18" charset="0"/>
                                  </a:rPr>
                                  <m:t>2</m:t>
                                </m:r>
                              </m:sup>
                            </m:sSup>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𝑦</m:t>
                                </m:r>
                              </m:e>
                              <m:sup>
                                <m:r>
                                  <a:rPr lang="en-US" altLang="zh-CN" sz="2800" b="0" i="1" smtClean="0">
                                    <a:latin typeface="Cambria Math" panose="02040503050406030204" pitchFamily="18" charset="0"/>
                                  </a:rPr>
                                  <m:t>2</m:t>
                                </m:r>
                              </m:sup>
                            </m:sSup>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b="0" i="1" smtClean="0">
                                        <a:latin typeface="Cambria Math" panose="02040503050406030204" pitchFamily="18" charset="0"/>
                                      </a:rPr>
                                      <m:t>𝑇</m:t>
                                    </m:r>
                                  </m:sub>
                                </m:sSub>
                              </m:e>
                            </m:d>
                          </m:e>
                          <m:e>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M</m:t>
                                </m:r>
                                <m:r>
                                  <a:rPr lang="en-US" altLang="zh-CN" sz="2800" b="0" i="1" smtClean="0">
                                    <a:latin typeface="Cambria Math" panose="02040503050406030204" pitchFamily="18" charset="0"/>
                                  </a:rPr>
                                  <m:t>𝑎𝑥</m:t>
                                </m:r>
                              </m:fName>
                              <m:e>
                                <m:r>
                                  <a:rPr lang="en-US" altLang="zh-CN" sz="2800" b="0" i="1" smtClean="0">
                                    <a:latin typeface="Cambria Math" panose="02040503050406030204" pitchFamily="18" charset="0"/>
                                  </a:rPr>
                                  <m:t>𝑈</m:t>
                                </m:r>
                                <m:r>
                                  <a:rPr lang="en-US" altLang="zh-CN" sz="2800" b="0" i="1" smtClean="0">
                                    <a:latin typeface="Cambria Math" panose="02040503050406030204" pitchFamily="18" charset="0"/>
                                  </a:rPr>
                                  <m:t>=</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i="1">
                                        <a:latin typeface="Cambria Math" panose="02040503050406030204" pitchFamily="18" charset="0"/>
                                      </a:rPr>
                                      <m:t>𝑦</m:t>
                                    </m:r>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r>
                                  <a:rPr lang="en-US" altLang="zh-CN" sz="2800" i="1">
                                    <a:latin typeface="Cambria Math" panose="02040503050406030204" pitchFamily="18" charset="0"/>
                                  </a:rPr>
                                  <m:t>+</m:t>
                                </m:r>
                                <m:r>
                                  <a:rPr lang="en-US" altLang="zh-CN" sz="2800" i="1">
                                    <a:latin typeface="Cambria Math" panose="02040503050406030204" pitchFamily="18" charset="0"/>
                                  </a:rPr>
                                  <m:t>𝑦</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𝑇</m:t>
                                    </m:r>
                                  </m:sub>
                                </m:sSub>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r>
                                  <a:rPr lang="en-US" altLang="zh-CN" sz="2800" i="1">
                                    <a:latin typeface="Cambria Math" panose="02040503050406030204" pitchFamily="18" charset="0"/>
                                  </a:rPr>
                                  <m:t>𝐴</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𝑦</m:t>
                                    </m:r>
                                  </m:e>
                                  <m:sup>
                                    <m:r>
                                      <a:rPr lang="en-US" altLang="zh-CN" sz="2800" i="1">
                                        <a:latin typeface="Cambria Math" panose="02040503050406030204" pitchFamily="18" charset="0"/>
                                      </a:rPr>
                                      <m:t>2</m:t>
                                    </m:r>
                                  </m:sup>
                                </m:sSup>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𝑇</m:t>
                                        </m:r>
                                      </m:sub>
                                    </m:sSub>
                                  </m:e>
                                </m:d>
                              </m:e>
                            </m:func>
                          </m:e>
                        </m:eqArr>
                      </m:e>
                    </m:d>
                  </m:oMath>
                </a14:m>
                <a:endParaRPr lang="en-US" altLang="zh-CN" sz="2800" dirty="0"/>
              </a:p>
              <a:p>
                <a:endParaRPr lang="en-US" altLang="zh-CN" sz="1400" dirty="0"/>
              </a:p>
              <a:p>
                <a:r>
                  <a:rPr lang="zh-CN" altLang="en-US" sz="2800" dirty="0"/>
                  <a:t>对</a:t>
                </a:r>
                <a14:m>
                  <m:oMath xmlns:m="http://schemas.openxmlformats.org/officeDocument/2006/math">
                    <m:r>
                      <a:rPr lang="en-US" altLang="zh-CN" sz="2800" i="1" dirty="0" smtClean="0">
                        <a:latin typeface="Cambria Math" panose="02040503050406030204" pitchFamily="18" charset="0"/>
                      </a:rPr>
                      <m:t>𝑦</m:t>
                    </m:r>
                  </m:oMath>
                </a14:m>
                <a:r>
                  <a:rPr lang="zh-CN" altLang="en-US" sz="2800" dirty="0"/>
                  <a:t>求偏导并令其为</a:t>
                </a:r>
                <a:r>
                  <a:rPr lang="en-US" altLang="zh-CN" sz="2800" dirty="0"/>
                  <a:t>0</a:t>
                </a:r>
                <a:r>
                  <a:rPr lang="zh-CN" altLang="en-US" sz="2800" dirty="0"/>
                  <a:t>，可得最优资产配置比例</a:t>
                </a:r>
                <a14:m>
                  <m:oMath xmlns:m="http://schemas.openxmlformats.org/officeDocument/2006/math">
                    <m:sSup>
                      <m:sSupPr>
                        <m:ctrlPr>
                          <a:rPr lang="en-US" altLang="zh-CN" sz="280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𝑦</m:t>
                        </m:r>
                      </m:e>
                      <m:sup>
                        <m:r>
                          <a:rPr lang="en-US" altLang="zh-CN" sz="2800" b="0" i="1" smtClean="0">
                            <a:solidFill>
                              <a:srgbClr val="FF0000"/>
                            </a:solidFill>
                            <a:latin typeface="Cambria Math" panose="02040503050406030204" pitchFamily="18" charset="0"/>
                          </a:rPr>
                          <m:t>∗</m:t>
                        </m:r>
                      </m:sup>
                    </m:sSup>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𝑇</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num>
                      <m:den>
                        <m:r>
                          <a:rPr lang="en-US" altLang="zh-CN" sz="2800" i="1">
                            <a:solidFill>
                              <a:srgbClr val="FF0000"/>
                            </a:solidFill>
                            <a:latin typeface="Cambria Math" panose="02040503050406030204" pitchFamily="18" charset="0"/>
                          </a:rPr>
                          <m:t>𝐴</m:t>
                        </m:r>
                        <m:sSup>
                          <m:sSupPr>
                            <m:ctrlPr>
                              <a:rPr lang="en-US" altLang="zh-CN" sz="2800" i="1">
                                <a:solidFill>
                                  <a:srgbClr val="FF0000"/>
                                </a:solidFill>
                                <a:latin typeface="Cambria Math" panose="02040503050406030204" pitchFamily="18" charset="0"/>
                              </a:rPr>
                            </m:ctrlPr>
                          </m:sSupPr>
                          <m:e>
                            <m:r>
                              <a:rPr lang="zh-CN" altLang="en-US" sz="2800" i="1">
                                <a:solidFill>
                                  <a:srgbClr val="FF0000"/>
                                </a:solidFill>
                                <a:latin typeface="Cambria Math" panose="02040503050406030204" pitchFamily="18" charset="0"/>
                              </a:rPr>
                              <m:t>𝜎</m:t>
                            </m:r>
                          </m:e>
                          <m:sup>
                            <m:r>
                              <a:rPr lang="en-US" altLang="zh-CN" sz="2800" i="1">
                                <a:solidFill>
                                  <a:srgbClr val="FF0000"/>
                                </a:solidFill>
                                <a:latin typeface="Cambria Math" panose="02040503050406030204" pitchFamily="18" charset="0"/>
                              </a:rPr>
                              <m:t>2</m:t>
                            </m:r>
                          </m:sup>
                        </m:sSup>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𝑇</m:t>
                                </m:r>
                              </m:sub>
                            </m:sSub>
                          </m:e>
                        </m:d>
                      </m:den>
                    </m:f>
                  </m:oMath>
                </a14:m>
                <a:endParaRPr lang="zh-CN" altLang="en-US" sz="2800" dirty="0"/>
              </a:p>
            </p:txBody>
          </p:sp>
        </mc:Choice>
        <mc:Fallback xmlns="">
          <p:sp>
            <p:nvSpPr>
              <p:cNvPr id="2" name="文本框 1">
                <a:extLst>
                  <a:ext uri="{FF2B5EF4-FFF2-40B4-BE49-F238E27FC236}">
                    <a16:creationId xmlns:a16="http://schemas.microsoft.com/office/drawing/2014/main" id="{DCB92E3E-1243-4073-9E73-7E367826BAB1}"/>
                  </a:ext>
                </a:extLst>
              </p:cNvPr>
              <p:cNvSpPr txBox="1">
                <a:spLocks noRot="1" noChangeAspect="1" noMove="1" noResize="1" noEditPoints="1" noAdjustHandles="1" noChangeArrowheads="1" noChangeShapeType="1" noTextEdit="1"/>
              </p:cNvSpPr>
              <p:nvPr/>
            </p:nvSpPr>
            <p:spPr>
              <a:xfrm>
                <a:off x="226947" y="1685108"/>
                <a:ext cx="11188127" cy="3481081"/>
              </a:xfrm>
              <a:prstGeom prst="rect">
                <a:avLst/>
              </a:prstGeom>
              <a:blipFill>
                <a:blip r:embed="rId4"/>
                <a:stretch>
                  <a:fillRect l="-10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53120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95B3786-77E2-4401-997B-D49FBC456A07}"/>
                  </a:ext>
                </a:extLst>
              </p:cNvPr>
              <p:cNvSpPr txBox="1"/>
              <p:nvPr/>
            </p:nvSpPr>
            <p:spPr>
              <a:xfrm>
                <a:off x="472440" y="1397675"/>
                <a:ext cx="11247120" cy="4185761"/>
              </a:xfrm>
              <a:prstGeom prst="rect">
                <a:avLst/>
              </a:prstGeom>
              <a:noFill/>
            </p:spPr>
            <p:txBody>
              <a:bodyPr wrap="square">
                <a:spAutoFit/>
              </a:bodyPr>
              <a:lstStyle/>
              <a:p>
                <a:r>
                  <a:rPr lang="zh-CN" altLang="en-US" sz="2800" dirty="0"/>
                  <a:t>例题：上财</a:t>
                </a:r>
                <a:r>
                  <a:rPr lang="en-US" altLang="zh-CN" sz="2800" dirty="0"/>
                  <a:t>2011</a:t>
                </a:r>
                <a:r>
                  <a:rPr lang="zh-CN" altLang="en-US" sz="2800" dirty="0"/>
                  <a:t>年真题拓展</a:t>
                </a:r>
                <a:endParaRPr lang="en-US" altLang="zh-CN" sz="2800" dirty="0"/>
              </a:p>
              <a:p>
                <a:endParaRPr lang="en-US" altLang="zh-CN" sz="1400" dirty="0"/>
              </a:p>
              <a:p>
                <a:r>
                  <a:rPr lang="zh-CN" altLang="en-US" sz="2800" dirty="0"/>
                  <a:t>假定市场上有两种证券</a:t>
                </a:r>
                <a:r>
                  <a:rPr lang="en-US" altLang="zh-CN" sz="2800" dirty="0"/>
                  <a:t>A</a:t>
                </a:r>
                <a:r>
                  <a:rPr lang="zh-CN" altLang="en-US" sz="2800" dirty="0"/>
                  <a:t>和</a:t>
                </a:r>
                <a:r>
                  <a:rPr lang="en-US" altLang="zh-CN" sz="2800" dirty="0"/>
                  <a:t>B</a:t>
                </a:r>
                <a:r>
                  <a:rPr lang="zh-CN" altLang="en-US" sz="2800" dirty="0"/>
                  <a:t>，其预期收益率分别为</a:t>
                </a:r>
                <a:r>
                  <a:rPr lang="en-US" altLang="zh-CN" sz="2800" dirty="0"/>
                  <a:t>8%</a:t>
                </a:r>
                <a:r>
                  <a:rPr lang="zh-CN" altLang="en-US" sz="2800" dirty="0"/>
                  <a:t>和</a:t>
                </a:r>
                <a:r>
                  <a:rPr lang="en-US" altLang="zh-CN" sz="2800" dirty="0"/>
                  <a:t>13%</a:t>
                </a:r>
                <a:r>
                  <a:rPr lang="zh-CN" altLang="en-US" sz="2800" dirty="0"/>
                  <a:t>，标准差分别为</a:t>
                </a:r>
                <a:r>
                  <a:rPr lang="en-US" altLang="zh-CN" sz="2800" dirty="0"/>
                  <a:t>12%</a:t>
                </a:r>
                <a:r>
                  <a:rPr lang="zh-CN" altLang="en-US" sz="2800" dirty="0"/>
                  <a:t>和</a:t>
                </a:r>
                <a:r>
                  <a:rPr lang="en-US" altLang="zh-CN" sz="2800" dirty="0"/>
                  <a:t>20%</a:t>
                </a:r>
                <a:r>
                  <a:rPr lang="zh-CN" altLang="en-US" sz="2800" dirty="0"/>
                  <a:t>，</a:t>
                </a:r>
                <a:r>
                  <a:rPr lang="en-US" altLang="zh-CN" sz="2800" dirty="0"/>
                  <a:t>A</a:t>
                </a:r>
                <a:r>
                  <a:rPr lang="zh-CN" altLang="en-US" sz="2800" dirty="0"/>
                  <a:t>、</a:t>
                </a:r>
                <a:r>
                  <a:rPr lang="en-US" altLang="zh-CN" sz="2800" dirty="0"/>
                  <a:t>B</a:t>
                </a:r>
                <a:r>
                  <a:rPr lang="zh-CN" altLang="en-US" sz="2800" dirty="0"/>
                  <a:t>两种证券的相关系数</a:t>
                </a:r>
                <a:r>
                  <a:rPr lang="en-US" altLang="zh-CN" sz="2800" dirty="0"/>
                  <a:t>0.3</a:t>
                </a:r>
                <a:r>
                  <a:rPr lang="zh-CN" altLang="en-US" sz="2800" dirty="0"/>
                  <a:t>，市场无风险收益率为</a:t>
                </a:r>
                <a:r>
                  <a:rPr lang="en-US" altLang="zh-CN" sz="2800" dirty="0"/>
                  <a:t>5%</a:t>
                </a:r>
                <a:r>
                  <a:rPr lang="zh-CN" altLang="en-US" sz="2800" dirty="0"/>
                  <a:t>。投资者决定用这两种证券组成一个最优风险组合。求：</a:t>
                </a:r>
                <a:endParaRPr lang="en-US" altLang="zh-CN" sz="2800" dirty="0"/>
              </a:p>
              <a:p>
                <a:r>
                  <a:rPr lang="zh-CN" altLang="en-US" sz="2800" dirty="0"/>
                  <a:t>（</a:t>
                </a:r>
                <a:r>
                  <a:rPr lang="en-US" altLang="zh-CN" sz="2800" dirty="0"/>
                  <a:t>1</a:t>
                </a:r>
                <a:r>
                  <a:rPr lang="zh-CN" altLang="en-US" sz="2800" dirty="0"/>
                  <a:t>）请问你该如何构造最优风险组合？并给出最优风险组合的期望收益率与标准差。</a:t>
                </a:r>
                <a:endParaRPr lang="en-US" altLang="zh-CN" sz="2800" dirty="0"/>
              </a:p>
              <a:p>
                <a:r>
                  <a:rPr lang="zh-CN" altLang="en-US" sz="2800" dirty="0"/>
                  <a:t>（</a:t>
                </a:r>
                <a:r>
                  <a:rPr lang="en-US" altLang="zh-CN" sz="2800" dirty="0"/>
                  <a:t>2</a:t>
                </a:r>
                <a:r>
                  <a:rPr lang="zh-CN" altLang="en-US" sz="2800" dirty="0"/>
                  <a:t>）假设某投资者的效用函数为</a:t>
                </a:r>
                <a14:m>
                  <m:oMath xmlns:m="http://schemas.openxmlformats.org/officeDocument/2006/math">
                    <m:r>
                      <a:rPr lang="zh-CN" altLang="en-US" sz="2800" b="0" i="1" dirty="0">
                        <a:latin typeface="Cambria Math" panose="02040503050406030204" pitchFamily="18" charset="0"/>
                      </a:rPr>
                      <m:t>：</m:t>
                    </m:r>
                    <m:r>
                      <a:rPr lang="en-US" altLang="zh-CN" sz="2800" b="0" i="1" smtClean="0">
                        <a:latin typeface="Cambria Math" panose="02040503050406030204" pitchFamily="18" charset="0"/>
                      </a:rPr>
                      <m:t>𝑈</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r>
                      <a:rPr lang="en-US" altLang="zh-CN" sz="2800" b="0" i="1" smtClean="0">
                        <a:latin typeface="Cambria Math" panose="02040503050406030204" pitchFamily="18" charset="0"/>
                      </a:rPr>
                      <m:t>−2</m:t>
                    </m:r>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𝑃</m:t>
                            </m:r>
                          </m:sub>
                        </m:sSub>
                      </m:e>
                    </m:d>
                  </m:oMath>
                </a14:m>
                <a:r>
                  <a:rPr lang="zh-CN" altLang="en-US" sz="2800" dirty="0"/>
                  <a:t>，并且他决定将资金部分投资于风险资产，部分投资于无风险资产，请问给出他的最有资产配置组合。</a:t>
                </a:r>
              </a:p>
            </p:txBody>
          </p:sp>
        </mc:Choice>
        <mc:Fallback xmlns="">
          <p:sp>
            <p:nvSpPr>
              <p:cNvPr id="5" name="文本框 4">
                <a:extLst>
                  <a:ext uri="{FF2B5EF4-FFF2-40B4-BE49-F238E27FC236}">
                    <a16:creationId xmlns:a16="http://schemas.microsoft.com/office/drawing/2014/main" id="{295B3786-77E2-4401-997B-D49FBC456A07}"/>
                  </a:ext>
                </a:extLst>
              </p:cNvPr>
              <p:cNvSpPr txBox="1">
                <a:spLocks noRot="1" noChangeAspect="1" noMove="1" noResize="1" noEditPoints="1" noAdjustHandles="1" noChangeArrowheads="1" noChangeShapeType="1" noTextEdit="1"/>
              </p:cNvSpPr>
              <p:nvPr/>
            </p:nvSpPr>
            <p:spPr>
              <a:xfrm>
                <a:off x="472440" y="1397675"/>
                <a:ext cx="11247120" cy="4185761"/>
              </a:xfrm>
              <a:prstGeom prst="rect">
                <a:avLst/>
              </a:prstGeom>
              <a:blipFill>
                <a:blip r:embed="rId4"/>
                <a:stretch>
                  <a:fillRect l="-1138" t="-1601" r="-2602" b="-2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20354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95B3786-77E2-4401-997B-D49FBC456A07}"/>
                  </a:ext>
                </a:extLst>
              </p:cNvPr>
              <p:cNvSpPr txBox="1"/>
              <p:nvPr/>
            </p:nvSpPr>
            <p:spPr>
              <a:xfrm>
                <a:off x="252005" y="2074238"/>
                <a:ext cx="11687991" cy="2709524"/>
              </a:xfrm>
              <a:prstGeom prst="rect">
                <a:avLst/>
              </a:prstGeom>
              <a:noFill/>
            </p:spPr>
            <p:txBody>
              <a:bodyPr wrap="square">
                <a:spAutoFit/>
              </a:bodyPr>
              <a:lstStyle/>
              <a:p>
                <a:r>
                  <a:rPr lang="zh-CN" altLang="en-US" sz="2800" dirty="0"/>
                  <a:t>答：</a:t>
                </a:r>
                <a:endParaRPr lang="en-US" altLang="zh-CN" sz="2800" dirty="0"/>
              </a:p>
              <a:p>
                <a:r>
                  <a:rPr lang="zh-CN" altLang="en-US" sz="2800" dirty="0"/>
                  <a:t>（</a:t>
                </a:r>
                <a:r>
                  <a:rPr lang="en-US" altLang="zh-CN" sz="2800" dirty="0"/>
                  <a:t>1</a:t>
                </a:r>
                <a:r>
                  <a:rPr lang="zh-CN" altLang="en-US" sz="2800" dirty="0"/>
                  <a:t>）</a:t>
                </a:r>
                <a:r>
                  <a:rPr lang="zh-CN" altLang="en-US" sz="2800" i="0" dirty="0">
                    <a:solidFill>
                      <a:schemeClr val="tx1"/>
                    </a:solidFill>
                  </a:rPr>
                  <a:t>第一问</a:t>
                </a:r>
                <a:r>
                  <a:rPr lang="zh-CN" altLang="en-US" sz="2800" i="0" dirty="0"/>
                  <a:t>的过程如前面</a:t>
                </a:r>
                <a:r>
                  <a:rPr lang="en-US" altLang="zh-CN" sz="2800" b="0" i="0" dirty="0"/>
                  <a:t>PPT</a:t>
                </a:r>
                <a:r>
                  <a:rPr lang="zh-CN" altLang="en-US" sz="2800" i="0" dirty="0"/>
                  <a:t>所示，不再赘述：</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𝑥</m:t>
                        </m:r>
                      </m:e>
                      <m:sub>
                        <m:r>
                          <a:rPr lang="en-US" altLang="zh-CN" sz="2800" i="1">
                            <a:solidFill>
                              <a:schemeClr val="tx1"/>
                            </a:solidFill>
                            <a:latin typeface="Cambria Math" panose="02040503050406030204" pitchFamily="18" charset="0"/>
                          </a:rPr>
                          <m:t>𝐴</m:t>
                        </m:r>
                      </m:sub>
                    </m:sSub>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40%,</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𝐵</m:t>
                        </m:r>
                      </m:sub>
                    </m:sSub>
                    <m:r>
                      <a:rPr lang="en-US" altLang="zh-CN" sz="2800">
                        <a:latin typeface="Cambria Math" panose="02040503050406030204" pitchFamily="18" charset="0"/>
                      </a:rPr>
                      <m:t>=</m:t>
                    </m:r>
                    <m:r>
                      <a:rPr lang="en-US" altLang="zh-CN" sz="2800" b="0" i="1" smtClean="0">
                        <a:latin typeface="Cambria Math" panose="02040503050406030204" pitchFamily="18" charset="0"/>
                      </a:rPr>
                      <m:t>6</m:t>
                    </m:r>
                    <m:r>
                      <a:rPr lang="en-US" altLang="zh-CN" sz="2800" i="1">
                        <a:latin typeface="Cambria Math" panose="02040503050406030204" pitchFamily="18" charset="0"/>
                        <a:ea typeface="Cambria Math" panose="02040503050406030204" pitchFamily="18" charset="0"/>
                      </a:rPr>
                      <m:t>0%</m:t>
                    </m:r>
                  </m:oMath>
                </a14:m>
                <a:r>
                  <a:rPr lang="zh-CN" altLang="en-US" sz="2800" dirty="0"/>
                  <a:t>；最优风险资产组合的预期收益率为</a:t>
                </a:r>
                <a14:m>
                  <m:oMath xmlns:m="http://schemas.openxmlformats.org/officeDocument/2006/math">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𝑃</m:t>
                            </m:r>
                          </m:sub>
                        </m:sSub>
                      </m:e>
                    </m:d>
                    <m:r>
                      <a:rPr lang="en-US" altLang="zh-CN" sz="2800" i="1">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11%</m:t>
                    </m:r>
                  </m:oMath>
                </a14:m>
                <a:r>
                  <a:rPr lang="zh-CN" altLang="en-US" sz="2800" dirty="0"/>
                  <a:t>，标准差为</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𝑃</m:t>
                        </m:r>
                      </m:sub>
                    </m:sSub>
                    <m:r>
                      <a:rPr lang="en-US" altLang="zh-CN" sz="2800" b="0" i="1" dirty="0" smtClean="0">
                        <a:latin typeface="Cambria Math" panose="02040503050406030204" pitchFamily="18" charset="0"/>
                      </a:rPr>
                      <m:t>=14</m:t>
                    </m:r>
                    <m:r>
                      <a:rPr lang="en-US" altLang="zh-CN" sz="2800" i="1" dirty="0" smtClean="0">
                        <a:latin typeface="Cambria Math" panose="02040503050406030204" pitchFamily="18" charset="0"/>
                      </a:rPr>
                      <m:t>.2</m:t>
                    </m:r>
                    <m:r>
                      <a:rPr lang="en-US" altLang="zh-CN" sz="2800" b="0" i="1" dirty="0" smtClean="0">
                        <a:latin typeface="Cambria Math" panose="02040503050406030204" pitchFamily="18" charset="0"/>
                      </a:rPr>
                      <m:t>0</m:t>
                    </m:r>
                    <m:r>
                      <a:rPr lang="en-US" altLang="zh-CN" sz="2800" i="1" dirty="0" smtClean="0">
                        <a:latin typeface="Cambria Math" panose="02040503050406030204" pitchFamily="18" charset="0"/>
                      </a:rPr>
                      <m:t>%</m:t>
                    </m:r>
                  </m:oMath>
                </a14:m>
                <a:endParaRPr lang="en-US" altLang="zh-CN" sz="2800" dirty="0"/>
              </a:p>
              <a:p>
                <a:endParaRPr lang="en-US" altLang="zh-CN" sz="1400" dirty="0"/>
              </a:p>
              <a:p>
                <a:r>
                  <a:rPr lang="zh-CN" altLang="en-US" sz="2800" dirty="0"/>
                  <a:t>（</a:t>
                </a:r>
                <a:r>
                  <a:rPr lang="en-US" altLang="zh-CN" sz="2800" dirty="0"/>
                  <a:t>2</a:t>
                </a:r>
                <a:r>
                  <a:rPr lang="zh-CN" altLang="en-US" sz="2800" dirty="0"/>
                  <a:t>）由题知</a:t>
                </a:r>
                <a14:m>
                  <m:oMath xmlns:m="http://schemas.openxmlformats.org/officeDocument/2006/math">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rPr>
                      <m:t>=4</m:t>
                    </m:r>
                  </m:oMath>
                </a14:m>
                <a:r>
                  <a:rPr lang="zh-CN" altLang="en-US" sz="2800" dirty="0"/>
                  <a:t>，</a:t>
                </a:r>
                <a:r>
                  <a:rPr lang="en-US" altLang="zh-CN" sz="2800" dirty="0">
                    <a:solidFill>
                      <a:srgbClr val="FF0000"/>
                    </a:solidFill>
                  </a:rPr>
                  <a:t> </a:t>
                </a:r>
                <a14:m>
                  <m:oMath xmlns:m="http://schemas.openxmlformats.org/officeDocument/2006/math">
                    <m:r>
                      <a:rPr lang="zh-CN" altLang="en-US" sz="2800" i="1" dirty="0" smtClean="0">
                        <a:solidFill>
                          <a:schemeClr val="tx1"/>
                        </a:solidFill>
                        <a:latin typeface="Cambria Math" panose="02040503050406030204" pitchFamily="18" charset="0"/>
                      </a:rPr>
                      <m:t>投资于</m:t>
                    </m:r>
                    <m:r>
                      <a:rPr lang="zh-CN" altLang="en-US" sz="2800" i="1" dirty="0">
                        <a:solidFill>
                          <a:schemeClr val="tx1"/>
                        </a:solidFill>
                        <a:latin typeface="Cambria Math" panose="02040503050406030204" pitchFamily="18" charset="0"/>
                      </a:rPr>
                      <m:t>风险资产</m:t>
                    </m:r>
                    <m:r>
                      <a:rPr lang="zh-CN" altLang="en-US" sz="2800" i="1" dirty="0" smtClean="0">
                        <a:solidFill>
                          <a:schemeClr val="tx1"/>
                        </a:solidFill>
                        <a:latin typeface="Cambria Math" panose="02040503050406030204" pitchFamily="18" charset="0"/>
                      </a:rPr>
                      <m:t>的</m:t>
                    </m:r>
                    <m:r>
                      <a:rPr lang="zh-CN" altLang="en-US" sz="2800" i="1" dirty="0">
                        <a:solidFill>
                          <a:schemeClr val="tx1"/>
                        </a:solidFill>
                        <a:latin typeface="Cambria Math" panose="02040503050406030204" pitchFamily="18" charset="0"/>
                      </a:rPr>
                      <m:t>比例</m:t>
                    </m:r>
                    <m:r>
                      <a:rPr lang="zh-CN" altLang="en-US" sz="2800" i="1" dirty="0" smtClean="0">
                        <a:solidFill>
                          <a:schemeClr val="tx1"/>
                        </a:solidFill>
                        <a:latin typeface="Cambria Math" panose="02040503050406030204" pitchFamily="18" charset="0"/>
                      </a:rPr>
                      <m:t>：</m:t>
                    </m:r>
                    <m:sSup>
                      <m:sSupPr>
                        <m:ctrlPr>
                          <a:rPr lang="en-US" altLang="zh-CN" sz="2800" i="1" smtClean="0">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𝑦</m:t>
                        </m:r>
                      </m:e>
                      <m:sup>
                        <m:r>
                          <a:rPr lang="en-US" altLang="zh-CN" sz="2800" i="1">
                            <a:solidFill>
                              <a:schemeClr val="tx1"/>
                            </a:solidFill>
                            <a:latin typeface="Cambria Math" panose="02040503050406030204" pitchFamily="18" charset="0"/>
                          </a:rPr>
                          <m:t>∗</m:t>
                        </m:r>
                      </m:sup>
                    </m:sSup>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𝑇</m:t>
                            </m:r>
                          </m:sub>
                        </m:sSub>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𝑓</m:t>
                            </m:r>
                          </m:sub>
                        </m:sSub>
                      </m:num>
                      <m:den>
                        <m:r>
                          <a:rPr lang="en-US" altLang="zh-CN" sz="2800" i="1">
                            <a:solidFill>
                              <a:schemeClr val="tx1"/>
                            </a:solidFill>
                            <a:latin typeface="Cambria Math" panose="02040503050406030204" pitchFamily="18" charset="0"/>
                          </a:rPr>
                          <m:t>𝐴</m:t>
                        </m:r>
                        <m:sSup>
                          <m:sSupPr>
                            <m:ctrlPr>
                              <a:rPr lang="en-US" altLang="zh-CN" sz="2800" i="1">
                                <a:solidFill>
                                  <a:schemeClr val="tx1"/>
                                </a:solidFill>
                                <a:latin typeface="Cambria Math" panose="02040503050406030204" pitchFamily="18" charset="0"/>
                              </a:rPr>
                            </m:ctrlPr>
                          </m:sSupPr>
                          <m:e>
                            <m:r>
                              <a:rPr lang="zh-CN" altLang="en-US" sz="2800" i="1">
                                <a:solidFill>
                                  <a:schemeClr val="tx1"/>
                                </a:solidFill>
                                <a:latin typeface="Cambria Math" panose="02040503050406030204" pitchFamily="18" charset="0"/>
                              </a:rPr>
                              <m:t>𝜎</m:t>
                            </m:r>
                          </m:e>
                          <m:sup>
                            <m:r>
                              <a:rPr lang="en-US" altLang="zh-CN" sz="2800" i="1">
                                <a:solidFill>
                                  <a:schemeClr val="tx1"/>
                                </a:solidFill>
                                <a:latin typeface="Cambria Math" panose="02040503050406030204" pitchFamily="18" charset="0"/>
                              </a:rPr>
                              <m:t>2</m:t>
                            </m:r>
                          </m:sup>
                        </m:sSup>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𝑇</m:t>
                                </m:r>
                              </m:sub>
                            </m:sSub>
                          </m:e>
                        </m:d>
                      </m:den>
                    </m:f>
                    <m:r>
                      <a:rPr lang="en-US" altLang="zh-CN" sz="2800" b="0" i="0"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11%−5%</m:t>
                        </m:r>
                      </m:num>
                      <m:den>
                        <m:r>
                          <a:rPr lang="en-US" altLang="zh-CN" sz="2800" b="0" i="1" smtClean="0">
                            <a:solidFill>
                              <a:schemeClr val="tx1"/>
                            </a:solidFill>
                            <a:latin typeface="Cambria Math" panose="02040503050406030204" pitchFamily="18" charset="0"/>
                          </a:rPr>
                          <m:t>4</m:t>
                        </m:r>
                        <m:r>
                          <a:rPr lang="en-US" altLang="zh-CN" sz="2800" b="0" i="1" smtClean="0">
                            <a:solidFill>
                              <a:schemeClr val="tx1"/>
                            </a:solidFill>
                            <a:latin typeface="Cambria Math" panose="02040503050406030204" pitchFamily="18" charset="0"/>
                            <a:ea typeface="Cambria Math" panose="02040503050406030204" pitchFamily="18" charset="0"/>
                          </a:rPr>
                          <m:t>×</m:t>
                        </m:r>
                        <m:sSup>
                          <m:sSupPr>
                            <m:ctrlPr>
                              <a:rPr lang="en-US" altLang="zh-CN" sz="2800" b="0" i="1" smtClean="0">
                                <a:solidFill>
                                  <a:schemeClr val="tx1"/>
                                </a:solidFill>
                                <a:latin typeface="Cambria Math" panose="02040503050406030204" pitchFamily="18" charset="0"/>
                                <a:ea typeface="Cambria Math" panose="02040503050406030204" pitchFamily="18" charset="0"/>
                              </a:rPr>
                            </m:ctrlPr>
                          </m:sSupPr>
                          <m:e>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dirty="0">
                                <a:solidFill>
                                  <a:schemeClr val="tx1"/>
                                </a:solidFill>
                                <a:latin typeface="Cambria Math" panose="02040503050406030204" pitchFamily="18" charset="0"/>
                              </a:rPr>
                              <m:t>14.20%</m:t>
                            </m:r>
                            <m:r>
                              <a:rPr lang="en-US" altLang="zh-CN" sz="2800" b="0" i="1" smtClean="0">
                                <a:solidFill>
                                  <a:schemeClr val="tx1"/>
                                </a:solidFill>
                                <a:latin typeface="Cambria Math" panose="02040503050406030204" pitchFamily="18" charset="0"/>
                                <a:ea typeface="Cambria Math" panose="02040503050406030204" pitchFamily="18" charset="0"/>
                              </a:rPr>
                              <m:t>)</m:t>
                            </m:r>
                          </m:e>
                          <m:sup>
                            <m:r>
                              <a:rPr lang="en-US" altLang="zh-CN" sz="2800" b="0" i="1" smtClean="0">
                                <a:solidFill>
                                  <a:schemeClr val="tx1"/>
                                </a:solidFill>
                                <a:latin typeface="Cambria Math" panose="02040503050406030204" pitchFamily="18" charset="0"/>
                                <a:ea typeface="Cambria Math" panose="02040503050406030204" pitchFamily="18" charset="0"/>
                              </a:rPr>
                              <m:t>2</m:t>
                            </m:r>
                          </m:sup>
                        </m:sSup>
                      </m:den>
                    </m:f>
                    <m:r>
                      <a:rPr lang="en-US" altLang="zh-CN" sz="2800" b="0" i="1" smtClean="0">
                        <a:solidFill>
                          <a:schemeClr val="tx1"/>
                        </a:solidFill>
                        <a:latin typeface="Cambria Math" panose="02040503050406030204" pitchFamily="18" charset="0"/>
                      </a:rPr>
                      <m:t>=74.39%</m:t>
                    </m:r>
                  </m:oMath>
                </a14:m>
                <a:r>
                  <a:rPr lang="zh-CN" altLang="en-US" sz="2800" dirty="0"/>
                  <a:t>，</a:t>
                </a:r>
                <a14:m>
                  <m:oMath xmlns:m="http://schemas.openxmlformats.org/officeDocument/2006/math">
                    <m:r>
                      <a:rPr lang="zh-CN" altLang="en-US" sz="2800" i="1" dirty="0">
                        <a:latin typeface="Cambria Math" panose="02040503050406030204" pitchFamily="18" charset="0"/>
                      </a:rPr>
                      <m:t>投资于</m:t>
                    </m:r>
                    <m:r>
                      <a:rPr lang="zh-CN" altLang="en-US" sz="2800" i="1" dirty="0" smtClean="0">
                        <a:latin typeface="Cambria Math" panose="02040503050406030204" pitchFamily="18" charset="0"/>
                      </a:rPr>
                      <m:t>无</m:t>
                    </m:r>
                    <m:r>
                      <a:rPr lang="zh-CN" altLang="en-US" sz="2800" i="1" dirty="0">
                        <a:latin typeface="Cambria Math" panose="02040503050406030204" pitchFamily="18" charset="0"/>
                      </a:rPr>
                      <m:t>风险资产的比例</m:t>
                    </m:r>
                  </m:oMath>
                </a14:m>
                <a:r>
                  <a:rPr lang="zh-CN" altLang="en-US" sz="2800" dirty="0"/>
                  <a:t>为</a:t>
                </a:r>
                <a:r>
                  <a:rPr lang="en-US" altLang="zh-CN" sz="2800" dirty="0"/>
                  <a:t>25.61%</a:t>
                </a:r>
                <a:endParaRPr lang="zh-CN" altLang="en-US" sz="2800" dirty="0"/>
              </a:p>
            </p:txBody>
          </p:sp>
        </mc:Choice>
        <mc:Fallback xmlns="">
          <p:sp>
            <p:nvSpPr>
              <p:cNvPr id="5" name="文本框 4">
                <a:extLst>
                  <a:ext uri="{FF2B5EF4-FFF2-40B4-BE49-F238E27FC236}">
                    <a16:creationId xmlns:a16="http://schemas.microsoft.com/office/drawing/2014/main" id="{295B3786-77E2-4401-997B-D49FBC456A07}"/>
                  </a:ext>
                </a:extLst>
              </p:cNvPr>
              <p:cNvSpPr txBox="1">
                <a:spLocks noRot="1" noChangeAspect="1" noMove="1" noResize="1" noEditPoints="1" noAdjustHandles="1" noChangeArrowheads="1" noChangeShapeType="1" noTextEdit="1"/>
              </p:cNvSpPr>
              <p:nvPr/>
            </p:nvSpPr>
            <p:spPr>
              <a:xfrm>
                <a:off x="252005" y="2074238"/>
                <a:ext cx="11687991" cy="2709524"/>
              </a:xfrm>
              <a:prstGeom prst="rect">
                <a:avLst/>
              </a:prstGeom>
              <a:blipFill>
                <a:blip r:embed="rId4"/>
                <a:stretch>
                  <a:fillRect l="-1043" t="-2472" r="-574" b="-51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5418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17</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328700" y="3930223"/>
            <a:ext cx="353460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CAPM</a:t>
            </a: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模型</a:t>
            </a:r>
          </a:p>
        </p:txBody>
      </p:sp>
    </p:spTree>
    <p:extLst>
      <p:ext uri="{BB962C8B-B14F-4D97-AF65-F5344CB8AC3E}">
        <p14:creationId xmlns:p14="http://schemas.microsoft.com/office/powerpoint/2010/main" val="41950399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29"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导论</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2E38D221-DA05-D692-BC50-E95512240A1B}"/>
              </a:ext>
            </a:extLst>
          </p:cNvPr>
          <p:cNvSpPr txBox="1"/>
          <p:nvPr/>
        </p:nvSpPr>
        <p:spPr>
          <a:xfrm>
            <a:off x="1794177" y="1532965"/>
            <a:ext cx="8603647" cy="1384995"/>
          </a:xfrm>
          <a:prstGeom prst="rect">
            <a:avLst/>
          </a:prstGeom>
          <a:noFill/>
        </p:spPr>
        <p:txBody>
          <a:bodyPr wrap="square" rtlCol="0">
            <a:spAutoFit/>
          </a:bodyPr>
          <a:lstStyle/>
          <a:p>
            <a:pPr algn="l"/>
            <a:r>
              <a:rPr lang="zh-CN" altLang="en-US" sz="2800" dirty="0"/>
              <a:t>马科维茨均值方差模型的缺陷：</a:t>
            </a:r>
            <a:endParaRPr lang="en-US" altLang="zh-CN" sz="2800" dirty="0"/>
          </a:p>
          <a:p>
            <a:pPr algn="l"/>
            <a:r>
              <a:rPr lang="zh-CN" altLang="en-US" sz="2800" dirty="0"/>
              <a:t>①没有说明期望收益率与风险之间的关系；</a:t>
            </a:r>
            <a:endParaRPr lang="en-US" altLang="zh-CN" sz="2800" dirty="0"/>
          </a:p>
          <a:p>
            <a:pPr algn="l"/>
            <a:r>
              <a:rPr lang="zh-CN" altLang="en-US" sz="2800" dirty="0"/>
              <a:t>②没有区分风险的类型（系统性风险</a:t>
            </a:r>
            <a:r>
              <a:rPr lang="en-US" altLang="zh-CN" sz="2800" dirty="0"/>
              <a:t>/</a:t>
            </a:r>
            <a:r>
              <a:rPr lang="zh-CN" altLang="en-US" sz="2800" dirty="0"/>
              <a:t>非系统性风险）；</a:t>
            </a:r>
          </a:p>
        </p:txBody>
      </p:sp>
      <p:sp>
        <p:nvSpPr>
          <p:cNvPr id="3" name="箭头: 下 2">
            <a:extLst>
              <a:ext uri="{FF2B5EF4-FFF2-40B4-BE49-F238E27FC236}">
                <a16:creationId xmlns:a16="http://schemas.microsoft.com/office/drawing/2014/main" id="{F9FE37B6-6FC2-88D8-8FA7-06BC6696B701}"/>
              </a:ext>
            </a:extLst>
          </p:cNvPr>
          <p:cNvSpPr/>
          <p:nvPr/>
        </p:nvSpPr>
        <p:spPr>
          <a:xfrm>
            <a:off x="5923429" y="3081566"/>
            <a:ext cx="345141" cy="10309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7D2955F-D139-2F6E-3493-E7CC052F6CF9}"/>
              </a:ext>
            </a:extLst>
          </p:cNvPr>
          <p:cNvSpPr txBox="1"/>
          <p:nvPr/>
        </p:nvSpPr>
        <p:spPr>
          <a:xfrm>
            <a:off x="1892766" y="4276165"/>
            <a:ext cx="8406468" cy="523220"/>
          </a:xfrm>
          <a:prstGeom prst="rect">
            <a:avLst/>
          </a:prstGeom>
          <a:noFill/>
        </p:spPr>
        <p:txBody>
          <a:bodyPr wrap="none" rtlCol="0">
            <a:spAutoFit/>
          </a:bodyPr>
          <a:lstStyle/>
          <a:p>
            <a:pPr algn="l"/>
            <a:r>
              <a:rPr lang="zh-CN" altLang="en-US" sz="2800" dirty="0"/>
              <a:t>威廉</a:t>
            </a:r>
            <a:r>
              <a:rPr lang="en-US" altLang="zh-CN" sz="2800" dirty="0"/>
              <a:t>·</a:t>
            </a:r>
            <a:r>
              <a:rPr lang="zh-CN" altLang="en-US" sz="2800" dirty="0"/>
              <a:t>夏普等人共同提出资本资产定价模型（</a:t>
            </a:r>
            <a:r>
              <a:rPr lang="en-US" altLang="zh-CN" sz="2800" dirty="0"/>
              <a:t>CAPM</a:t>
            </a:r>
            <a:r>
              <a:rPr lang="zh-CN" altLang="en-US" sz="2800" dirty="0"/>
              <a:t>）</a:t>
            </a:r>
          </a:p>
        </p:txBody>
      </p:sp>
    </p:spTree>
    <p:extLst>
      <p:ext uri="{BB962C8B-B14F-4D97-AF65-F5344CB8AC3E}">
        <p14:creationId xmlns:p14="http://schemas.microsoft.com/office/powerpoint/2010/main" val="8609579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800792" y="250621"/>
            <a:ext cx="2018501"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CAPM</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的假设</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423E385E-18BA-805A-6087-C515BF0F015C}"/>
              </a:ext>
            </a:extLst>
          </p:cNvPr>
          <p:cNvSpPr txBox="1"/>
          <p:nvPr/>
        </p:nvSpPr>
        <p:spPr>
          <a:xfrm>
            <a:off x="538249" y="842043"/>
            <a:ext cx="11115502" cy="5693866"/>
          </a:xfrm>
          <a:prstGeom prst="rect">
            <a:avLst/>
          </a:prstGeom>
          <a:noFill/>
        </p:spPr>
        <p:txBody>
          <a:bodyPr wrap="square" rtlCol="0">
            <a:spAutoFit/>
          </a:bodyPr>
          <a:lstStyle/>
          <a:p>
            <a:pPr algn="l"/>
            <a:r>
              <a:rPr lang="en-US" altLang="zh-CN" sz="2800" dirty="0"/>
              <a:t>CAPM</a:t>
            </a:r>
            <a:r>
              <a:rPr lang="zh-CN" altLang="en-US" sz="2800" dirty="0"/>
              <a:t>的假设：见课本</a:t>
            </a:r>
            <a:r>
              <a:rPr lang="en-US" altLang="zh-CN" sz="2800" dirty="0"/>
              <a:t>P88</a:t>
            </a:r>
          </a:p>
          <a:p>
            <a:pPr algn="l"/>
            <a:r>
              <a:rPr lang="zh-CN" altLang="en-US" sz="2800" dirty="0"/>
              <a:t>（</a:t>
            </a:r>
            <a:r>
              <a:rPr lang="en-US" altLang="zh-CN" sz="2800" dirty="0"/>
              <a:t>1</a:t>
            </a:r>
            <a:r>
              <a:rPr lang="zh-CN" altLang="en-US" sz="2800" dirty="0"/>
              <a:t>）所有的投资者有相同的投资时期水平，即“</a:t>
            </a:r>
            <a:r>
              <a:rPr lang="zh-CN" altLang="en-US" sz="2800" dirty="0">
                <a:solidFill>
                  <a:srgbClr val="FF0000"/>
                </a:solidFill>
              </a:rPr>
              <a:t>单期</a:t>
            </a:r>
            <a:r>
              <a:rPr lang="zh-CN" altLang="en-US" sz="2800" dirty="0"/>
              <a:t>”；</a:t>
            </a:r>
            <a:endParaRPr lang="en-US" altLang="zh-CN" sz="2800" dirty="0"/>
          </a:p>
          <a:p>
            <a:pPr algn="l"/>
            <a:r>
              <a:rPr lang="zh-CN" altLang="en-US" sz="2800" dirty="0"/>
              <a:t>（</a:t>
            </a:r>
            <a:r>
              <a:rPr lang="en-US" altLang="zh-CN" sz="2800" dirty="0"/>
              <a:t>2</a:t>
            </a:r>
            <a:r>
              <a:rPr lang="zh-CN" altLang="en-US" sz="2800" dirty="0"/>
              <a:t>）所有的投资者有完全相同的预期</a:t>
            </a:r>
            <a:r>
              <a:rPr lang="en-US" altLang="zh-CN" sz="2800" dirty="0"/>
              <a:t>,</a:t>
            </a:r>
            <a:r>
              <a:rPr lang="zh-CN" altLang="en-US" sz="2800" dirty="0"/>
              <a:t>即齐次预期或称为</a:t>
            </a:r>
            <a:r>
              <a:rPr lang="zh-CN" altLang="en-US" sz="2800" dirty="0">
                <a:solidFill>
                  <a:srgbClr val="FF0000"/>
                </a:solidFill>
              </a:rPr>
              <a:t>同质预期</a:t>
            </a:r>
            <a:r>
              <a:rPr lang="zh-CN" altLang="en-US" sz="2800" dirty="0"/>
              <a:t>；也就是说</a:t>
            </a:r>
            <a:r>
              <a:rPr lang="en-US" altLang="zh-CN" sz="2800" dirty="0"/>
              <a:t>,</a:t>
            </a:r>
            <a:r>
              <a:rPr lang="zh-CN" altLang="en-US" sz="2800" dirty="0"/>
              <a:t>他们对证券的未来预期收益、风险及证券间的关联性具有完全相同的预期。</a:t>
            </a:r>
            <a:endParaRPr lang="en-US" altLang="zh-CN" sz="2800" dirty="0"/>
          </a:p>
          <a:p>
            <a:pPr algn="l"/>
            <a:r>
              <a:rPr lang="zh-CN" altLang="en-US" sz="2800" dirty="0"/>
              <a:t>（</a:t>
            </a:r>
            <a:r>
              <a:rPr lang="en-US" altLang="zh-CN" sz="2800" dirty="0"/>
              <a:t>3</a:t>
            </a:r>
            <a:r>
              <a:rPr lang="zh-CN" altLang="en-US" sz="2800" dirty="0"/>
              <a:t>）投资者都</a:t>
            </a:r>
            <a:r>
              <a:rPr lang="zh-CN" altLang="en-US" sz="2800" dirty="0">
                <a:solidFill>
                  <a:srgbClr val="FF0000"/>
                </a:solidFill>
              </a:rPr>
              <a:t>依据马柯维茨均值方差模型</a:t>
            </a:r>
            <a:r>
              <a:rPr lang="zh-CN" altLang="en-US" sz="2800" dirty="0"/>
              <a:t>选择证券</a:t>
            </a:r>
            <a:r>
              <a:rPr lang="en-US" altLang="zh-CN" sz="2800" dirty="0"/>
              <a:t>,</a:t>
            </a:r>
            <a:r>
              <a:rPr lang="zh-CN" altLang="en-US" sz="2800" dirty="0"/>
              <a:t>即投资者都以期望收益率评价证券组合的收益水平、依据方差</a:t>
            </a:r>
            <a:r>
              <a:rPr lang="en-US" altLang="zh-CN" sz="2800" dirty="0"/>
              <a:t>(</a:t>
            </a:r>
            <a:r>
              <a:rPr lang="zh-CN" altLang="en-US" sz="2800" dirty="0"/>
              <a:t>或标准差</a:t>
            </a:r>
            <a:r>
              <a:rPr lang="en-US" altLang="zh-CN" sz="2800" dirty="0"/>
              <a:t>)</a:t>
            </a:r>
            <a:r>
              <a:rPr lang="zh-CN" altLang="en-US" sz="2800" dirty="0"/>
              <a:t>评价证券组合的风险水平</a:t>
            </a:r>
            <a:r>
              <a:rPr lang="en-US" altLang="zh-CN" sz="2800" dirty="0"/>
              <a:t>,</a:t>
            </a:r>
            <a:r>
              <a:rPr lang="zh-CN" altLang="en-US" sz="2800" dirty="0"/>
              <a:t>并依据马柯维茨均值方差模型选择最优证券组合。</a:t>
            </a:r>
            <a:endParaRPr lang="en-US" altLang="zh-CN" sz="2800" dirty="0"/>
          </a:p>
          <a:p>
            <a:pPr algn="l"/>
            <a:r>
              <a:rPr lang="zh-CN" altLang="en-US" sz="2800" dirty="0"/>
              <a:t>（</a:t>
            </a:r>
            <a:r>
              <a:rPr lang="en-US" altLang="zh-CN" sz="2800" dirty="0"/>
              <a:t>4</a:t>
            </a:r>
            <a:r>
              <a:rPr lang="zh-CN" altLang="en-US" sz="2800" dirty="0"/>
              <a:t>）资本市场</a:t>
            </a:r>
            <a:r>
              <a:rPr lang="zh-CN" altLang="en-US" sz="2800" dirty="0">
                <a:solidFill>
                  <a:srgbClr val="FF0000"/>
                </a:solidFill>
              </a:rPr>
              <a:t>没有摩擦</a:t>
            </a:r>
            <a:r>
              <a:rPr lang="zh-CN" altLang="en-US" sz="2800" dirty="0"/>
              <a:t>：所谓“摩擦”</a:t>
            </a:r>
            <a:r>
              <a:rPr lang="en-US" altLang="zh-CN" sz="2800" dirty="0"/>
              <a:t>,</a:t>
            </a:r>
            <a:r>
              <a:rPr lang="zh-CN" altLang="en-US" sz="2800" dirty="0"/>
              <a:t>是指市场对资本和信息自由流动的阻碍。因此</a:t>
            </a:r>
            <a:r>
              <a:rPr lang="en-US" altLang="zh-CN" sz="2800" dirty="0"/>
              <a:t>,</a:t>
            </a:r>
            <a:r>
              <a:rPr lang="zh-CN" altLang="en-US" sz="2800" dirty="0"/>
              <a:t>该假设意味着：①不考虑交易成本；②不考虑对红利</a:t>
            </a:r>
            <a:r>
              <a:rPr lang="en-US" altLang="zh-CN" sz="2800" dirty="0"/>
              <a:t>,</a:t>
            </a:r>
            <a:r>
              <a:rPr lang="zh-CN" altLang="en-US" sz="2800" dirty="0"/>
              <a:t>股息及资本利得的征税</a:t>
            </a:r>
            <a:r>
              <a:rPr lang="en-US" altLang="zh-CN" sz="2800" dirty="0"/>
              <a:t>;</a:t>
            </a:r>
            <a:r>
              <a:rPr lang="zh-CN" altLang="en-US" sz="2800" dirty="0"/>
              <a:t>③信息向市场中的每个人自由流动</a:t>
            </a:r>
            <a:r>
              <a:rPr lang="en-US" altLang="zh-CN" sz="2800" dirty="0"/>
              <a:t>;</a:t>
            </a:r>
            <a:r>
              <a:rPr lang="zh-CN" altLang="en-US" sz="2800" dirty="0"/>
              <a:t>④任何证券的交易单位都是无限可分的</a:t>
            </a:r>
            <a:r>
              <a:rPr lang="en-US" altLang="zh-CN" sz="2800" dirty="0"/>
              <a:t>;</a:t>
            </a:r>
            <a:r>
              <a:rPr lang="zh-CN" altLang="en-US" sz="2800" dirty="0"/>
              <a:t>⑤市场只有一个无风险借贷利率</a:t>
            </a:r>
            <a:r>
              <a:rPr lang="en-US" altLang="zh-CN" sz="2800" dirty="0"/>
              <a:t>;</a:t>
            </a:r>
            <a:r>
              <a:rPr lang="zh-CN" altLang="en-US" sz="2800" dirty="0"/>
              <a:t>⑥在借贷和卖空上没有限制。</a:t>
            </a:r>
          </a:p>
        </p:txBody>
      </p:sp>
    </p:spTree>
    <p:extLst>
      <p:ext uri="{BB962C8B-B14F-4D97-AF65-F5344CB8AC3E}">
        <p14:creationId xmlns:p14="http://schemas.microsoft.com/office/powerpoint/2010/main" val="2139198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385084" y="250621"/>
            <a:ext cx="849913"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CML</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FE2EC225-914C-2E2C-6C2A-66EDF32BF89B}"/>
              </a:ext>
            </a:extLst>
          </p:cNvPr>
          <p:cNvPicPr>
            <a:picLocks noChangeAspect="1"/>
          </p:cNvPicPr>
          <p:nvPr/>
        </p:nvPicPr>
        <p:blipFill>
          <a:blip r:embed="rId3"/>
          <a:stretch>
            <a:fillRect/>
          </a:stretch>
        </p:blipFill>
        <p:spPr>
          <a:xfrm>
            <a:off x="244963" y="2319169"/>
            <a:ext cx="2844946" cy="2883048"/>
          </a:xfrm>
          <a:prstGeom prst="rect">
            <a:avLst/>
          </a:prstGeom>
        </p:spPr>
      </p:pic>
      <p:sp>
        <p:nvSpPr>
          <p:cNvPr id="4" name="文本框 3">
            <a:extLst>
              <a:ext uri="{FF2B5EF4-FFF2-40B4-BE49-F238E27FC236}">
                <a16:creationId xmlns:a16="http://schemas.microsoft.com/office/drawing/2014/main" id="{D7F2ED38-4235-83A8-5153-290A2AF5BA41}"/>
              </a:ext>
            </a:extLst>
          </p:cNvPr>
          <p:cNvSpPr txBox="1"/>
          <p:nvPr/>
        </p:nvSpPr>
        <p:spPr>
          <a:xfrm>
            <a:off x="2348753" y="6101697"/>
            <a:ext cx="9843247" cy="523220"/>
          </a:xfrm>
          <a:prstGeom prst="rect">
            <a:avLst/>
          </a:prstGeom>
          <a:noFill/>
        </p:spPr>
        <p:txBody>
          <a:bodyPr wrap="square" rtlCol="0">
            <a:spAutoFit/>
          </a:bodyPr>
          <a:lstStyle/>
          <a:p>
            <a:pPr algn="l"/>
            <a:r>
              <a:rPr lang="en-US" altLang="zh-CN" sz="2800" dirty="0"/>
              <a:t>CML</a:t>
            </a:r>
            <a:r>
              <a:rPr lang="zh-CN" altLang="en-US" sz="2800" dirty="0"/>
              <a:t>描述的是</a:t>
            </a:r>
            <a:r>
              <a:rPr lang="zh-CN" altLang="en-US" sz="2800" b="1" dirty="0"/>
              <a:t>有效证券组合</a:t>
            </a:r>
            <a:r>
              <a:rPr lang="zh-CN" altLang="en-US" sz="2800" dirty="0"/>
              <a:t>的</a:t>
            </a:r>
            <a:r>
              <a:rPr lang="zh-CN" altLang="en-US" sz="2800" dirty="0">
                <a:solidFill>
                  <a:srgbClr val="FF0000"/>
                </a:solidFill>
              </a:rPr>
              <a:t>期望收益率</a:t>
            </a:r>
            <a:r>
              <a:rPr lang="zh-CN" altLang="en-US" sz="2800" dirty="0"/>
              <a:t>和</a:t>
            </a:r>
            <a:r>
              <a:rPr lang="zh-CN" altLang="en-US" sz="2800" dirty="0">
                <a:solidFill>
                  <a:srgbClr val="FF0000"/>
                </a:solidFill>
              </a:rPr>
              <a:t>总风险</a:t>
            </a:r>
            <a:r>
              <a:rPr lang="zh-CN" altLang="en-US" sz="2800" dirty="0"/>
              <a:t>之间的关系。</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FC2E7F5-73A0-C86D-77AA-FDFBD1B4B68A}"/>
                  </a:ext>
                </a:extLst>
              </p:cNvPr>
              <p:cNvSpPr txBox="1"/>
              <p:nvPr/>
            </p:nvSpPr>
            <p:spPr>
              <a:xfrm>
                <a:off x="3225817" y="1766880"/>
                <a:ext cx="8721220" cy="36157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rPr>
                        <m:t>𝐸</m:t>
                      </m:r>
                      <m:d>
                        <m:dPr>
                          <m:ctrlPr>
                            <a:rPr lang="en-US" altLang="zh-CN" sz="2800" i="1">
                              <a:solidFill>
                                <a:srgbClr val="FF0000"/>
                              </a:solidFill>
                              <a:latin typeface="Cambria Math" panose="02040503050406030204" pitchFamily="18" charset="0"/>
                            </a:rPr>
                          </m:ctrlPr>
                        </m:dPr>
                        <m:e>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𝑃</m:t>
                              </m:r>
                            </m:sub>
                          </m:sSub>
                        </m:e>
                      </m:d>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r>
                        <a:rPr lang="en-US" altLang="zh-CN" sz="2800" i="1">
                          <a:solidFill>
                            <a:srgbClr val="FF0000"/>
                          </a:solidFill>
                          <a:latin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rPr>
                                <m:t>𝐸</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𝑀</m:t>
                                      </m:r>
                                    </m:sub>
                                  </m:sSub>
                                </m:e>
                              </m:d>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num>
                            <m:den>
                              <m:sSub>
                                <m:sSubPr>
                                  <m:ctrlPr>
                                    <a:rPr lang="en-US" altLang="zh-CN" sz="2800" i="1" smtClean="0">
                                      <a:solidFill>
                                        <a:srgbClr val="FF0000"/>
                                      </a:solidFill>
                                      <a:latin typeface="Cambria Math" panose="02040503050406030204" pitchFamily="18" charset="0"/>
                                    </a:rPr>
                                  </m:ctrlPr>
                                </m:sSubPr>
                                <m:e>
                                  <m:r>
                                    <a:rPr lang="zh-CN" altLang="en-US" sz="2800" i="1" smtClean="0">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𝑀</m:t>
                                  </m:r>
                                </m:sub>
                              </m:sSub>
                            </m:den>
                          </m:f>
                        </m:e>
                      </m:d>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𝜎</m:t>
                          </m:r>
                        </m:e>
                        <m:sub>
                          <m:r>
                            <a:rPr lang="en-US" altLang="zh-CN" sz="2800" b="0" i="1" smtClean="0">
                              <a:solidFill>
                                <a:srgbClr val="FF0000"/>
                              </a:solidFill>
                              <a:latin typeface="Cambria Math" panose="02040503050406030204" pitchFamily="18" charset="0"/>
                            </a:rPr>
                            <m:t>𝑝</m:t>
                          </m:r>
                        </m:sub>
                      </m:sSub>
                    </m:oMath>
                  </m:oMathPara>
                </a14:m>
                <a:endParaRPr lang="en-US" altLang="zh-CN" sz="2800" dirty="0">
                  <a:solidFill>
                    <a:srgbClr val="FF0000"/>
                  </a:solidFill>
                </a:endParaRPr>
              </a:p>
              <a:p>
                <a:endParaRPr lang="en-US" altLang="zh-CN" sz="1400" dirty="0"/>
              </a:p>
              <a:p>
                <a14:m>
                  <m:oMath xmlns:m="http://schemas.openxmlformats.org/officeDocument/2006/math">
                    <m:r>
                      <a:rPr lang="zh-CN" altLang="en-US" sz="2800" i="1" dirty="0">
                        <a:solidFill>
                          <a:schemeClr val="tx1"/>
                        </a:solidFill>
                        <a:latin typeface="Cambria Math" panose="02040503050406030204" pitchFamily="18" charset="0"/>
                      </a:rPr>
                      <m:t>无风险</m:t>
                    </m:r>
                    <m:r>
                      <a:rPr lang="zh-CN" altLang="en-US" sz="2800" i="1" dirty="0" smtClean="0">
                        <a:latin typeface="Cambria Math" panose="02040503050406030204" pitchFamily="18" charset="0"/>
                      </a:rPr>
                      <m:t>利率</m:t>
                    </m:r>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𝑓</m:t>
                        </m:r>
                      </m:sub>
                    </m:sSub>
                  </m:oMath>
                </a14:m>
                <a:r>
                  <a:rPr lang="zh-CN" altLang="en-US" sz="2800" dirty="0"/>
                  <a:t>是对人们推迟消费的补偿，也即货币的时间价值，</a:t>
                </a:r>
                <a14:m>
                  <m:oMath xmlns:m="http://schemas.openxmlformats.org/officeDocument/2006/math">
                    <m:r>
                      <a:rPr lang="zh-CN" altLang="en-US" sz="2800" i="1" dirty="0">
                        <a:solidFill>
                          <a:schemeClr val="tx1"/>
                        </a:solidFill>
                        <a:latin typeface="Cambria Math" panose="02040503050406030204" pitchFamily="18" charset="0"/>
                      </a:rPr>
                      <m:t>而</m:t>
                    </m:r>
                    <m:r>
                      <a:rPr lang="en-US" altLang="zh-CN" sz="2800" i="1" smtClean="0">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ea typeface="Cambria Math" panose="02040503050406030204" pitchFamily="18" charset="0"/>
                          </a:rPr>
                        </m:ctrlPr>
                      </m:fPr>
                      <m:num>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𝑀</m:t>
                                </m:r>
                              </m:sub>
                            </m:sSub>
                          </m:e>
                        </m:d>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𝑓</m:t>
                            </m:r>
                          </m:sub>
                        </m:sSub>
                      </m:num>
                      <m:den>
                        <m:sSub>
                          <m:sSubPr>
                            <m:ctrlPr>
                              <a:rPr lang="en-US" altLang="zh-CN"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𝜎</m:t>
                            </m:r>
                          </m:e>
                          <m:sub>
                            <m:r>
                              <a:rPr lang="en-US" altLang="zh-CN" sz="2800" i="1">
                                <a:solidFill>
                                  <a:schemeClr val="tx1"/>
                                </a:solidFill>
                                <a:latin typeface="Cambria Math" panose="02040503050406030204" pitchFamily="18" charset="0"/>
                              </a:rPr>
                              <m:t>𝑀</m:t>
                            </m:r>
                          </m:sub>
                        </m:sSub>
                      </m:den>
                    </m:f>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𝜎</m:t>
                        </m:r>
                      </m:e>
                      <m:sub>
                        <m:r>
                          <a:rPr lang="en-US" altLang="zh-CN" sz="2800" i="1">
                            <a:solidFill>
                              <a:schemeClr val="tx1"/>
                            </a:solidFill>
                            <a:latin typeface="Cambria Math" panose="02040503050406030204" pitchFamily="18" charset="0"/>
                          </a:rPr>
                          <m:t>𝑝</m:t>
                        </m:r>
                      </m:sub>
                    </m:sSub>
                  </m:oMath>
                </a14:m>
                <a:r>
                  <a:rPr lang="zh-CN" altLang="en-US" sz="2800" dirty="0"/>
                  <a:t>则是对投资者承担风险</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𝑝</m:t>
                        </m:r>
                      </m:sub>
                    </m:sSub>
                  </m:oMath>
                </a14:m>
                <a:r>
                  <a:rPr lang="zh-CN" altLang="en-US" sz="2800" dirty="0"/>
                  <a:t>的补偿，也即风险溢价；</a:t>
                </a:r>
                <a14:m>
                  <m:oMath xmlns:m="http://schemas.openxmlformats.org/officeDocument/2006/math">
                    <m:r>
                      <a:rPr lang="zh-CN" altLang="en-US" sz="2800" i="1" dirty="0">
                        <a:latin typeface="Cambria Math" panose="02040503050406030204" pitchFamily="18" charset="0"/>
                        <a:ea typeface="Cambria Math" panose="02040503050406030204" pitchFamily="18" charset="0"/>
                      </a:rPr>
                      <m:t>而</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𝑓</m:t>
                            </m:r>
                          </m:sub>
                        </m:sSub>
                      </m:num>
                      <m:den>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Sub>
                      </m:den>
                    </m:f>
                  </m:oMath>
                </a14:m>
                <a:r>
                  <a:rPr lang="zh-CN" altLang="en-US" sz="2800" dirty="0"/>
                  <a:t>代表了对单位风险的补偿，被称为风险的价格。</a:t>
                </a:r>
              </a:p>
            </p:txBody>
          </p:sp>
        </mc:Choice>
        <mc:Fallback xmlns="">
          <p:sp>
            <p:nvSpPr>
              <p:cNvPr id="8" name="文本框 7">
                <a:extLst>
                  <a:ext uri="{FF2B5EF4-FFF2-40B4-BE49-F238E27FC236}">
                    <a16:creationId xmlns:a16="http://schemas.microsoft.com/office/drawing/2014/main" id="{EFC2E7F5-73A0-C86D-77AA-FDFBD1B4B68A}"/>
                  </a:ext>
                </a:extLst>
              </p:cNvPr>
              <p:cNvSpPr txBox="1">
                <a:spLocks noRot="1" noChangeAspect="1" noMove="1" noResize="1" noEditPoints="1" noAdjustHandles="1" noChangeArrowheads="1" noChangeShapeType="1" noTextEdit="1"/>
              </p:cNvSpPr>
              <p:nvPr/>
            </p:nvSpPr>
            <p:spPr>
              <a:xfrm>
                <a:off x="3225817" y="1766880"/>
                <a:ext cx="8721220" cy="3615798"/>
              </a:xfrm>
              <a:prstGeom prst="rect">
                <a:avLst/>
              </a:prstGeom>
              <a:blipFill>
                <a:blip r:embed="rId4"/>
                <a:stretch>
                  <a:fillRect l="-1398" r="-280" b="-37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54271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398708" y="250621"/>
            <a:ext cx="822662"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SML</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80D72132-C097-146E-FAD3-EA2275C597A9}"/>
              </a:ext>
            </a:extLst>
          </p:cNvPr>
          <p:cNvSpPr txBox="1"/>
          <p:nvPr/>
        </p:nvSpPr>
        <p:spPr>
          <a:xfrm>
            <a:off x="1810039" y="6084159"/>
            <a:ext cx="10335480" cy="523220"/>
          </a:xfrm>
          <a:prstGeom prst="rect">
            <a:avLst/>
          </a:prstGeom>
          <a:noFill/>
        </p:spPr>
        <p:txBody>
          <a:bodyPr wrap="square" rtlCol="0">
            <a:spAutoFit/>
          </a:bodyPr>
          <a:lstStyle/>
          <a:p>
            <a:pPr algn="l"/>
            <a:r>
              <a:rPr lang="en-US" altLang="zh-CN" sz="2800" dirty="0"/>
              <a:t>SML</a:t>
            </a:r>
            <a:r>
              <a:rPr lang="zh-CN" altLang="en-US" sz="2800" dirty="0"/>
              <a:t>描述的是</a:t>
            </a:r>
            <a:r>
              <a:rPr lang="zh-CN" altLang="en-US" sz="2800" b="1" dirty="0"/>
              <a:t>任意证券组合</a:t>
            </a:r>
            <a:r>
              <a:rPr lang="zh-CN" altLang="en-US" sz="2800" dirty="0"/>
              <a:t>的</a:t>
            </a:r>
            <a:r>
              <a:rPr lang="zh-CN" altLang="en-US" sz="2800" dirty="0">
                <a:solidFill>
                  <a:srgbClr val="FF0000"/>
                </a:solidFill>
              </a:rPr>
              <a:t>期望收益率</a:t>
            </a:r>
            <a:r>
              <a:rPr lang="zh-CN" altLang="en-US" sz="2800" dirty="0"/>
              <a:t>与其</a:t>
            </a:r>
            <a:r>
              <a:rPr lang="zh-CN" altLang="en-US" sz="2800" dirty="0">
                <a:solidFill>
                  <a:srgbClr val="FF0000"/>
                </a:solidFill>
              </a:rPr>
              <a:t>系统性风险</a:t>
            </a:r>
            <a:r>
              <a:rPr lang="zh-CN" altLang="en-US" sz="2800" dirty="0"/>
              <a:t>的关系。</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2724E50-13DA-31DC-CE05-CF88A6DC1419}"/>
                  </a:ext>
                </a:extLst>
              </p:cNvPr>
              <p:cNvSpPr txBox="1"/>
              <p:nvPr/>
            </p:nvSpPr>
            <p:spPr>
              <a:xfrm>
                <a:off x="3303494" y="1833916"/>
                <a:ext cx="8748255" cy="3190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𝑀</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smtClean="0">
                              <a:latin typeface="Cambria Math" panose="02040503050406030204" pitchFamily="18" charset="0"/>
                            </a:rPr>
                            <m:t>𝜌</m:t>
                          </m:r>
                        </m:e>
                        <m:sub>
                          <m:r>
                            <a:rPr lang="en-US" altLang="zh-CN" sz="2800" i="1">
                              <a:latin typeface="Cambria Math" panose="02040503050406030204" pitchFamily="18" charset="0"/>
                            </a:rPr>
                            <m:t>1</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smtClean="0">
                              <a:latin typeface="Cambria Math" panose="02040503050406030204" pitchFamily="18" charset="0"/>
                            </a:rPr>
                            <m:t>𝜎</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𝜌</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𝑛</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i="1">
                              <a:latin typeface="Cambria Math" panose="02040503050406030204" pitchFamily="18" charset="0"/>
                            </a:rPr>
                            <m:t>1</m:t>
                          </m:r>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𝑛</m:t>
                          </m:r>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𝑖</m:t>
                              </m:r>
                              <m:r>
                                <a:rPr lang="en-US" altLang="zh-CN" sz="2800" i="1">
                                  <a:latin typeface="Cambria Math" panose="02040503050406030204" pitchFamily="18" charset="0"/>
                                </a:rPr>
                                <m:t>𝑀</m:t>
                              </m:r>
                            </m:sub>
                          </m:s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𝜎</m:t>
                              </m:r>
                            </m:e>
                            <m:sub>
                              <m:r>
                                <a:rPr lang="en-US" altLang="zh-CN" sz="2800" b="0" i="1" smtClean="0">
                                  <a:latin typeface="Cambria Math" panose="02040503050406030204" pitchFamily="18" charset="0"/>
                                </a:rPr>
                                <m:t>𝑖</m:t>
                              </m:r>
                              <m:r>
                                <a:rPr lang="en-US" altLang="zh-CN" sz="2800" i="1">
                                  <a:latin typeface="Cambria Math" panose="02040503050406030204" pitchFamily="18" charset="0"/>
                                </a:rPr>
                                <m:t>𝑀</m:t>
                              </m:r>
                            </m:sub>
                          </m:sSub>
                        </m:e>
                      </m:nary>
                    </m:oMath>
                  </m:oMathPara>
                </a14:m>
                <a:endParaRPr lang="en-US" altLang="zh-CN" sz="2800" dirty="0"/>
              </a:p>
              <a:p>
                <a:endParaRPr lang="en-US" altLang="zh-CN" sz="1400" dirty="0"/>
              </a:p>
              <a:p>
                <a:r>
                  <a:rPr lang="zh-CN" altLang="en-US" sz="2800" dirty="0"/>
                  <a:t>因此将证券</a:t>
                </a:r>
                <a14:m>
                  <m:oMath xmlns:m="http://schemas.openxmlformats.org/officeDocument/2006/math">
                    <m:r>
                      <a:rPr lang="en-US" altLang="zh-CN" sz="2800" i="1" dirty="0" smtClean="0">
                        <a:latin typeface="Cambria Math" panose="02040503050406030204" pitchFamily="18" charset="0"/>
                      </a:rPr>
                      <m:t>𝑖</m:t>
                    </m:r>
                  </m:oMath>
                </a14:m>
                <a:r>
                  <a:rPr lang="zh-CN" altLang="en-US" sz="2800" dirty="0"/>
                  <a:t>对市场组合方差的</a:t>
                </a:r>
                <a:r>
                  <a:rPr lang="zh-CN" altLang="en-US" sz="2800" b="1" dirty="0"/>
                  <a:t>贡献率</a:t>
                </a:r>
                <a:r>
                  <a:rPr lang="zh-CN" altLang="en-US" sz="2800" dirty="0"/>
                  <a:t>定义为：</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smtClean="0">
                            <a:solidFill>
                              <a:srgbClr val="FF0000"/>
                            </a:solidFill>
                            <a:latin typeface="Cambria Math" panose="02040503050406030204" pitchFamily="18" charset="0"/>
                          </a:rPr>
                          <m:t>𝛽</m:t>
                        </m:r>
                      </m:e>
                      <m:sub>
                        <m:r>
                          <a:rPr lang="en-US" altLang="zh-CN" sz="2800" b="0" i="1" smtClean="0">
                            <a:solidFill>
                              <a:srgbClr val="FF0000"/>
                            </a:solidFill>
                            <a:latin typeface="Cambria Math" panose="02040503050406030204" pitchFamily="18" charset="0"/>
                          </a:rPr>
                          <m:t>𝑖</m:t>
                        </m:r>
                      </m:sub>
                    </m:sSub>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𝜎</m:t>
                            </m:r>
                          </m:e>
                          <m:sub>
                            <m:r>
                              <a:rPr lang="en-US" altLang="zh-CN" sz="2800" i="1">
                                <a:solidFill>
                                  <a:srgbClr val="FF0000"/>
                                </a:solidFill>
                                <a:latin typeface="Cambria Math" panose="02040503050406030204" pitchFamily="18" charset="0"/>
                              </a:rPr>
                              <m:t>𝑖𝑀</m:t>
                            </m:r>
                          </m:sub>
                        </m:sSub>
                      </m:num>
                      <m:den>
                        <m:sSubSup>
                          <m:sSubSupPr>
                            <m:ctrlPr>
                              <a:rPr lang="en-US" altLang="zh-CN" sz="2800" i="1">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𝜎</m:t>
                            </m:r>
                          </m:e>
                          <m:sub>
                            <m:r>
                              <a:rPr lang="en-US" altLang="zh-CN" sz="2800" i="1">
                                <a:solidFill>
                                  <a:srgbClr val="FF0000"/>
                                </a:solidFill>
                                <a:latin typeface="Cambria Math" panose="02040503050406030204" pitchFamily="18" charset="0"/>
                              </a:rPr>
                              <m:t>𝑀</m:t>
                            </m:r>
                          </m:sub>
                          <m:sup>
                            <m:r>
                              <a:rPr lang="en-US" altLang="zh-CN" sz="2800" i="1">
                                <a:solidFill>
                                  <a:srgbClr val="FF0000"/>
                                </a:solidFill>
                                <a:latin typeface="Cambria Math" panose="02040503050406030204" pitchFamily="18" charset="0"/>
                              </a:rPr>
                              <m:t>2</m:t>
                            </m:r>
                          </m:sup>
                        </m:sSubSup>
                      </m:den>
                    </m:f>
                  </m:oMath>
                </a14:m>
                <a:endParaRPr lang="en-US" altLang="zh-CN" sz="2800" b="0" dirty="0">
                  <a:solidFill>
                    <a:srgbClr val="FF0000"/>
                  </a:solidFill>
                </a:endParaRPr>
              </a:p>
              <a:p>
                <a:endParaRPr lang="en-US" altLang="zh-CN" sz="1400" dirty="0"/>
              </a:p>
              <a:p>
                <a:r>
                  <a:rPr lang="en-US" altLang="zh-CN" sz="2800" dirty="0"/>
                  <a:t>SML</a:t>
                </a:r>
                <a:r>
                  <a:rPr lang="zh-CN" altLang="en-US" sz="2800" dirty="0"/>
                  <a:t>：</a:t>
                </a:r>
                <a14:m>
                  <m:oMath xmlns:m="http://schemas.openxmlformats.org/officeDocument/2006/math">
                    <m:r>
                      <a:rPr lang="en-US" altLang="zh-CN" sz="2800" b="0" i="1" dirty="0" smtClean="0">
                        <a:solidFill>
                          <a:srgbClr val="FF0000"/>
                        </a:solidFill>
                        <a:latin typeface="Cambria Math" panose="02040503050406030204" pitchFamily="18" charset="0"/>
                      </a:rPr>
                      <m:t>𝐸</m:t>
                    </m:r>
                    <m:d>
                      <m:dPr>
                        <m:ctrlPr>
                          <a:rPr lang="en-US" altLang="zh-CN" sz="2800" b="0" i="1" dirty="0" smtClean="0">
                            <a:solidFill>
                              <a:srgbClr val="FF0000"/>
                            </a:solidFill>
                            <a:latin typeface="Cambria Math" panose="02040503050406030204" pitchFamily="18" charset="0"/>
                          </a:rPr>
                        </m:ctrlPr>
                      </m:dPr>
                      <m:e>
                        <m:sSub>
                          <m:sSubPr>
                            <m:ctrlPr>
                              <a:rPr lang="en-US" altLang="zh-CN" sz="2800" b="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𝑟</m:t>
                            </m:r>
                          </m:e>
                          <m:sub>
                            <m:r>
                              <a:rPr lang="en-US" altLang="zh-CN" sz="2800" b="0" i="1" dirty="0" smtClean="0">
                                <a:solidFill>
                                  <a:srgbClr val="FF0000"/>
                                </a:solidFill>
                                <a:latin typeface="Cambria Math" panose="02040503050406030204" pitchFamily="18" charset="0"/>
                              </a:rPr>
                              <m:t>𝑖</m:t>
                            </m:r>
                          </m:sub>
                        </m:sSub>
                      </m:e>
                    </m:d>
                    <m:r>
                      <a:rPr lang="en-US" altLang="zh-CN" sz="2800" b="0" i="0" dirty="0" smtClean="0">
                        <a:solidFill>
                          <a:srgbClr val="FF0000"/>
                        </a:solidFill>
                        <a:latin typeface="Cambria Math" panose="02040503050406030204" pitchFamily="18" charset="0"/>
                      </a:rPr>
                      <m:t>=</m:t>
                    </m:r>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𝑟</m:t>
                        </m:r>
                      </m:e>
                      <m:sub>
                        <m:r>
                          <a:rPr lang="en-US" altLang="zh-CN" sz="2800" i="1" dirty="0">
                            <a:solidFill>
                              <a:srgbClr val="FF0000"/>
                            </a:solidFill>
                            <a:latin typeface="Cambria Math" panose="02040503050406030204" pitchFamily="18" charset="0"/>
                          </a:rPr>
                          <m:t>𝑓</m:t>
                        </m:r>
                      </m:sub>
                    </m:sSub>
                    <m:r>
                      <a:rPr lang="en-US" altLang="zh-CN" sz="2800" b="0" i="1" dirty="0" smtClean="0">
                        <a:solidFill>
                          <a:srgbClr val="FF0000"/>
                        </a:solidFill>
                        <a:latin typeface="Cambria Math" panose="02040503050406030204" pitchFamily="18" charset="0"/>
                      </a:rPr>
                      <m:t>+</m:t>
                    </m:r>
                    <m:sSub>
                      <m:sSubPr>
                        <m:ctrlPr>
                          <a:rPr lang="en-US" altLang="zh-CN" sz="2800" i="1" dirty="0">
                            <a:solidFill>
                              <a:srgbClr val="FF0000"/>
                            </a:solidFill>
                            <a:latin typeface="Cambria Math" panose="02040503050406030204" pitchFamily="18" charset="0"/>
                          </a:rPr>
                        </m:ctrlPr>
                      </m:sSubPr>
                      <m:e>
                        <m:r>
                          <a:rPr lang="zh-CN" altLang="en-US" sz="2800" i="1" dirty="0" smtClean="0">
                            <a:solidFill>
                              <a:srgbClr val="FF0000"/>
                            </a:solidFill>
                            <a:latin typeface="Cambria Math" panose="02040503050406030204" pitchFamily="18" charset="0"/>
                          </a:rPr>
                          <m:t>𝛽</m:t>
                        </m:r>
                      </m:e>
                      <m:sub>
                        <m:r>
                          <a:rPr lang="en-US" altLang="zh-CN" sz="2800" i="1" dirty="0">
                            <a:solidFill>
                              <a:srgbClr val="FF0000"/>
                            </a:solidFill>
                            <a:latin typeface="Cambria Math" panose="02040503050406030204" pitchFamily="18" charset="0"/>
                          </a:rPr>
                          <m:t>𝑖</m:t>
                        </m:r>
                      </m:sub>
                    </m:sSub>
                    <m:d>
                      <m:dPr>
                        <m:ctrlPr>
                          <a:rPr lang="en-US" altLang="zh-CN" sz="2800" b="0" i="1" dirty="0" smtClean="0">
                            <a:solidFill>
                              <a:srgbClr val="FF0000"/>
                            </a:solidFill>
                            <a:latin typeface="Cambria Math" panose="02040503050406030204" pitchFamily="18" charset="0"/>
                          </a:rPr>
                        </m:ctrlPr>
                      </m:dPr>
                      <m:e>
                        <m:r>
                          <a:rPr lang="en-US" altLang="zh-CN" sz="2800" i="1" dirty="0">
                            <a:solidFill>
                              <a:srgbClr val="FF0000"/>
                            </a:solidFill>
                            <a:latin typeface="Cambria Math" panose="02040503050406030204" pitchFamily="18" charset="0"/>
                          </a:rPr>
                          <m:t>𝐸</m:t>
                        </m:r>
                        <m:d>
                          <m:dPr>
                            <m:ctrlPr>
                              <a:rPr lang="en-US" altLang="zh-CN" sz="2800" i="1" dirty="0">
                                <a:solidFill>
                                  <a:srgbClr val="FF0000"/>
                                </a:solidFill>
                                <a:latin typeface="Cambria Math" panose="02040503050406030204" pitchFamily="18" charset="0"/>
                              </a:rPr>
                            </m:ctrlPr>
                          </m:dPr>
                          <m:e>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𝑟</m:t>
                                </m:r>
                              </m:e>
                              <m:sub>
                                <m:r>
                                  <a:rPr lang="en-US" altLang="zh-CN" sz="2800" i="1" dirty="0">
                                    <a:solidFill>
                                      <a:srgbClr val="FF0000"/>
                                    </a:solidFill>
                                    <a:latin typeface="Cambria Math" panose="02040503050406030204" pitchFamily="18" charset="0"/>
                                  </a:rPr>
                                  <m:t>𝑀</m:t>
                                </m:r>
                              </m:sub>
                            </m:sSub>
                          </m:e>
                        </m:d>
                        <m:r>
                          <m:rPr>
                            <m:nor/>
                          </m:rPr>
                          <a:rPr lang="en-US" altLang="zh-CN" sz="2800" dirty="0">
                            <a:solidFill>
                              <a:srgbClr val="FF0000"/>
                            </a:solidFill>
                          </a:rPr>
                          <m:t>− </m:t>
                        </m:r>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𝑟</m:t>
                            </m:r>
                          </m:e>
                          <m:sub>
                            <m:r>
                              <a:rPr lang="en-US" altLang="zh-CN" sz="2800" i="1" dirty="0">
                                <a:solidFill>
                                  <a:srgbClr val="FF0000"/>
                                </a:solidFill>
                                <a:latin typeface="Cambria Math" panose="02040503050406030204" pitchFamily="18" charset="0"/>
                              </a:rPr>
                              <m:t>𝑓</m:t>
                            </m:r>
                          </m:sub>
                        </m:sSub>
                      </m:e>
                    </m:d>
                  </m:oMath>
                </a14:m>
                <a:endParaRPr lang="en-US" altLang="zh-CN" sz="2800" dirty="0"/>
              </a:p>
            </p:txBody>
          </p:sp>
        </mc:Choice>
        <mc:Fallback xmlns="">
          <p:sp>
            <p:nvSpPr>
              <p:cNvPr id="3" name="文本框 2">
                <a:extLst>
                  <a:ext uri="{FF2B5EF4-FFF2-40B4-BE49-F238E27FC236}">
                    <a16:creationId xmlns:a16="http://schemas.microsoft.com/office/drawing/2014/main" id="{32724E50-13DA-31DC-CE05-CF88A6DC1419}"/>
                  </a:ext>
                </a:extLst>
              </p:cNvPr>
              <p:cNvSpPr txBox="1">
                <a:spLocks noRot="1" noChangeAspect="1" noMove="1" noResize="1" noEditPoints="1" noAdjustHandles="1" noChangeArrowheads="1" noChangeShapeType="1" noTextEdit="1"/>
              </p:cNvSpPr>
              <p:nvPr/>
            </p:nvSpPr>
            <p:spPr>
              <a:xfrm>
                <a:off x="3303494" y="1833916"/>
                <a:ext cx="8748255" cy="3190169"/>
              </a:xfrm>
              <a:prstGeom prst="rect">
                <a:avLst/>
              </a:prstGeom>
              <a:blipFill>
                <a:blip r:embed="rId3"/>
                <a:stretch>
                  <a:fillRect l="-2509" b="-478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5145873-1BE4-AE6E-1533-613E43679274}"/>
              </a:ext>
            </a:extLst>
          </p:cNvPr>
          <p:cNvPicPr>
            <a:picLocks noChangeAspect="1"/>
          </p:cNvPicPr>
          <p:nvPr/>
        </p:nvPicPr>
        <p:blipFill>
          <a:blip r:embed="rId4"/>
          <a:stretch>
            <a:fillRect/>
          </a:stretch>
        </p:blipFill>
        <p:spPr>
          <a:xfrm>
            <a:off x="62753" y="2158670"/>
            <a:ext cx="3074852" cy="2540661"/>
          </a:xfrm>
          <a:prstGeom prst="rect">
            <a:avLst/>
          </a:prstGeom>
        </p:spPr>
      </p:pic>
    </p:spTree>
    <p:extLst>
      <p:ext uri="{BB962C8B-B14F-4D97-AF65-F5344CB8AC3E}">
        <p14:creationId xmlns:p14="http://schemas.microsoft.com/office/powerpoint/2010/main" val="27318663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特征线模型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EB3AA73-CCC7-2B85-DCF0-F65459FDD48E}"/>
                  </a:ext>
                </a:extLst>
              </p:cNvPr>
              <p:cNvSpPr txBox="1"/>
              <p:nvPr/>
            </p:nvSpPr>
            <p:spPr>
              <a:xfrm>
                <a:off x="915255" y="1636843"/>
                <a:ext cx="10361491" cy="3584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特征线</m:t>
                      </m:r>
                      <m:r>
                        <a:rPr lang="zh-CN" altLang="en-US" sz="2800" i="1">
                          <a:latin typeface="Cambria Math" panose="02040503050406030204" pitchFamily="18" charset="0"/>
                        </a:rPr>
                        <m:t>方程</m:t>
                      </m:r>
                      <m:r>
                        <a:rPr lang="zh-CN" altLang="en-US" sz="280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𝜀</m:t>
                          </m:r>
                        </m:e>
                        <m:sub>
                          <m:r>
                            <a:rPr lang="en-US" altLang="zh-CN" sz="2800" b="0" i="1" smtClean="0">
                              <a:latin typeface="Cambria Math" panose="02040503050406030204" pitchFamily="18" charset="0"/>
                            </a:rPr>
                            <m:t>𝑖</m:t>
                          </m:r>
                        </m:sub>
                      </m:sSub>
                    </m:oMath>
                  </m:oMathPara>
                </a14:m>
                <a:endParaRPr lang="en-US" altLang="zh-CN" sz="2800" dirty="0"/>
              </a:p>
              <a:p>
                <a:endParaRPr lang="en-US" altLang="zh-CN" sz="1400" dirty="0"/>
              </a:p>
              <a:p>
                <a:pPr/>
                <a14:m>
                  <m:oMathPara xmlns:m="http://schemas.openxmlformats.org/officeDocument/2006/math">
                    <m:oMathParaPr>
                      <m:jc m:val="centerGroup"/>
                    </m:oMathParaPr>
                    <m:oMath xmlns:m="http://schemas.openxmlformats.org/officeDocument/2006/math">
                      <m:r>
                        <a:rPr lang="zh-CN" altLang="en-US" sz="2800" b="0" i="1" dirty="0">
                          <a:latin typeface="Cambria Math" panose="02040503050406030204" pitchFamily="18" charset="0"/>
                        </a:rPr>
                        <m:t>其中</m:t>
                      </m:r>
                      <m:r>
                        <a:rPr lang="zh-CN" altLang="en-US" sz="2800" i="1" dirty="0" smtClean="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𝑐𝑜𝑣</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=0</m:t>
                      </m:r>
                    </m:oMath>
                  </m:oMathPara>
                </a14:m>
                <a:endParaRPr lang="en-US" altLang="zh-CN" sz="2800" dirty="0"/>
              </a:p>
              <a:p>
                <a:endParaRPr lang="en-US" altLang="zh-CN" sz="1400" dirty="0"/>
              </a:p>
              <a:p>
                <a:r>
                  <a:rPr lang="zh-CN" altLang="en-US" sz="2800" dirty="0"/>
                  <a:t>对于不同的证券</a:t>
                </a:r>
                <a14:m>
                  <m:oMath xmlns:m="http://schemas.openxmlformats.org/officeDocument/2006/math">
                    <m:r>
                      <a:rPr lang="en-US" altLang="zh-CN" sz="2800" i="1" dirty="0" smtClean="0">
                        <a:latin typeface="Cambria Math" panose="02040503050406030204" pitchFamily="18" charset="0"/>
                      </a:rPr>
                      <m:t>𝑖</m:t>
                    </m:r>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𝑗</m:t>
                    </m:r>
                  </m:oMath>
                </a14:m>
                <a:r>
                  <a:rPr lang="zh-CN" altLang="en-US" sz="2800" dirty="0"/>
                  <a:t>，其残差一定不相关，即</a:t>
                </a:r>
                <a14:m>
                  <m:oMath xmlns:m="http://schemas.openxmlformats.org/officeDocument/2006/math">
                    <m:r>
                      <a:rPr lang="en-US" altLang="zh-CN" sz="2800" i="1">
                        <a:latin typeface="Cambria Math" panose="02040503050406030204" pitchFamily="18" charset="0"/>
                      </a:rPr>
                      <m:t>𝑐𝑜𝑣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b="0" i="1" smtClean="0">
                                <a:latin typeface="Cambria Math" panose="02040503050406030204" pitchFamily="18" charset="0"/>
                              </a:rPr>
                              <m:t>𝑗</m:t>
                            </m:r>
                          </m:sub>
                        </m:sSub>
                      </m:e>
                    </m:d>
                    <m:r>
                      <a:rPr lang="en-US" altLang="zh-CN" sz="2800" i="1">
                        <a:latin typeface="Cambria Math" panose="02040503050406030204" pitchFamily="18" charset="0"/>
                      </a:rPr>
                      <m:t>=0</m:t>
                    </m:r>
                  </m:oMath>
                </a14:m>
                <a:endParaRPr lang="en-US" altLang="zh-CN" sz="2800" dirty="0"/>
              </a:p>
              <a:p>
                <a:endParaRPr lang="en-US" altLang="zh-CN" sz="1400" dirty="0"/>
              </a:p>
              <a:p>
                <a14:m>
                  <m:oMath xmlns:m="http://schemas.openxmlformats.org/officeDocument/2006/math">
                    <m:r>
                      <a:rPr lang="en-US" altLang="zh-CN" sz="2800" b="0" i="1" smtClean="0">
                        <a:latin typeface="Cambria Math" panose="02040503050406030204" pitchFamily="18" charset="0"/>
                      </a:rPr>
                      <m:t>𝑐𝑜𝑣</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𝑐𝑜𝑣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𝑀</m:t>
                        </m:r>
                      </m:sub>
                      <m:sup>
                        <m:r>
                          <a:rPr lang="en-US" altLang="zh-CN" sz="2800" b="0" i="1" smtClean="0">
                            <a:latin typeface="Cambria Math" panose="02040503050406030204" pitchFamily="18" charset="0"/>
                          </a:rPr>
                          <m:t>2</m:t>
                        </m:r>
                      </m:sup>
                    </m:sSubSup>
                  </m:oMath>
                </a14:m>
                <a:r>
                  <a:rPr lang="zh-CN" altLang="en-US" sz="2800" dirty="0"/>
                  <a:t>，即</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𝑐𝑜𝑣</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e>
                        </m:d>
                      </m:num>
                      <m:den>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up>
                            <m:r>
                              <a:rPr lang="en-US" altLang="zh-CN" sz="2800" i="1">
                                <a:latin typeface="Cambria Math" panose="02040503050406030204" pitchFamily="18" charset="0"/>
                              </a:rPr>
                              <m:t>2</m:t>
                            </m:r>
                          </m:sup>
                        </m:sSubSup>
                      </m:den>
                    </m:f>
                  </m:oMath>
                </a14:m>
                <a:endParaRPr lang="en-US" altLang="zh-CN" sz="2800" dirty="0"/>
              </a:p>
              <a:p>
                <a:endParaRPr lang="en-US" altLang="zh-CN" sz="2800" dirty="0"/>
              </a:p>
              <a:p>
                <a:r>
                  <a:rPr lang="zh-CN" altLang="en-US" sz="2800" dirty="0"/>
                  <a:t>两边同时求期望：</a:t>
                </a:r>
                <a:r>
                  <a:rPr lang="en-US" altLang="zh-CN" sz="2800" b="0" dirty="0"/>
                  <a:t> </a:t>
                </a:r>
                <a14:m>
                  <m:oMath xmlns:m="http://schemas.openxmlformats.org/officeDocument/2006/math">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smtClean="0">
                            <a:latin typeface="Cambria Math" panose="02040503050406030204" pitchFamily="18" charset="0"/>
                          </a:rPr>
                          <m:t>𝛽</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r>
                          <a:rPr lang="en-US" altLang="zh-CN" sz="2800" b="0" i="1" smtClean="0">
                            <a:latin typeface="Cambria Math" panose="02040503050406030204" pitchFamily="18" charset="0"/>
                          </a:rPr>
                          <m:t>(</m:t>
                        </m:r>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b="0" i="1" smtClean="0">
                        <a:latin typeface="Cambria Math" panose="02040503050406030204" pitchFamily="18" charset="0"/>
                      </a:rPr>
                      <m:t>)</m:t>
                    </m:r>
                  </m:oMath>
                </a14:m>
                <a:endParaRPr lang="en-US" altLang="zh-CN" sz="2800" dirty="0"/>
              </a:p>
            </p:txBody>
          </p:sp>
        </mc:Choice>
        <mc:Fallback xmlns="">
          <p:sp>
            <p:nvSpPr>
              <p:cNvPr id="2" name="文本框 1">
                <a:extLst>
                  <a:ext uri="{FF2B5EF4-FFF2-40B4-BE49-F238E27FC236}">
                    <a16:creationId xmlns:a16="http://schemas.microsoft.com/office/drawing/2014/main" id="{0EB3AA73-CCC7-2B85-DCF0-F65459FDD48E}"/>
                  </a:ext>
                </a:extLst>
              </p:cNvPr>
              <p:cNvSpPr txBox="1">
                <a:spLocks noRot="1" noChangeAspect="1" noMove="1" noResize="1" noEditPoints="1" noAdjustHandles="1" noChangeArrowheads="1" noChangeShapeType="1" noTextEdit="1"/>
              </p:cNvSpPr>
              <p:nvPr/>
            </p:nvSpPr>
            <p:spPr>
              <a:xfrm>
                <a:off x="915255" y="1636843"/>
                <a:ext cx="10361491" cy="3584315"/>
              </a:xfrm>
              <a:prstGeom prst="rect">
                <a:avLst/>
              </a:prstGeom>
              <a:blipFill>
                <a:blip r:embed="rId3"/>
                <a:stretch>
                  <a:fillRect l="-2059" b="-5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6228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风险的分解</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C7B706A-4DCD-BD76-B475-9C2A1D268318}"/>
                  </a:ext>
                </a:extLst>
              </p:cNvPr>
              <p:cNvSpPr txBox="1"/>
              <p:nvPr/>
            </p:nvSpPr>
            <p:spPr>
              <a:xfrm>
                <a:off x="673330" y="2247715"/>
                <a:ext cx="10845341" cy="2362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特征线</m:t>
                      </m:r>
                      <m:r>
                        <a:rPr lang="zh-CN" altLang="en-US" sz="2800" i="1">
                          <a:latin typeface="Cambria Math" panose="02040503050406030204" pitchFamily="18" charset="0"/>
                        </a:rPr>
                        <m:t>方程</m:t>
                      </m:r>
                      <m:r>
                        <a:rPr lang="zh-CN" altLang="en-US" sz="280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𝑀</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𝜀</m:t>
                          </m:r>
                        </m:e>
                        <m:sub>
                          <m:r>
                            <a:rPr lang="en-US" altLang="zh-CN" sz="2800" b="0" i="1" smtClean="0">
                              <a:latin typeface="Cambria Math" panose="02040503050406030204" pitchFamily="18" charset="0"/>
                            </a:rPr>
                            <m:t>𝑖</m:t>
                          </m:r>
                        </m:sub>
                      </m:sSub>
                    </m:oMath>
                  </m:oMathPara>
                </a14:m>
                <a:endParaRPr lang="en-US" altLang="zh-CN" sz="2800" dirty="0"/>
              </a:p>
              <a:p>
                <a:endParaRPr lang="en-US" altLang="zh-CN" sz="2800" dirty="0"/>
              </a:p>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𝑐𝑜𝑣</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𝑀</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i="1">
                              <a:latin typeface="Cambria Math" panose="02040503050406030204" pitchFamily="18" charset="0"/>
                            </a:rPr>
                            <m:t>𝑏</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2</m:t>
                          </m:r>
                        </m:sup>
                      </m:sSubSup>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up>
                          <m:r>
                            <a:rPr lang="en-US" altLang="zh-CN" sz="2800" i="1">
                              <a:latin typeface="Cambria Math" panose="02040503050406030204" pitchFamily="18" charset="0"/>
                            </a:rPr>
                            <m:t>2</m:t>
                          </m:r>
                        </m:sup>
                      </m:sSub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sub>
                        <m:sup>
                          <m:r>
                            <a:rPr lang="en-US" altLang="zh-CN" sz="2800" i="1">
                              <a:latin typeface="Cambria Math" panose="02040503050406030204" pitchFamily="18" charset="0"/>
                            </a:rPr>
                            <m:t>2</m:t>
                          </m:r>
                        </m:sup>
                      </m:sSub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zh-CN" altLang="en-US" sz="2800" i="1" smtClean="0">
                              <a:latin typeface="Cambria Math" panose="02040503050406030204" pitchFamily="18" charset="0"/>
                            </a:rPr>
                            <m:t>𝛽</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2</m:t>
                          </m:r>
                        </m:sup>
                      </m:sSubSup>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up>
                          <m:r>
                            <a:rPr lang="en-US" altLang="zh-CN" sz="2800" i="1">
                              <a:latin typeface="Cambria Math" panose="02040503050406030204" pitchFamily="18" charset="0"/>
                            </a:rPr>
                            <m:t>2</m:t>
                          </m:r>
                        </m:sup>
                      </m:sSubSup>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sub>
                        <m:sup>
                          <m:r>
                            <a:rPr lang="en-US" altLang="zh-CN" sz="2800" i="1">
                              <a:latin typeface="Cambria Math" panose="02040503050406030204" pitchFamily="18" charset="0"/>
                            </a:rPr>
                            <m:t>2</m:t>
                          </m:r>
                        </m:sup>
                      </m:sSubSup>
                    </m:oMath>
                  </m:oMathPara>
                </a14:m>
                <a:endParaRPr lang="en-US" altLang="zh-CN" sz="2800" dirty="0"/>
              </a:p>
              <a:p>
                <a:endParaRPr lang="en-US" altLang="zh-CN" sz="2800" dirty="0"/>
              </a:p>
              <a:p>
                <a14:m>
                  <m:oMath xmlns:m="http://schemas.openxmlformats.org/officeDocument/2006/math">
                    <m:sSubSup>
                      <m:sSubSupPr>
                        <m:ctrlPr>
                          <a:rPr lang="en-US" altLang="zh-CN" sz="2800" i="1" smtClean="0">
                            <a:latin typeface="Cambria Math" panose="02040503050406030204" pitchFamily="18" charset="0"/>
                          </a:rPr>
                        </m:ctrlPr>
                      </m:sSubSupPr>
                      <m:e>
                        <m:r>
                          <a:rPr lang="zh-CN" altLang="en-US" sz="2800" i="1" smtClean="0">
                            <a:latin typeface="Cambria Math" panose="02040503050406030204" pitchFamily="18" charset="0"/>
                          </a:rPr>
                          <m:t>𝜎</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2</m:t>
                        </m:r>
                      </m:sup>
                    </m:sSubSup>
                  </m:oMath>
                </a14:m>
                <a:r>
                  <a:rPr lang="zh-CN" altLang="en-US" sz="2800" dirty="0"/>
                  <a:t>为证券的总风险，</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𝛽</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2</m:t>
                        </m:r>
                      </m:sup>
                    </m:sSubSup>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r>
                          <a:rPr lang="en-US" altLang="zh-CN" sz="2800" i="1">
                            <a:latin typeface="Cambria Math" panose="02040503050406030204" pitchFamily="18" charset="0"/>
                          </a:rPr>
                          <m:t>𝑀</m:t>
                        </m:r>
                      </m:sub>
                      <m:sup>
                        <m:r>
                          <a:rPr lang="en-US" altLang="zh-CN" sz="2800" i="1">
                            <a:latin typeface="Cambria Math" panose="02040503050406030204" pitchFamily="18" charset="0"/>
                          </a:rPr>
                          <m:t>2</m:t>
                        </m:r>
                      </m:sup>
                    </m:sSubSup>
                  </m:oMath>
                </a14:m>
                <a:r>
                  <a:rPr lang="zh-CN" altLang="en-US" sz="2800" dirty="0"/>
                  <a:t>为系统性风险，</a:t>
                </a:r>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𝜎</m:t>
                        </m:r>
                      </m:e>
                      <m:sub>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𝑖</m:t>
                            </m:r>
                          </m:sub>
                        </m:sSub>
                      </m:sub>
                      <m:sup>
                        <m:r>
                          <a:rPr lang="en-US" altLang="zh-CN" sz="2800" i="1">
                            <a:latin typeface="Cambria Math" panose="02040503050406030204" pitchFamily="18" charset="0"/>
                          </a:rPr>
                          <m:t>2</m:t>
                        </m:r>
                      </m:sup>
                    </m:sSubSup>
                  </m:oMath>
                </a14:m>
                <a:r>
                  <a:rPr lang="zh-CN" altLang="en-US" sz="2800" dirty="0"/>
                  <a:t>为非系统性风险</a:t>
                </a:r>
              </a:p>
            </p:txBody>
          </p:sp>
        </mc:Choice>
        <mc:Fallback xmlns="">
          <p:sp>
            <p:nvSpPr>
              <p:cNvPr id="2" name="文本框 1">
                <a:extLst>
                  <a:ext uri="{FF2B5EF4-FFF2-40B4-BE49-F238E27FC236}">
                    <a16:creationId xmlns:a16="http://schemas.microsoft.com/office/drawing/2014/main" id="{3C7B706A-4DCD-BD76-B475-9C2A1D268318}"/>
                  </a:ext>
                </a:extLst>
              </p:cNvPr>
              <p:cNvSpPr txBox="1">
                <a:spLocks noRot="1" noChangeAspect="1" noMove="1" noResize="1" noEditPoints="1" noAdjustHandles="1" noChangeArrowheads="1" noChangeShapeType="1" noTextEdit="1"/>
              </p:cNvSpPr>
              <p:nvPr/>
            </p:nvSpPr>
            <p:spPr>
              <a:xfrm>
                <a:off x="673330" y="2247715"/>
                <a:ext cx="10845341" cy="2362570"/>
              </a:xfrm>
              <a:prstGeom prst="rect">
                <a:avLst/>
              </a:prstGeom>
              <a:blipFill>
                <a:blip r:embed="rId3"/>
                <a:stretch>
                  <a:fillRect b="-49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720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867682" y="3930223"/>
            <a:ext cx="4456636"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购买力平价理论</a:t>
            </a:r>
          </a:p>
        </p:txBody>
      </p:sp>
    </p:spTree>
    <p:extLst>
      <p:ext uri="{BB962C8B-B14F-4D97-AF65-F5344CB8AC3E}">
        <p14:creationId xmlns:p14="http://schemas.microsoft.com/office/powerpoint/2010/main" val="80504300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0"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有效、无效组合比较</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19121769-7A6F-2C9F-109E-0A47778CC547}"/>
              </a:ext>
            </a:extLst>
          </p:cNvPr>
          <p:cNvPicPr>
            <a:picLocks noChangeAspect="1"/>
          </p:cNvPicPr>
          <p:nvPr/>
        </p:nvPicPr>
        <p:blipFill>
          <a:blip r:embed="rId3"/>
          <a:stretch>
            <a:fillRect/>
          </a:stretch>
        </p:blipFill>
        <p:spPr>
          <a:xfrm>
            <a:off x="2852447" y="1436742"/>
            <a:ext cx="6487106" cy="3984517"/>
          </a:xfrm>
          <a:prstGeom prst="rect">
            <a:avLst/>
          </a:prstGeom>
        </p:spPr>
      </p:pic>
    </p:spTree>
    <p:extLst>
      <p:ext uri="{BB962C8B-B14F-4D97-AF65-F5344CB8AC3E}">
        <p14:creationId xmlns:p14="http://schemas.microsoft.com/office/powerpoint/2010/main" val="40425244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1F901175-8E72-4AAF-930A-714AD4B9BDF4}"/>
              </a:ext>
            </a:extLst>
          </p:cNvPr>
          <p:cNvSpPr txBox="1"/>
          <p:nvPr/>
        </p:nvSpPr>
        <p:spPr>
          <a:xfrm>
            <a:off x="309154" y="1204615"/>
            <a:ext cx="11573692" cy="2031325"/>
          </a:xfrm>
          <a:prstGeom prst="rect">
            <a:avLst/>
          </a:prstGeom>
          <a:noFill/>
        </p:spPr>
        <p:txBody>
          <a:bodyPr wrap="square">
            <a:spAutoFit/>
          </a:bodyPr>
          <a:lstStyle/>
          <a:p>
            <a:r>
              <a:rPr lang="zh-CN" altLang="en-US" sz="2800" dirty="0"/>
              <a:t>例题：财大</a:t>
            </a:r>
            <a:r>
              <a:rPr lang="en-US" altLang="zh-CN" sz="2800" dirty="0"/>
              <a:t>2012</a:t>
            </a:r>
            <a:r>
              <a:rPr lang="zh-CN" altLang="en-US" sz="2800" dirty="0"/>
              <a:t>年真题</a:t>
            </a:r>
            <a:endParaRPr lang="en-US" altLang="zh-CN" sz="2800" dirty="0"/>
          </a:p>
          <a:p>
            <a:endParaRPr lang="en-US" altLang="zh-CN" sz="1400" dirty="0"/>
          </a:p>
          <a:p>
            <a:r>
              <a:rPr lang="zh-CN" altLang="en-US" sz="2800" dirty="0"/>
              <a:t>对于一个无风险资产和风险资产的组合，假定可以以无风险利率任意借贷资金，有效集形状为（ ）</a:t>
            </a:r>
          </a:p>
          <a:p>
            <a:r>
              <a:rPr lang="en-US" altLang="zh-CN" sz="2800" dirty="0"/>
              <a:t>A.</a:t>
            </a:r>
            <a:r>
              <a:rPr lang="zh-CN" altLang="en-US" sz="2800" dirty="0"/>
              <a:t>线段</a:t>
            </a:r>
            <a:r>
              <a:rPr lang="en-US" altLang="zh-CN" sz="2800" dirty="0"/>
              <a:t>	B.</a:t>
            </a:r>
            <a:r>
              <a:rPr lang="zh-CN" altLang="en-US" sz="2800" dirty="0"/>
              <a:t>射线</a:t>
            </a:r>
            <a:r>
              <a:rPr lang="en-US" altLang="zh-CN" sz="2800" dirty="0"/>
              <a:t>	C.</a:t>
            </a:r>
            <a:r>
              <a:rPr lang="zh-CN" altLang="en-US" sz="2800" dirty="0"/>
              <a:t>月牙形区域</a:t>
            </a:r>
            <a:r>
              <a:rPr lang="en-US" altLang="zh-CN" sz="2800" dirty="0"/>
              <a:t>	D.</a:t>
            </a:r>
            <a:r>
              <a:rPr lang="zh-CN" altLang="en-US" sz="2800" dirty="0"/>
              <a:t>月牙形区域的左上</a:t>
            </a:r>
          </a:p>
        </p:txBody>
      </p:sp>
      <p:sp>
        <p:nvSpPr>
          <p:cNvPr id="6" name="文本框 5">
            <a:extLst>
              <a:ext uri="{FF2B5EF4-FFF2-40B4-BE49-F238E27FC236}">
                <a16:creationId xmlns:a16="http://schemas.microsoft.com/office/drawing/2014/main" id="{280FDCBB-7FDA-4FF7-98D3-86253F6CC9CD}"/>
              </a:ext>
            </a:extLst>
          </p:cNvPr>
          <p:cNvSpPr txBox="1"/>
          <p:nvPr/>
        </p:nvSpPr>
        <p:spPr>
          <a:xfrm>
            <a:off x="309154" y="3728269"/>
            <a:ext cx="2107475" cy="523220"/>
          </a:xfrm>
          <a:prstGeom prst="rect">
            <a:avLst/>
          </a:prstGeom>
          <a:noFill/>
        </p:spPr>
        <p:txBody>
          <a:bodyPr wrap="square">
            <a:spAutoFit/>
          </a:bodyPr>
          <a:lstStyle/>
          <a:p>
            <a:r>
              <a:rPr lang="zh-CN" altLang="en-US" sz="2800" dirty="0"/>
              <a:t>答：</a:t>
            </a:r>
            <a:r>
              <a:rPr lang="en-US" altLang="zh-CN" sz="2800" dirty="0">
                <a:solidFill>
                  <a:srgbClr val="FF0000"/>
                </a:solidFill>
              </a:rPr>
              <a:t>B</a:t>
            </a:r>
            <a:endParaRPr lang="zh-CN" altLang="en-US" sz="2800" dirty="0">
              <a:solidFill>
                <a:srgbClr val="FF0000"/>
              </a:solidFill>
            </a:endParaRPr>
          </a:p>
        </p:txBody>
      </p:sp>
    </p:spTree>
    <p:extLst>
      <p:ext uri="{BB962C8B-B14F-4D97-AF65-F5344CB8AC3E}">
        <p14:creationId xmlns:p14="http://schemas.microsoft.com/office/powerpoint/2010/main" val="379470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18</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328700" y="3930223"/>
            <a:ext cx="353460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RAROC</a:t>
            </a: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模型</a:t>
            </a:r>
          </a:p>
        </p:txBody>
      </p:sp>
    </p:spTree>
    <p:extLst>
      <p:ext uri="{BB962C8B-B14F-4D97-AF65-F5344CB8AC3E}">
        <p14:creationId xmlns:p14="http://schemas.microsoft.com/office/powerpoint/2010/main" val="108390494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83173" y="250621"/>
            <a:ext cx="1253741"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RAROC</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2C77F12-BC8A-4E51-BC0C-432D3F669EAD}"/>
                  </a:ext>
                </a:extLst>
              </p:cNvPr>
              <p:cNvSpPr txBox="1"/>
              <p:nvPr/>
            </p:nvSpPr>
            <p:spPr>
              <a:xfrm>
                <a:off x="203414" y="900542"/>
                <a:ext cx="11785172" cy="5557355"/>
              </a:xfrm>
              <a:prstGeom prst="rect">
                <a:avLst/>
              </a:prstGeom>
              <a:noFill/>
            </p:spPr>
            <p:txBody>
              <a:bodyPr wrap="square" rtlCol="0">
                <a:spAutoFit/>
              </a:bodyPr>
              <a:lstStyle/>
              <a:p>
                <a:pPr algn="l"/>
                <a:r>
                  <a:rPr lang="zh-CN" altLang="en-US" sz="2800" dirty="0"/>
                  <a:t>经风险调整后的收益率（</a:t>
                </a:r>
                <a:r>
                  <a:rPr lang="en-US" altLang="zh-CN" sz="2800" b="1" dirty="0"/>
                  <a:t>RAROC</a:t>
                </a:r>
                <a:r>
                  <a:rPr lang="zh-CN" altLang="en-US" sz="2800" dirty="0"/>
                  <a:t>）：常用于银行评价其盈利状况，只有经过调整的收益才能反映银行的真实收益，采用</a:t>
                </a:r>
                <a:r>
                  <a:rPr lang="en-US" altLang="zh-CN" sz="2800" dirty="0"/>
                  <a:t>RAROC</a:t>
                </a:r>
                <a:r>
                  <a:rPr lang="zh-CN" altLang="en-US" sz="2800" dirty="0"/>
                  <a:t>进行绩效测度，可以准确地估计出不同业务可能导致的非预期损失，从而得出真实的收益水平。</a:t>
                </a:r>
                <a:endParaRPr lang="en-US" altLang="zh-CN" sz="2800" dirty="0"/>
              </a:p>
              <a:p>
                <a:pPr algn="l"/>
                <a:endParaRPr lang="en-US" altLang="zh-CN" sz="1000" dirty="0"/>
              </a:p>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𝑅𝐴𝑅𝑂𝐶</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zh-CN" altLang="en-US" sz="2800" i="1">
                              <a:solidFill>
                                <a:srgbClr val="FF0000"/>
                              </a:solidFill>
                              <a:latin typeface="Cambria Math" panose="02040503050406030204" pitchFamily="18" charset="0"/>
                            </a:rPr>
                            <m:t>经</m:t>
                          </m:r>
                          <m:r>
                            <a:rPr lang="zh-CN" altLang="en-US" sz="2800" i="1" smtClean="0">
                              <a:solidFill>
                                <a:srgbClr val="FF0000"/>
                              </a:solidFill>
                              <a:latin typeface="Cambria Math" panose="02040503050406030204" pitchFamily="18" charset="0"/>
                            </a:rPr>
                            <m:t>风险调整</m:t>
                          </m:r>
                          <m:r>
                            <a:rPr lang="zh-CN" altLang="en-US" sz="2800" i="1">
                              <a:solidFill>
                                <a:srgbClr val="FF0000"/>
                              </a:solidFill>
                              <a:latin typeface="Cambria Math" panose="02040503050406030204" pitchFamily="18" charset="0"/>
                            </a:rPr>
                            <m:t>后</m:t>
                          </m:r>
                          <m:r>
                            <a:rPr lang="zh-CN" altLang="en-US" sz="2800" i="1" smtClean="0">
                              <a:solidFill>
                                <a:srgbClr val="FF0000"/>
                              </a:solidFill>
                              <a:latin typeface="Cambria Math" panose="02040503050406030204" pitchFamily="18" charset="0"/>
                            </a:rPr>
                            <m:t>的</m:t>
                          </m:r>
                          <m:r>
                            <a:rPr lang="zh-CN" altLang="en-US" sz="2800" i="1">
                              <a:solidFill>
                                <a:srgbClr val="FF0000"/>
                              </a:solidFill>
                              <a:latin typeface="Cambria Math" panose="02040503050406030204" pitchFamily="18" charset="0"/>
                            </a:rPr>
                            <m:t>收益</m:t>
                          </m:r>
                        </m:num>
                        <m:den>
                          <m:r>
                            <a:rPr lang="zh-CN" altLang="en-US" sz="2800" i="1">
                              <a:solidFill>
                                <a:srgbClr val="FF0000"/>
                              </a:solidFill>
                              <a:latin typeface="Cambria Math" panose="02040503050406030204" pitchFamily="18" charset="0"/>
                            </a:rPr>
                            <m:t>经济资本</m:t>
                          </m:r>
                        </m:den>
                      </m:f>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zh-CN" altLang="en-US" sz="2800" i="1">
                              <a:solidFill>
                                <a:srgbClr val="FF0000"/>
                              </a:solidFill>
                              <a:latin typeface="Cambria Math" panose="02040503050406030204" pitchFamily="18" charset="0"/>
                            </a:rPr>
                            <m:t>收入</m:t>
                          </m:r>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资金成本</m:t>
                          </m:r>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经营成本</m:t>
                          </m:r>
                          <m:r>
                            <a:rPr lang="en-US" altLang="zh-CN" sz="2800" i="1">
                              <a:solidFill>
                                <a:srgbClr val="FF0000"/>
                              </a:solidFill>
                              <a:latin typeface="Cambria Math" panose="02040503050406030204" pitchFamily="18" charset="0"/>
                            </a:rPr>
                            <m:t>−</m:t>
                          </m:r>
                          <m:r>
                            <a:rPr lang="zh-CN" altLang="en-US" sz="2800" i="1" smtClean="0">
                              <a:solidFill>
                                <a:srgbClr val="FF0000"/>
                              </a:solidFill>
                              <a:latin typeface="Cambria Math" panose="02040503050406030204" pitchFamily="18" charset="0"/>
                            </a:rPr>
                            <m:t>预期损失</m:t>
                          </m:r>
                        </m:num>
                        <m:den>
                          <m:r>
                            <a:rPr lang="zh-CN" altLang="en-US" sz="2800" i="1">
                              <a:solidFill>
                                <a:srgbClr val="FF0000"/>
                              </a:solidFill>
                              <a:latin typeface="Cambria Math" panose="02040503050406030204" pitchFamily="18" charset="0"/>
                            </a:rPr>
                            <m:t>经济资本</m:t>
                          </m:r>
                        </m:den>
                      </m:f>
                    </m:oMath>
                  </m:oMathPara>
                </a14:m>
                <a:endParaRPr lang="en-US" altLang="zh-CN" sz="2800" dirty="0"/>
              </a:p>
              <a:p>
                <a:endParaRPr lang="en-US" altLang="zh-CN" sz="1000" dirty="0"/>
              </a:p>
              <a:p>
                <a:r>
                  <a:rPr lang="zh-CN" altLang="en-US" sz="2800" dirty="0"/>
                  <a:t>其中：</a:t>
                </a:r>
                <a14:m>
                  <m:oMath xmlns:m="http://schemas.openxmlformats.org/officeDocument/2006/math">
                    <m:r>
                      <a:rPr lang="zh-CN" altLang="en-US" sz="2800" i="1" dirty="0" smtClean="0">
                        <a:latin typeface="Cambria Math" panose="02040503050406030204" pitchFamily="18" charset="0"/>
                      </a:rPr>
                      <m:t>收入</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利息收入</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中间业务收入；</m:t>
                    </m:r>
                  </m:oMath>
                </a14:m>
                <a:r>
                  <a:rPr lang="zh-CN" altLang="en-US" sz="2800" dirty="0"/>
                  <a:t>资金成本是指银行为了获取资金所支付的成本；经营成本是指银行经营管理所支付的成本；</a:t>
                </a:r>
                <a:endParaRPr lang="en-US" altLang="zh-CN" sz="2800" dirty="0"/>
              </a:p>
              <a:p>
                <a14:m>
                  <m:oMath xmlns:m="http://schemas.openxmlformats.org/officeDocument/2006/math">
                    <m:r>
                      <a:rPr lang="zh-CN" altLang="en-US" sz="2800" i="1" dirty="0" smtClean="0">
                        <a:solidFill>
                          <a:srgbClr val="FF0000"/>
                        </a:solidFill>
                        <a:latin typeface="Cambria Math" panose="02040503050406030204" pitchFamily="18" charset="0"/>
                      </a:rPr>
                      <m:t>预期损失（</m:t>
                    </m:r>
                    <m:r>
                      <a:rPr lang="en-US" altLang="zh-CN" sz="2800" i="1" dirty="0" smtClean="0">
                        <a:solidFill>
                          <a:srgbClr val="FF0000"/>
                        </a:solidFill>
                        <a:latin typeface="Cambria Math" panose="02040503050406030204" pitchFamily="18" charset="0"/>
                      </a:rPr>
                      <m:t>𝐸𝐿</m:t>
                    </m:r>
                    <m:r>
                      <a:rPr lang="zh-CN" altLang="en-US" sz="2800" i="1" dirty="0" smtClean="0">
                        <a:solidFill>
                          <a:srgbClr val="FF0000"/>
                        </a:solidFill>
                        <a:latin typeface="Cambria Math" panose="02040503050406030204" pitchFamily="18" charset="0"/>
                      </a:rPr>
                      <m:t>）</m:t>
                    </m:r>
                    <m:r>
                      <a:rPr lang="en-US" altLang="zh-CN" sz="2800" i="1" dirty="0" smtClean="0">
                        <a:solidFill>
                          <a:srgbClr val="FF0000"/>
                        </a:solidFill>
                        <a:latin typeface="Cambria Math" panose="02040503050406030204" pitchFamily="18" charset="0"/>
                      </a:rPr>
                      <m:t>=</m:t>
                    </m:r>
                    <m:r>
                      <a:rPr lang="zh-CN" altLang="en-US" sz="2800" i="1" dirty="0" smtClean="0">
                        <a:solidFill>
                          <a:srgbClr val="FF0000"/>
                        </a:solidFill>
                        <a:latin typeface="Cambria Math" panose="02040503050406030204" pitchFamily="18" charset="0"/>
                      </a:rPr>
                      <m:t>风险敞口</m:t>
                    </m:r>
                    <m:r>
                      <a:rPr lang="en-US" altLang="zh-CN" sz="2800" i="1" dirty="0" smtClean="0">
                        <a:solidFill>
                          <a:srgbClr val="FF0000"/>
                        </a:solidFill>
                        <a:latin typeface="Cambria Math" panose="02040503050406030204" pitchFamily="18" charset="0"/>
                      </a:rPr>
                      <m:t>×</m:t>
                    </m:r>
                    <m:r>
                      <a:rPr lang="zh-CN" altLang="en-US" sz="2800" i="1" dirty="0" smtClean="0">
                        <a:solidFill>
                          <a:srgbClr val="FF0000"/>
                        </a:solidFill>
                        <a:latin typeface="Cambria Math" panose="02040503050406030204" pitchFamily="18" charset="0"/>
                      </a:rPr>
                      <m:t>违约概率</m:t>
                    </m:r>
                    <m:r>
                      <a:rPr lang="en-US" altLang="zh-CN" sz="2800" i="1" dirty="0" smtClean="0">
                        <a:solidFill>
                          <a:srgbClr val="FF0000"/>
                        </a:solidFill>
                        <a:latin typeface="Cambria Math" panose="02040503050406030204" pitchFamily="18" charset="0"/>
                      </a:rPr>
                      <m:t>×</m:t>
                    </m:r>
                    <m:r>
                      <a:rPr lang="zh-CN" altLang="en-US" sz="2800" i="1" dirty="0" smtClean="0">
                        <a:solidFill>
                          <a:srgbClr val="FF0000"/>
                        </a:solidFill>
                        <a:latin typeface="Cambria Math" panose="02040503050406030204" pitchFamily="18" charset="0"/>
                      </a:rPr>
                      <m:t>违约损失率</m:t>
                    </m:r>
                  </m:oMath>
                </a14:m>
                <a:r>
                  <a:rPr lang="zh-CN" altLang="en-US" sz="2800" dirty="0">
                    <a:solidFill>
                      <a:srgbClr val="FF0000"/>
                    </a:solidFill>
                  </a:rPr>
                  <a:t>；</a:t>
                </a:r>
                <a:endParaRPr lang="en-US" altLang="zh-CN" sz="2800" dirty="0">
                  <a:solidFill>
                    <a:srgbClr val="FF0000"/>
                  </a:solidFill>
                </a:endParaRPr>
              </a:p>
              <a:p>
                <a:r>
                  <a:rPr lang="zh-CN" altLang="en-US" sz="2800" dirty="0">
                    <a:solidFill>
                      <a:srgbClr val="FF0000"/>
                    </a:solidFill>
                  </a:rPr>
                  <a:t>经济资本在数值上与非预期损失相等</a:t>
                </a:r>
                <a:endParaRPr lang="en-US" altLang="zh-CN" sz="2800" dirty="0">
                  <a:solidFill>
                    <a:srgbClr val="FF0000"/>
                  </a:solidFill>
                </a:endParaRPr>
              </a:p>
              <a:p>
                <a:r>
                  <a:rPr lang="zh-CN" altLang="en-US" sz="2400" dirty="0"/>
                  <a:t>注：早期是用非预期损失来定义经济资本的，也就是说，非预期损失就是资本所要覆盖的全部损失；目前非预期损失的定义是风险损失的标准差，因此经济资本就不直接等于非预期损失了，而是等于非预期损失乘以一个比例系数，这个系数称为资本乘数。</a:t>
                </a:r>
                <a:endParaRPr lang="en-US" altLang="zh-CN" sz="2400" dirty="0">
                  <a:solidFill>
                    <a:srgbClr val="FF0000"/>
                  </a:solidFill>
                </a:endParaRPr>
              </a:p>
            </p:txBody>
          </p:sp>
        </mc:Choice>
        <mc:Fallback xmlns="">
          <p:sp>
            <p:nvSpPr>
              <p:cNvPr id="2" name="文本框 1">
                <a:extLst>
                  <a:ext uri="{FF2B5EF4-FFF2-40B4-BE49-F238E27FC236}">
                    <a16:creationId xmlns:a16="http://schemas.microsoft.com/office/drawing/2014/main" id="{32C77F12-BC8A-4E51-BC0C-432D3F669EAD}"/>
                  </a:ext>
                </a:extLst>
              </p:cNvPr>
              <p:cNvSpPr txBox="1">
                <a:spLocks noRot="1" noChangeAspect="1" noMove="1" noResize="1" noEditPoints="1" noAdjustHandles="1" noChangeArrowheads="1" noChangeShapeType="1" noTextEdit="1"/>
              </p:cNvSpPr>
              <p:nvPr/>
            </p:nvSpPr>
            <p:spPr>
              <a:xfrm>
                <a:off x="203414" y="900542"/>
                <a:ext cx="11785172" cy="5557355"/>
              </a:xfrm>
              <a:prstGeom prst="rect">
                <a:avLst/>
              </a:prstGeom>
              <a:blipFill>
                <a:blip r:embed="rId4"/>
                <a:stretch>
                  <a:fillRect l="-1034" t="-1317" r="-2172"/>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2DC58FF2-B4FC-40F4-B100-543C08556C9C}"/>
              </a:ext>
            </a:extLst>
          </p:cNvPr>
          <p:cNvSpPr txBox="1"/>
          <p:nvPr/>
        </p:nvSpPr>
        <p:spPr>
          <a:xfrm>
            <a:off x="9275817" y="6243754"/>
            <a:ext cx="2916183" cy="461665"/>
          </a:xfrm>
          <a:prstGeom prst="rect">
            <a:avLst/>
          </a:prstGeom>
          <a:noFill/>
        </p:spPr>
        <p:txBody>
          <a:bodyPr wrap="none" rtlCol="0">
            <a:spAutoFit/>
          </a:bodyPr>
          <a:lstStyle/>
          <a:p>
            <a:pPr algn="l"/>
            <a:r>
              <a:rPr lang="zh-CN" altLang="en-US" sz="2400" dirty="0">
                <a:solidFill>
                  <a:srgbClr val="FF0000"/>
                </a:solidFill>
              </a:rPr>
              <a:t>财大</a:t>
            </a:r>
            <a:r>
              <a:rPr lang="en-US" altLang="zh-CN" sz="2400" dirty="0">
                <a:solidFill>
                  <a:srgbClr val="FF0000"/>
                </a:solidFill>
              </a:rPr>
              <a:t>2014+2017</a:t>
            </a:r>
            <a:r>
              <a:rPr lang="zh-CN" altLang="en-US" sz="2400" dirty="0">
                <a:solidFill>
                  <a:srgbClr val="FF0000"/>
                </a:solidFill>
              </a:rPr>
              <a:t>考题</a:t>
            </a:r>
          </a:p>
        </p:txBody>
      </p:sp>
    </p:spTree>
    <p:extLst>
      <p:ext uri="{BB962C8B-B14F-4D97-AF65-F5344CB8AC3E}">
        <p14:creationId xmlns:p14="http://schemas.microsoft.com/office/powerpoint/2010/main" val="42929983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A9294392-0555-4D4B-AE90-7FE5AD51675B}"/>
              </a:ext>
            </a:extLst>
          </p:cNvPr>
          <p:cNvSpPr txBox="1"/>
          <p:nvPr/>
        </p:nvSpPr>
        <p:spPr>
          <a:xfrm>
            <a:off x="269240" y="1152603"/>
            <a:ext cx="11653520" cy="5047536"/>
          </a:xfrm>
          <a:prstGeom prst="rect">
            <a:avLst/>
          </a:prstGeom>
          <a:noFill/>
        </p:spPr>
        <p:txBody>
          <a:bodyPr wrap="square">
            <a:spAutoFit/>
          </a:bodyPr>
          <a:lstStyle/>
          <a:p>
            <a:r>
              <a:rPr lang="zh-CN" altLang="en-US" sz="2800" dirty="0"/>
              <a:t>例题：上财</a:t>
            </a:r>
            <a:r>
              <a:rPr lang="en-US" altLang="zh-CN" sz="2800" dirty="0"/>
              <a:t>2014</a:t>
            </a:r>
            <a:r>
              <a:rPr lang="zh-CN" altLang="en-US" sz="2800" dirty="0"/>
              <a:t>年真题</a:t>
            </a:r>
            <a:endParaRPr lang="en-US" altLang="zh-CN" sz="2800" dirty="0"/>
          </a:p>
          <a:p>
            <a:endParaRPr lang="en-US" altLang="zh-CN" sz="1400" dirty="0"/>
          </a:p>
          <a:p>
            <a:r>
              <a:rPr lang="en-US" altLang="zh-CN" sz="2800" dirty="0"/>
              <a:t>RAROC</a:t>
            </a:r>
            <a:r>
              <a:rPr lang="zh-CN" altLang="en-US" sz="2800" dirty="0"/>
              <a:t>指经风险调整的收益率，常用净收益与经济资本的比值来衡量。某笔贷款的相关风险要素为：违约概率为</a:t>
            </a:r>
            <a:r>
              <a:rPr lang="en-US" altLang="zh-CN" sz="2800" dirty="0"/>
              <a:t>30</a:t>
            </a:r>
            <a:r>
              <a:rPr lang="zh-CN" altLang="en-US" sz="2800" dirty="0"/>
              <a:t>个基点，违约损失率为</a:t>
            </a:r>
            <a:r>
              <a:rPr lang="en-US" altLang="zh-CN" sz="2800" dirty="0"/>
              <a:t>50%</a:t>
            </a:r>
            <a:r>
              <a:rPr lang="zh-CN" altLang="en-US" sz="2800" dirty="0"/>
              <a:t>，违约风险暴露为</a:t>
            </a:r>
            <a:r>
              <a:rPr lang="en-US" altLang="zh-CN" sz="2800" dirty="0"/>
              <a:t>150</a:t>
            </a:r>
            <a:r>
              <a:rPr lang="zh-CN" altLang="en-US" sz="2800" dirty="0"/>
              <a:t>万元，该笔贷款的收益为</a:t>
            </a:r>
            <a:r>
              <a:rPr lang="en-US" altLang="zh-CN" sz="2800" dirty="0"/>
              <a:t>1</a:t>
            </a:r>
            <a:r>
              <a:rPr lang="zh-CN" altLang="en-US" sz="2800" dirty="0"/>
              <a:t>万元，假设经济成本为违约风险暴露的</a:t>
            </a:r>
            <a:r>
              <a:rPr lang="en-US" altLang="zh-CN" sz="2800" dirty="0"/>
              <a:t>5%</a:t>
            </a:r>
            <a:r>
              <a:rPr lang="zh-CN" altLang="en-US" sz="2800" dirty="0"/>
              <a:t>，求该笔贷款的</a:t>
            </a:r>
            <a:r>
              <a:rPr lang="en-US" altLang="zh-CN" sz="2800" dirty="0"/>
              <a:t>RAROC</a:t>
            </a:r>
            <a:r>
              <a:rPr lang="zh-CN" altLang="en-US" sz="2800" dirty="0"/>
              <a:t>。</a:t>
            </a:r>
            <a:endParaRPr lang="en-US" altLang="zh-CN" sz="2800" dirty="0"/>
          </a:p>
          <a:p>
            <a:endParaRPr lang="en-US" altLang="zh-CN" sz="1400" dirty="0"/>
          </a:p>
          <a:p>
            <a:r>
              <a:rPr lang="zh-CN" altLang="en-US" sz="2800" dirty="0"/>
              <a:t>例题：上财</a:t>
            </a:r>
            <a:r>
              <a:rPr lang="en-US" altLang="zh-CN" sz="2800" dirty="0"/>
              <a:t>2017</a:t>
            </a:r>
            <a:r>
              <a:rPr lang="zh-CN" altLang="en-US" sz="2800" dirty="0"/>
              <a:t>年真题</a:t>
            </a:r>
            <a:endParaRPr lang="en-US" altLang="zh-CN" sz="2800" dirty="0"/>
          </a:p>
          <a:p>
            <a:endParaRPr lang="en-US" altLang="zh-CN" sz="1400" dirty="0"/>
          </a:p>
          <a:p>
            <a:r>
              <a:rPr lang="en-US" altLang="zh-CN" sz="2800" dirty="0"/>
              <a:t>RAROC</a:t>
            </a:r>
            <a:r>
              <a:rPr lang="zh-CN" altLang="en-US" sz="2800" dirty="0"/>
              <a:t>指经风险调整的收益率，常用净收益与经济资本的比值来衡量。某笔贷款的相关风险要素为：违约概率为</a:t>
            </a:r>
            <a:r>
              <a:rPr lang="en-US" altLang="zh-CN" sz="2800" dirty="0"/>
              <a:t>30</a:t>
            </a:r>
            <a:r>
              <a:rPr lang="zh-CN" altLang="en-US" sz="2800" dirty="0"/>
              <a:t>个</a:t>
            </a:r>
            <a:r>
              <a:rPr lang="en-US" altLang="zh-CN" sz="2800" dirty="0"/>
              <a:t>BP</a:t>
            </a:r>
            <a:r>
              <a:rPr lang="zh-CN" altLang="en-US" sz="2800" dirty="0"/>
              <a:t>，违约损失率为</a:t>
            </a:r>
            <a:r>
              <a:rPr lang="en-US" altLang="zh-CN" sz="2800" dirty="0"/>
              <a:t>50%</a:t>
            </a:r>
            <a:r>
              <a:rPr lang="zh-CN" altLang="en-US" sz="2800" dirty="0"/>
              <a:t>，违约风险暴露为</a:t>
            </a:r>
            <a:r>
              <a:rPr lang="en-US" altLang="zh-CN" sz="2800" dirty="0"/>
              <a:t>150</a:t>
            </a:r>
            <a:r>
              <a:rPr lang="zh-CN" altLang="en-US" sz="2800" dirty="0"/>
              <a:t>万元，已知贷款收益为</a:t>
            </a:r>
            <a:r>
              <a:rPr lang="en-US" altLang="zh-CN" sz="2800" dirty="0"/>
              <a:t>1</a:t>
            </a:r>
            <a:r>
              <a:rPr lang="zh-CN" altLang="en-US" sz="2800" dirty="0"/>
              <a:t>万元，假设经济成本为违约风险暴露的</a:t>
            </a:r>
            <a:r>
              <a:rPr lang="en-US" altLang="zh-CN" sz="2800" dirty="0"/>
              <a:t>5%</a:t>
            </a:r>
            <a:r>
              <a:rPr lang="zh-CN" altLang="en-US" sz="2800" dirty="0"/>
              <a:t>，求</a:t>
            </a:r>
            <a:r>
              <a:rPr lang="en-US" altLang="zh-CN" sz="2800" dirty="0"/>
              <a:t>RAROC</a:t>
            </a:r>
            <a:r>
              <a:rPr lang="zh-CN" altLang="en-US" sz="2800" dirty="0"/>
              <a:t>。</a:t>
            </a:r>
          </a:p>
        </p:txBody>
      </p:sp>
      <p:sp>
        <p:nvSpPr>
          <p:cNvPr id="4" name="文本框 3">
            <a:extLst>
              <a:ext uri="{FF2B5EF4-FFF2-40B4-BE49-F238E27FC236}">
                <a16:creationId xmlns:a16="http://schemas.microsoft.com/office/drawing/2014/main" id="{7867EE9F-B37F-47AF-95FE-17394A35D9CB}"/>
              </a:ext>
            </a:extLst>
          </p:cNvPr>
          <p:cNvSpPr txBox="1"/>
          <p:nvPr/>
        </p:nvSpPr>
        <p:spPr>
          <a:xfrm>
            <a:off x="9237345" y="6200139"/>
            <a:ext cx="2954655" cy="461665"/>
          </a:xfrm>
          <a:prstGeom prst="rect">
            <a:avLst/>
          </a:prstGeom>
          <a:noFill/>
        </p:spPr>
        <p:txBody>
          <a:bodyPr wrap="none" rtlCol="0">
            <a:spAutoFit/>
          </a:bodyPr>
          <a:lstStyle/>
          <a:p>
            <a:pPr algn="l"/>
            <a:r>
              <a:rPr lang="zh-CN" altLang="en-US" sz="2400" dirty="0">
                <a:solidFill>
                  <a:srgbClr val="FF0000"/>
                </a:solidFill>
              </a:rPr>
              <a:t>上财特色：原题再现</a:t>
            </a:r>
          </a:p>
        </p:txBody>
      </p:sp>
    </p:spTree>
    <p:extLst>
      <p:ext uri="{BB962C8B-B14F-4D97-AF65-F5344CB8AC3E}">
        <p14:creationId xmlns:p14="http://schemas.microsoft.com/office/powerpoint/2010/main" val="23329457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C7A8E03-779F-490A-ABE8-57C4AF37984F}"/>
                  </a:ext>
                </a:extLst>
              </p:cNvPr>
              <p:cNvSpPr txBox="1"/>
              <p:nvPr/>
            </p:nvSpPr>
            <p:spPr>
              <a:xfrm>
                <a:off x="355600" y="925675"/>
                <a:ext cx="11480800" cy="5311967"/>
              </a:xfrm>
              <a:prstGeom prst="rect">
                <a:avLst/>
              </a:prstGeom>
              <a:noFill/>
            </p:spPr>
            <p:txBody>
              <a:bodyPr wrap="square">
                <a:spAutoFit/>
              </a:bodyPr>
              <a:lstStyle/>
              <a:p>
                <a:r>
                  <a:rPr lang="zh-CN" altLang="en-US" sz="2800" dirty="0"/>
                  <a:t>答：</a:t>
                </a:r>
                <a:endParaRPr lang="en-US" altLang="zh-CN" sz="2800" dirty="0"/>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预期</m:t>
                      </m:r>
                      <m:r>
                        <a:rPr lang="zh-CN" altLang="en-US" sz="2800" i="1" dirty="0">
                          <a:latin typeface="Cambria Math" panose="02040503050406030204" pitchFamily="18" charset="0"/>
                        </a:rPr>
                        <m:t>损失</m:t>
                      </m:r>
                      <m:r>
                        <a:rPr lang="en-US" altLang="zh-CN" sz="2800" i="1" dirty="0">
                          <a:latin typeface="Cambria Math" panose="02040503050406030204" pitchFamily="18" charset="0"/>
                        </a:rPr>
                        <m:t>=</m:t>
                      </m:r>
                      <m:r>
                        <a:rPr lang="zh-CN" altLang="en-US" sz="2800" i="1" dirty="0">
                          <a:latin typeface="Cambria Math" panose="02040503050406030204" pitchFamily="18" charset="0"/>
                        </a:rPr>
                        <m:t>违约</m:t>
                      </m:r>
                      <m:r>
                        <a:rPr lang="zh-CN" altLang="en-US" sz="2800" i="1" dirty="0" smtClean="0">
                          <a:latin typeface="Cambria Math" panose="02040503050406030204" pitchFamily="18" charset="0"/>
                        </a:rPr>
                        <m:t>率</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违约损失率</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违约</m:t>
                      </m:r>
                      <m:r>
                        <a:rPr lang="zh-CN" altLang="en-US" sz="2800" i="1" dirty="0">
                          <a:latin typeface="Cambria Math" panose="02040503050406030204" pitchFamily="18" charset="0"/>
                        </a:rPr>
                        <m:t>风险</m:t>
                      </m:r>
                      <m:r>
                        <a:rPr lang="zh-CN" altLang="en-US" sz="2800" i="1" dirty="0" smtClean="0">
                          <a:latin typeface="Cambria Math" panose="02040503050406030204" pitchFamily="18" charset="0"/>
                        </a:rPr>
                        <m:t>暴露</m:t>
                      </m:r>
                      <m:r>
                        <a:rPr lang="en-US" altLang="zh-CN" sz="2800" i="1" dirty="0">
                          <a:latin typeface="Cambria Math" panose="02040503050406030204" pitchFamily="18" charset="0"/>
                        </a:rPr>
                        <m:t>=0.30%×50%×</m:t>
                      </m:r>
                      <m:r>
                        <a:rPr lang="en-US" altLang="zh-CN" sz="2800" i="1" dirty="0" smtClean="0">
                          <a:latin typeface="Cambria Math" panose="02040503050406030204" pitchFamily="18" charset="0"/>
                        </a:rPr>
                        <m:t>150</m:t>
                      </m:r>
                    </m:oMath>
                  </m:oMathPara>
                </a14:m>
                <a:endParaRPr lang="en-US" altLang="zh-CN" sz="2800" i="1" dirty="0">
                  <a:latin typeface="Cambria Math" panose="02040503050406030204" pitchFamily="18" charset="0"/>
                </a:endParaRPr>
              </a:p>
              <a:p>
                <a:r>
                  <a:rPr lang="en-US" altLang="zh-CN" sz="2800" i="1" dirty="0">
                    <a:latin typeface="Cambria Math" panose="02040503050406030204" pitchFamily="18" charset="0"/>
                  </a:rPr>
                  <a:t>                    </a:t>
                </a:r>
                <a14:m>
                  <m:oMath xmlns:m="http://schemas.openxmlformats.org/officeDocument/2006/math">
                    <m:r>
                      <a:rPr lang="en-US" altLang="zh-CN" sz="2800" i="1" dirty="0" smtClean="0">
                        <a:latin typeface="Cambria Math" panose="02040503050406030204" pitchFamily="18" charset="0"/>
                      </a:rPr>
                      <m:t>=0.225</m:t>
                    </m:r>
                    <m:r>
                      <a:rPr lang="zh-CN" altLang="en-US" sz="2800" i="1" dirty="0">
                        <a:latin typeface="Cambria Math" panose="02040503050406030204" pitchFamily="18" charset="0"/>
                      </a:rPr>
                      <m:t>万元</m:t>
                    </m:r>
                  </m:oMath>
                </a14:m>
                <a:endParaRPr lang="en-US" altLang="zh-CN" sz="2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净收益</m:t>
                      </m:r>
                      <m:r>
                        <a:rPr lang="en-US" altLang="zh-CN" sz="2800" i="1" dirty="0">
                          <a:latin typeface="Cambria Math" panose="02040503050406030204" pitchFamily="18" charset="0"/>
                        </a:rPr>
                        <m:t>=</m:t>
                      </m:r>
                      <m:r>
                        <a:rPr lang="en-US" altLang="zh-CN" sz="2800" i="1" dirty="0" smtClean="0">
                          <a:latin typeface="Cambria Math" panose="02040503050406030204" pitchFamily="18" charset="0"/>
                        </a:rPr>
                        <m:t>1−0.225=0.775</m:t>
                      </m:r>
                      <m:r>
                        <a:rPr lang="zh-CN" altLang="en-US" sz="2800" i="1" dirty="0" smtClean="0">
                          <a:latin typeface="Cambria Math" panose="02040503050406030204" pitchFamily="18" charset="0"/>
                        </a:rPr>
                        <m:t>万</m:t>
                      </m:r>
                      <m:r>
                        <a:rPr lang="zh-CN" altLang="en-US" sz="2800" i="1" dirty="0">
                          <a:latin typeface="Cambria Math" panose="02040503050406030204" pitchFamily="18" charset="0"/>
                        </a:rPr>
                        <m:t>元</m:t>
                      </m:r>
                      <m:r>
                        <a:rPr lang="zh-CN" altLang="en-US" sz="2800" i="1" dirty="0">
                          <a:latin typeface="Cambria Math" panose="02040503050406030204" pitchFamily="18" charset="0"/>
                        </a:rPr>
                        <m:t> </m:t>
                      </m:r>
                    </m:oMath>
                  </m:oMathPara>
                </a14:m>
                <a:endParaRPr lang="en-US" altLang="zh-CN" sz="2800" dirty="0"/>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经济</m:t>
                      </m:r>
                      <m:r>
                        <a:rPr lang="zh-CN" altLang="en-US" sz="2800" i="1" dirty="0">
                          <a:latin typeface="Cambria Math" panose="02040503050406030204" pitchFamily="18" charset="0"/>
                        </a:rPr>
                        <m:t>成本</m:t>
                      </m:r>
                      <m:r>
                        <a:rPr lang="en-US" altLang="zh-CN" sz="2800" i="1" dirty="0">
                          <a:latin typeface="Cambria Math" panose="02040503050406030204" pitchFamily="18" charset="0"/>
                        </a:rPr>
                        <m:t>=150×5%=</m:t>
                      </m:r>
                      <m:r>
                        <a:rPr lang="en-US" altLang="zh-CN" sz="2800" i="1" dirty="0" smtClean="0">
                          <a:latin typeface="Cambria Math" panose="02040503050406030204" pitchFamily="18" charset="0"/>
                        </a:rPr>
                        <m:t>7.5</m:t>
                      </m:r>
                      <m:r>
                        <a:rPr lang="zh-CN" altLang="en-US" sz="2800" i="1" dirty="0" smtClean="0">
                          <a:latin typeface="Cambria Math" panose="02040503050406030204" pitchFamily="18" charset="0"/>
                        </a:rPr>
                        <m:t>万</m:t>
                      </m:r>
                      <m:r>
                        <a:rPr lang="zh-CN" altLang="en-US" sz="2800" i="1" dirty="0">
                          <a:latin typeface="Cambria Math" panose="02040503050406030204" pitchFamily="18" charset="0"/>
                        </a:rPr>
                        <m:t>元</m:t>
                      </m:r>
                      <m:r>
                        <a:rPr lang="zh-CN" altLang="en-US" sz="2800" i="1" dirty="0">
                          <a:latin typeface="Cambria Math" panose="02040503050406030204" pitchFamily="18" charset="0"/>
                        </a:rPr>
                        <m:t> </m:t>
                      </m:r>
                    </m:oMath>
                  </m:oMathPara>
                </a14:m>
                <a:endParaRPr lang="en-US" altLang="zh-CN" sz="2800" dirty="0"/>
              </a:p>
              <a:p>
                <a:pPr/>
                <a14:m>
                  <m:oMathPara xmlns:m="http://schemas.openxmlformats.org/officeDocument/2006/math">
                    <m:oMathParaPr>
                      <m:jc m:val="left"/>
                    </m:oMathParaPr>
                    <m:oMath xmlns:m="http://schemas.openxmlformats.org/officeDocument/2006/math">
                      <m:r>
                        <a:rPr lang="en-US" altLang="zh-CN" sz="2800" i="1" dirty="0" smtClean="0">
                          <a:latin typeface="Cambria Math" panose="02040503050406030204" pitchFamily="18" charset="0"/>
                        </a:rPr>
                        <m:t>𝑅𝐴𝑅𝑂𝐶</m:t>
                      </m:r>
                      <m:r>
                        <a:rPr lang="en-US" altLang="zh-CN" sz="2800" i="1" dirty="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净收益</m:t>
                          </m:r>
                        </m:num>
                        <m:den>
                          <m:r>
                            <a:rPr lang="zh-CN" altLang="en-US" sz="2800" i="1" dirty="0">
                              <a:latin typeface="Cambria Math" panose="02040503050406030204" pitchFamily="18" charset="0"/>
                            </a:rPr>
                            <m:t>经济成本</m:t>
                          </m:r>
                        </m:den>
                      </m:f>
                      <m:r>
                        <a:rPr lang="en-US" altLang="zh-CN" sz="2800" i="1" dirty="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dirty="0">
                              <a:latin typeface="Cambria Math" panose="02040503050406030204" pitchFamily="18" charset="0"/>
                            </a:rPr>
                            <m:t>0.775</m:t>
                          </m:r>
                        </m:num>
                        <m:den>
                          <m:r>
                            <a:rPr lang="en-US" altLang="zh-CN" sz="2800" i="1" dirty="0">
                              <a:latin typeface="Cambria Math" panose="02040503050406030204" pitchFamily="18" charset="0"/>
                            </a:rPr>
                            <m:t>7.5</m:t>
                          </m:r>
                        </m:den>
                      </m:f>
                      <m:r>
                        <a:rPr lang="en-US" altLang="zh-CN" sz="2800" i="1" dirty="0">
                          <a:latin typeface="Cambria Math" panose="02040503050406030204" pitchFamily="18" charset="0"/>
                        </a:rPr>
                        <m:t>=10. 33%</m:t>
                      </m:r>
                    </m:oMath>
                  </m:oMathPara>
                </a14:m>
                <a:endParaRPr lang="en-US" altLang="zh-CN" sz="2800" dirty="0"/>
              </a:p>
              <a:p>
                <a:endParaRPr lang="en-US" altLang="zh-CN" sz="2800" dirty="0"/>
              </a:p>
              <a:p>
                <a:r>
                  <a:rPr lang="zh-CN" altLang="en-US" sz="2800" dirty="0"/>
                  <a:t>评价：此题作为一个超纲题而言，在</a:t>
                </a:r>
                <a:r>
                  <a:rPr lang="en-US" altLang="zh-CN" sz="2800" dirty="0"/>
                  <a:t>2014</a:t>
                </a:r>
                <a:r>
                  <a:rPr lang="zh-CN" altLang="en-US" sz="2800" dirty="0"/>
                  <a:t>年第一次出现时，即便此前对这个知识点没有任何了解，也应该可以通过题目所给的提示得出正确的答案，因此此题属于“</a:t>
                </a:r>
                <a:r>
                  <a:rPr lang="zh-CN" altLang="en-US" sz="2800" b="1" dirty="0"/>
                  <a:t>伪超纲题</a:t>
                </a:r>
                <a:r>
                  <a:rPr lang="zh-CN" altLang="en-US" sz="2800" dirty="0"/>
                  <a:t>”。并且此题在</a:t>
                </a:r>
                <a:r>
                  <a:rPr lang="en-US" altLang="zh-CN" sz="2800" dirty="0"/>
                  <a:t>2017</a:t>
                </a:r>
                <a:r>
                  <a:rPr lang="zh-CN" altLang="en-US" sz="2800" dirty="0"/>
                  <a:t>年时又重复考察了一次，并且几乎是原题重现。</a:t>
                </a:r>
              </a:p>
            </p:txBody>
          </p:sp>
        </mc:Choice>
        <mc:Fallback xmlns="">
          <p:sp>
            <p:nvSpPr>
              <p:cNvPr id="5" name="文本框 4">
                <a:extLst>
                  <a:ext uri="{FF2B5EF4-FFF2-40B4-BE49-F238E27FC236}">
                    <a16:creationId xmlns:a16="http://schemas.microsoft.com/office/drawing/2014/main" id="{EC7A8E03-779F-490A-ABE8-57C4AF37984F}"/>
                  </a:ext>
                </a:extLst>
              </p:cNvPr>
              <p:cNvSpPr txBox="1">
                <a:spLocks noRot="1" noChangeAspect="1" noMove="1" noResize="1" noEditPoints="1" noAdjustHandles="1" noChangeArrowheads="1" noChangeShapeType="1" noTextEdit="1"/>
              </p:cNvSpPr>
              <p:nvPr/>
            </p:nvSpPr>
            <p:spPr>
              <a:xfrm>
                <a:off x="355600" y="925675"/>
                <a:ext cx="11480800" cy="5311967"/>
              </a:xfrm>
              <a:prstGeom prst="rect">
                <a:avLst/>
              </a:prstGeom>
              <a:blipFill>
                <a:blip r:embed="rId4"/>
                <a:stretch>
                  <a:fillRect l="-1062" t="-1378" b="-21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33181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319365" y="250621"/>
            <a:ext cx="98135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拓展</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1</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E7375C6E-160E-4FDD-AEA2-27A5ED2A2E1D}"/>
              </a:ext>
            </a:extLst>
          </p:cNvPr>
          <p:cNvSpPr txBox="1"/>
          <p:nvPr/>
        </p:nvSpPr>
        <p:spPr>
          <a:xfrm>
            <a:off x="350520" y="1336120"/>
            <a:ext cx="11490960" cy="4185761"/>
          </a:xfrm>
          <a:prstGeom prst="rect">
            <a:avLst/>
          </a:prstGeom>
          <a:noFill/>
        </p:spPr>
        <p:txBody>
          <a:bodyPr wrap="square" rtlCol="0">
            <a:spAutoFit/>
          </a:bodyPr>
          <a:lstStyle/>
          <a:p>
            <a:pPr algn="l"/>
            <a:r>
              <a:rPr lang="zh-CN" altLang="en-US" sz="2800" dirty="0"/>
              <a:t>银行传统的定价方法没有考虑信用资产的非预期损失，而通过</a:t>
            </a:r>
            <a:r>
              <a:rPr lang="en-US" altLang="zh-CN" sz="2800" dirty="0"/>
              <a:t>RAROC</a:t>
            </a:r>
            <a:r>
              <a:rPr lang="zh-CN" altLang="en-US" sz="2800" dirty="0"/>
              <a:t>方法，银行可以通过比较</a:t>
            </a:r>
            <a:r>
              <a:rPr lang="en-US" altLang="zh-CN" sz="2800" dirty="0"/>
              <a:t>RAROC</a:t>
            </a:r>
            <a:r>
              <a:rPr lang="zh-CN" altLang="en-US" sz="2800" dirty="0"/>
              <a:t>与其所要求的最低收益率，据此调整贷款价格（确定贷款条件）。</a:t>
            </a:r>
            <a:endParaRPr lang="en-US" altLang="zh-CN" sz="2800" dirty="0"/>
          </a:p>
          <a:p>
            <a:pPr algn="l"/>
            <a:endParaRPr lang="en-US" altLang="zh-CN" sz="1400" dirty="0"/>
          </a:p>
          <a:p>
            <a:pPr algn="l"/>
            <a:r>
              <a:rPr lang="zh-CN" altLang="en-US" sz="2800" dirty="0"/>
              <a:t>例题：</a:t>
            </a:r>
            <a:endParaRPr lang="en-US" altLang="zh-CN" sz="2800" dirty="0"/>
          </a:p>
          <a:p>
            <a:pPr algn="l"/>
            <a:r>
              <a:rPr lang="zh-CN" altLang="en-US" sz="2800" dirty="0"/>
              <a:t>假设某客户向银行申请提出</a:t>
            </a:r>
            <a:r>
              <a:rPr lang="en-US" altLang="zh-CN" sz="2800" dirty="0"/>
              <a:t>5</a:t>
            </a:r>
            <a:r>
              <a:rPr lang="zh-CN" altLang="en-US" sz="2800" dirty="0"/>
              <a:t>年期限的</a:t>
            </a:r>
            <a:r>
              <a:rPr lang="en-US" altLang="zh-CN" sz="2800" dirty="0"/>
              <a:t>5000</a:t>
            </a:r>
            <a:r>
              <a:rPr lang="zh-CN" altLang="en-US" sz="2800" dirty="0"/>
              <a:t>万元抵押贷款申请，银行获得资金的成本为</a:t>
            </a:r>
            <a:r>
              <a:rPr lang="en-US" altLang="zh-CN" sz="2800" dirty="0"/>
              <a:t>5%</a:t>
            </a:r>
            <a:r>
              <a:rPr lang="zh-CN" altLang="en-US" sz="2800" dirty="0"/>
              <a:t>，经营成本约为</a:t>
            </a:r>
            <a:r>
              <a:rPr lang="en-US" altLang="zh-CN" sz="2800" dirty="0"/>
              <a:t>0.7%</a:t>
            </a:r>
            <a:r>
              <a:rPr lang="zh-CN" altLang="en-US" sz="2800" dirty="0"/>
              <a:t>，银行在前期对于该客户的信用进行评估，估计其违约率为</a:t>
            </a:r>
            <a:r>
              <a:rPr lang="en-US" altLang="zh-CN" sz="2800" dirty="0"/>
              <a:t>1%</a:t>
            </a:r>
            <a:r>
              <a:rPr lang="zh-CN" altLang="en-US" sz="2800" dirty="0"/>
              <a:t>，而该类贷款的平均违约损失率为</a:t>
            </a:r>
            <a:r>
              <a:rPr lang="en-US" altLang="zh-CN" sz="2800" dirty="0"/>
              <a:t>30%</a:t>
            </a:r>
            <a:r>
              <a:rPr lang="zh-CN" altLang="en-US" sz="2800" dirty="0"/>
              <a:t>。根据测算该笔业务占用的经济资本为</a:t>
            </a:r>
            <a:r>
              <a:rPr lang="en-US" altLang="zh-CN" sz="2800" dirty="0"/>
              <a:t>500</a:t>
            </a:r>
            <a:r>
              <a:rPr lang="zh-CN" altLang="en-US" sz="2800" dirty="0"/>
              <a:t>万元，假设银行对该笔贷款的</a:t>
            </a:r>
            <a:r>
              <a:rPr lang="en-US" altLang="zh-CN" sz="2800" dirty="0"/>
              <a:t>RAROC</a:t>
            </a:r>
            <a:r>
              <a:rPr lang="zh-CN" altLang="en-US" sz="2800" dirty="0"/>
              <a:t>要求至少为</a:t>
            </a:r>
            <a:r>
              <a:rPr lang="en-US" altLang="zh-CN" sz="2800" dirty="0"/>
              <a:t>10%</a:t>
            </a:r>
            <a:r>
              <a:rPr lang="zh-CN" altLang="en-US" sz="2800" dirty="0"/>
              <a:t>，请计算出银行可以向该客户借出资金的最低利率。</a:t>
            </a:r>
          </a:p>
        </p:txBody>
      </p:sp>
    </p:spTree>
    <p:extLst>
      <p:ext uri="{BB962C8B-B14F-4D97-AF65-F5344CB8AC3E}">
        <p14:creationId xmlns:p14="http://schemas.microsoft.com/office/powerpoint/2010/main" val="40139750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C54BE5F-3598-48CE-AA05-6C9D2F212C3B}"/>
                  </a:ext>
                </a:extLst>
              </p:cNvPr>
              <p:cNvSpPr txBox="1"/>
              <p:nvPr/>
            </p:nvSpPr>
            <p:spPr>
              <a:xfrm>
                <a:off x="1287312" y="2182473"/>
                <a:ext cx="9617376" cy="2493055"/>
              </a:xfrm>
              <a:prstGeom prst="rect">
                <a:avLst/>
              </a:prstGeom>
              <a:noFill/>
            </p:spPr>
            <p:txBody>
              <a:bodyPr wrap="none" rtlCol="0">
                <a:spAutoFit/>
              </a:bodyPr>
              <a:lstStyle/>
              <a:p>
                <a:pPr algn="l"/>
                <a:r>
                  <a:rPr lang="zh-CN" altLang="en-US" sz="2800" dirty="0"/>
                  <a:t>答：设借出资金的最低利率为</a:t>
                </a:r>
                <a14:m>
                  <m:oMath xmlns:m="http://schemas.openxmlformats.org/officeDocument/2006/math">
                    <m:r>
                      <a:rPr lang="en-US" altLang="zh-CN" sz="2800" i="1" dirty="0" smtClean="0">
                        <a:latin typeface="Cambria Math" panose="02040503050406030204" pitchFamily="18" charset="0"/>
                      </a:rPr>
                      <m:t>𝑟</m:t>
                    </m:r>
                  </m:oMath>
                </a14:m>
                <a:endParaRPr lang="en-US" altLang="zh-CN" sz="2800" dirty="0"/>
              </a:p>
              <a:p>
                <a:pPr/>
                <a14:m>
                  <m:oMathPara xmlns:m="http://schemas.openxmlformats.org/officeDocument/2006/math">
                    <m:oMathParaPr>
                      <m:jc m:val="left"/>
                    </m:oMathParaPr>
                    <m:oMath xmlns:m="http://schemas.openxmlformats.org/officeDocument/2006/math">
                      <m:r>
                        <a:rPr lang="en-US" altLang="zh-CN" sz="2800" b="0" i="1" smtClean="0">
                          <a:solidFill>
                            <a:schemeClr val="tx1"/>
                          </a:solidFill>
                          <a:latin typeface="Cambria Math" panose="02040503050406030204" pitchFamily="18" charset="0"/>
                        </a:rPr>
                        <m:t>𝑅𝐴𝑅𝑂𝐶</m:t>
                      </m:r>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zh-CN" altLang="en-US" sz="2800" i="1">
                              <a:solidFill>
                                <a:schemeClr val="tx1"/>
                              </a:solidFill>
                              <a:latin typeface="Cambria Math" panose="02040503050406030204" pitchFamily="18" charset="0"/>
                            </a:rPr>
                            <m:t>收入</m:t>
                          </m:r>
                          <m:r>
                            <a:rPr lang="en-US" altLang="zh-CN" sz="2800" b="0" i="1" smtClean="0">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资金成本</m:t>
                          </m:r>
                          <m:r>
                            <a:rPr lang="en-US" altLang="zh-CN" sz="2800" b="0" i="1" smtClean="0">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经营成本</m:t>
                          </m:r>
                          <m:r>
                            <a:rPr lang="en-US" altLang="zh-CN" sz="2800" i="1">
                              <a:solidFill>
                                <a:schemeClr val="tx1"/>
                              </a:solidFill>
                              <a:latin typeface="Cambria Math" panose="02040503050406030204" pitchFamily="18" charset="0"/>
                            </a:rPr>
                            <m:t>−</m:t>
                          </m:r>
                          <m:r>
                            <a:rPr lang="zh-CN" altLang="en-US" sz="2800" i="1" smtClean="0">
                              <a:solidFill>
                                <a:schemeClr val="tx1"/>
                              </a:solidFill>
                              <a:latin typeface="Cambria Math" panose="02040503050406030204" pitchFamily="18" charset="0"/>
                            </a:rPr>
                            <m:t>预期损失</m:t>
                          </m:r>
                        </m:num>
                        <m:den>
                          <m:r>
                            <a:rPr lang="zh-CN" altLang="en-US" sz="2800" i="1">
                              <a:solidFill>
                                <a:schemeClr val="tx1"/>
                              </a:solidFill>
                              <a:latin typeface="Cambria Math" panose="02040503050406030204" pitchFamily="18" charset="0"/>
                            </a:rPr>
                            <m:t>经济资本</m:t>
                          </m:r>
                        </m:den>
                      </m:f>
                    </m:oMath>
                  </m:oMathPara>
                </a14:m>
                <a:endParaRPr lang="en-US" altLang="zh-CN" sz="2800" i="1" dirty="0">
                  <a:solidFill>
                    <a:schemeClr val="tx1"/>
                  </a:solidFill>
                  <a:latin typeface="Cambria Math" panose="02040503050406030204" pitchFamily="18" charset="0"/>
                </a:endParaRPr>
              </a:p>
              <a:p>
                <a:r>
                  <a:rPr lang="en-US" altLang="zh-CN" sz="2800" b="0" dirty="0">
                    <a:solidFill>
                      <a:schemeClr val="tx1"/>
                    </a:solidFill>
                  </a:rPr>
                  <a:t>             </a:t>
                </a:r>
                <a14:m>
                  <m:oMath xmlns:m="http://schemas.openxmlformats.org/officeDocument/2006/math">
                    <m:r>
                      <a:rPr lang="en-US" altLang="zh-CN" sz="2800" b="0" i="0"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5000(</m:t>
                        </m:r>
                        <m:r>
                          <a:rPr lang="en-US" altLang="zh-CN" sz="2800" b="0" i="1" smtClean="0">
                            <a:solidFill>
                              <a:schemeClr val="tx1"/>
                            </a:solidFill>
                            <a:latin typeface="Cambria Math" panose="02040503050406030204" pitchFamily="18" charset="0"/>
                          </a:rPr>
                          <m:t>𝑟</m:t>
                        </m:r>
                        <m:r>
                          <a:rPr lang="en-US" altLang="zh-CN" sz="2800" b="0" i="1" smtClean="0">
                            <a:solidFill>
                              <a:schemeClr val="tx1"/>
                            </a:solidFill>
                            <a:latin typeface="Cambria Math" panose="02040503050406030204" pitchFamily="18" charset="0"/>
                          </a:rPr>
                          <m:t>−5%−0.7%−1%×30%)</m:t>
                        </m:r>
                      </m:num>
                      <m:den>
                        <m:r>
                          <a:rPr lang="en-US" altLang="zh-CN" sz="2800" b="0" i="1" smtClean="0">
                            <a:solidFill>
                              <a:schemeClr val="tx1"/>
                            </a:solidFill>
                            <a:latin typeface="Cambria Math" panose="02040503050406030204" pitchFamily="18" charset="0"/>
                          </a:rPr>
                          <m:t>500</m:t>
                        </m:r>
                      </m:den>
                    </m:f>
                    <m:r>
                      <a:rPr lang="en-US" altLang="zh-CN" sz="2800" b="0" i="1" smtClean="0">
                        <a:solidFill>
                          <a:schemeClr val="tx1"/>
                        </a:solidFill>
                        <a:latin typeface="Cambria Math" panose="02040503050406030204" pitchFamily="18" charset="0"/>
                      </a:rPr>
                      <m:t>=10%</m:t>
                    </m:r>
                  </m:oMath>
                </a14:m>
                <a:endParaRPr lang="zh-CN" altLang="en-US" sz="2800" dirty="0">
                  <a:solidFill>
                    <a:schemeClr val="tx1"/>
                  </a:solidFill>
                </a:endParaRPr>
              </a:p>
              <a:p>
                <a:pPr algn="l"/>
                <a:r>
                  <a:rPr lang="zh-CN" altLang="en-US" sz="2800" dirty="0"/>
                  <a:t>解得</a:t>
                </a:r>
                <a14:m>
                  <m:oMath xmlns:m="http://schemas.openxmlformats.org/officeDocument/2006/math">
                    <m:r>
                      <a:rPr lang="en-US" altLang="zh-CN" sz="2800" b="0" i="1" smtClean="0">
                        <a:solidFill>
                          <a:schemeClr val="tx1"/>
                        </a:solidFill>
                        <a:latin typeface="Cambria Math" panose="02040503050406030204" pitchFamily="18" charset="0"/>
                      </a:rPr>
                      <m:t>𝑟</m:t>
                    </m:r>
                    <m:r>
                      <a:rPr lang="en-US" altLang="zh-CN" sz="2800" b="0" i="1" smtClean="0">
                        <a:solidFill>
                          <a:schemeClr val="tx1"/>
                        </a:solidFill>
                        <a:latin typeface="Cambria Math" panose="02040503050406030204" pitchFamily="18" charset="0"/>
                      </a:rPr>
                      <m:t>=7%</m:t>
                    </m:r>
                  </m:oMath>
                </a14:m>
                <a:r>
                  <a:rPr lang="zh-CN" altLang="en-US" sz="2800" dirty="0"/>
                  <a:t>，即银行对于此笔贷款的定价应该至少不低于</a:t>
                </a:r>
                <a:r>
                  <a:rPr lang="en-US" altLang="zh-CN" sz="2800" dirty="0"/>
                  <a:t>7%</a:t>
                </a:r>
              </a:p>
            </p:txBody>
          </p:sp>
        </mc:Choice>
        <mc:Fallback xmlns="">
          <p:sp>
            <p:nvSpPr>
              <p:cNvPr id="2" name="文本框 1">
                <a:extLst>
                  <a:ext uri="{FF2B5EF4-FFF2-40B4-BE49-F238E27FC236}">
                    <a16:creationId xmlns:a16="http://schemas.microsoft.com/office/drawing/2014/main" id="{DC54BE5F-3598-48CE-AA05-6C9D2F212C3B}"/>
                  </a:ext>
                </a:extLst>
              </p:cNvPr>
              <p:cNvSpPr txBox="1">
                <a:spLocks noRot="1" noChangeAspect="1" noMove="1" noResize="1" noEditPoints="1" noAdjustHandles="1" noChangeArrowheads="1" noChangeShapeType="1" noTextEdit="1"/>
              </p:cNvSpPr>
              <p:nvPr/>
            </p:nvSpPr>
            <p:spPr>
              <a:xfrm>
                <a:off x="1287312" y="2182473"/>
                <a:ext cx="9617376" cy="2493055"/>
              </a:xfrm>
              <a:prstGeom prst="rect">
                <a:avLst/>
              </a:prstGeom>
              <a:blipFill>
                <a:blip r:embed="rId4"/>
                <a:stretch>
                  <a:fillRect l="-1267" t="-2445" b="-5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4694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319365" y="250621"/>
            <a:ext cx="98135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拓展</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2</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F71FBCA0-0F61-4B3F-A349-5A90DA14B8FD}"/>
              </a:ext>
            </a:extLst>
          </p:cNvPr>
          <p:cNvSpPr txBox="1"/>
          <p:nvPr/>
        </p:nvSpPr>
        <p:spPr>
          <a:xfrm>
            <a:off x="548640" y="1047861"/>
            <a:ext cx="11094720" cy="2677656"/>
          </a:xfrm>
          <a:prstGeom prst="rect">
            <a:avLst/>
          </a:prstGeom>
          <a:noFill/>
        </p:spPr>
        <p:txBody>
          <a:bodyPr wrap="square" rtlCol="0">
            <a:spAutoFit/>
          </a:bodyPr>
          <a:lstStyle/>
          <a:p>
            <a:pPr algn="l"/>
            <a:r>
              <a:rPr lang="zh-CN" altLang="en-US" sz="2800" dirty="0"/>
              <a:t>例题：如何自行计算经济资本</a:t>
            </a:r>
            <a:endParaRPr lang="en-US" altLang="zh-CN" sz="2800" dirty="0"/>
          </a:p>
          <a:p>
            <a:pPr algn="l"/>
            <a:r>
              <a:rPr lang="zh-CN" altLang="en-US" sz="2800" dirty="0"/>
              <a:t>假设银行的某一笔贷款金额为</a:t>
            </a:r>
            <a:r>
              <a:rPr lang="en-US" altLang="zh-CN" sz="2800" dirty="0"/>
              <a:t>10</a:t>
            </a:r>
            <a:r>
              <a:rPr lang="zh-CN" altLang="en-US" sz="2800" dirty="0"/>
              <a:t>亿元，贷款利率为</a:t>
            </a:r>
            <a:r>
              <a:rPr lang="en-US" altLang="zh-CN" sz="2800" dirty="0"/>
              <a:t>6%</a:t>
            </a:r>
            <a:r>
              <a:rPr lang="zh-CN" altLang="en-US" sz="2800" dirty="0"/>
              <a:t>，而银行的平均存款利率为</a:t>
            </a:r>
            <a:r>
              <a:rPr lang="en-US" altLang="zh-CN" sz="2800" dirty="0"/>
              <a:t>3.5%</a:t>
            </a:r>
            <a:r>
              <a:rPr lang="zh-CN" altLang="en-US" sz="2800" dirty="0"/>
              <a:t>，经营成本约为</a:t>
            </a:r>
            <a:r>
              <a:rPr lang="en-US" altLang="zh-CN" sz="2800" dirty="0"/>
              <a:t>1000</a:t>
            </a:r>
            <a:r>
              <a:rPr lang="zh-CN" altLang="en-US" sz="2800" dirty="0"/>
              <a:t>万元。而银行通过一系列对冲操作（不考虑此成本），成功使得风险敞口降低到了</a:t>
            </a:r>
            <a:r>
              <a:rPr lang="en-US" altLang="zh-CN" sz="2800" dirty="0"/>
              <a:t>5</a:t>
            </a:r>
            <a:r>
              <a:rPr lang="zh-CN" altLang="en-US" sz="2800" dirty="0"/>
              <a:t>亿元，经过对客户信用评级，认定客户违约概率为</a:t>
            </a:r>
            <a:r>
              <a:rPr lang="en-US" altLang="zh-CN" sz="2800" dirty="0"/>
              <a:t>5%</a:t>
            </a:r>
            <a:r>
              <a:rPr lang="zh-CN" altLang="en-US" sz="2800" dirty="0"/>
              <a:t>，而未预料到的违约率为</a:t>
            </a:r>
            <a:r>
              <a:rPr lang="en-US" altLang="zh-CN" sz="2800" dirty="0"/>
              <a:t>20% </a:t>
            </a:r>
            <a:r>
              <a:rPr lang="zh-CN" altLang="en-US" sz="2800" dirty="0"/>
              <a:t>，一旦发生违约损失率均为</a:t>
            </a:r>
            <a:r>
              <a:rPr lang="en-US" altLang="zh-CN" sz="2800" dirty="0"/>
              <a:t>40%</a:t>
            </a:r>
            <a:r>
              <a:rPr lang="zh-CN" altLang="en-US" sz="2800" dirty="0"/>
              <a:t>。请根据上述条件计算</a:t>
            </a:r>
            <a:r>
              <a:rPr lang="en-US" altLang="zh-CN" sz="2800" dirty="0"/>
              <a:t>RAROC</a:t>
            </a:r>
            <a:r>
              <a:rPr lang="zh-CN" altLang="en-US" sz="2800" dirty="0"/>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B6A25A-296C-4C96-994E-E8B886D36914}"/>
                  </a:ext>
                </a:extLst>
              </p:cNvPr>
              <p:cNvSpPr txBox="1"/>
              <p:nvPr/>
            </p:nvSpPr>
            <p:spPr>
              <a:xfrm>
                <a:off x="548640" y="4061092"/>
                <a:ext cx="8793480" cy="2228815"/>
              </a:xfrm>
              <a:prstGeom prst="rect">
                <a:avLst/>
              </a:prstGeom>
              <a:noFill/>
            </p:spPr>
            <p:txBody>
              <a:bodyPr wrap="square" rtlCol="0">
                <a:spAutoFit/>
              </a:bodyPr>
              <a:lstStyle/>
              <a:p>
                <a:pPr algn="l"/>
                <a:r>
                  <a:rPr lang="zh-CN" altLang="en-US" sz="2800" dirty="0"/>
                  <a:t>答：</a:t>
                </a:r>
                <a:endParaRPr lang="en-US" altLang="zh-CN" sz="2800" dirty="0"/>
              </a:p>
              <a:p>
                <a:pPr/>
                <a14:m>
                  <m:oMathPara xmlns:m="http://schemas.openxmlformats.org/officeDocument/2006/math">
                    <m:oMathParaPr>
                      <m:jc m:val="left"/>
                    </m:oMathParaPr>
                    <m:oMath xmlns:m="http://schemas.openxmlformats.org/officeDocument/2006/math">
                      <m:r>
                        <a:rPr lang="en-US" altLang="zh-CN" sz="2800" i="1" dirty="0" smtClean="0">
                          <a:latin typeface="Cambria Math" panose="02040503050406030204" pitchFamily="18" charset="0"/>
                        </a:rPr>
                        <m:t>𝐸𝐿</m:t>
                      </m:r>
                      <m:r>
                        <a:rPr lang="en-US" altLang="zh-CN" sz="2800" i="1" dirty="0" smtClean="0">
                          <a:latin typeface="Cambria Math" panose="02040503050406030204" pitchFamily="18" charset="0"/>
                        </a:rPr>
                        <m:t>=5×5%×40%=0.1</m:t>
                      </m:r>
                      <m:r>
                        <a:rPr lang="zh-CN" altLang="en-US" sz="2800" i="1" dirty="0" smtClean="0">
                          <a:latin typeface="Cambria Math" panose="02040503050406030204" pitchFamily="18" charset="0"/>
                        </a:rPr>
                        <m:t>亿元</m:t>
                      </m:r>
                    </m:oMath>
                  </m:oMathPara>
                </a14:m>
                <a:endParaRPr lang="en-US" altLang="zh-CN" sz="2800" dirty="0"/>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经济资本</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非预期损失</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5</m:t>
                      </m:r>
                      <m:r>
                        <a:rPr lang="en-US" altLang="zh-CN" sz="2800" b="0" i="1" dirty="0" smtClean="0">
                          <a:latin typeface="Cambria Math" panose="02040503050406030204" pitchFamily="18" charset="0"/>
                          <a:ea typeface="Cambria Math" panose="02040503050406030204" pitchFamily="18" charset="0"/>
                        </a:rPr>
                        <m:t>×20%×40%=0.4</m:t>
                      </m:r>
                      <m:r>
                        <a:rPr lang="zh-CN" altLang="en-US" sz="2800" i="1" dirty="0" smtClean="0">
                          <a:latin typeface="Cambria Math" panose="02040503050406030204" pitchFamily="18" charset="0"/>
                        </a:rPr>
                        <m:t>亿元</m:t>
                      </m:r>
                    </m:oMath>
                  </m:oMathPara>
                </a14:m>
                <a:endParaRPr lang="en-US" altLang="zh-CN" sz="2800" dirty="0"/>
              </a:p>
              <a:p>
                <a:pPr algn="l"/>
                <a14:m>
                  <m:oMathPara xmlns:m="http://schemas.openxmlformats.org/officeDocument/2006/math">
                    <m:oMathParaPr>
                      <m:jc m:val="left"/>
                    </m:oMathParaPr>
                    <m:oMath xmlns:m="http://schemas.openxmlformats.org/officeDocument/2006/math">
                      <m:r>
                        <a:rPr lang="en-US" altLang="zh-CN" sz="2800" i="1" dirty="0" smtClean="0">
                          <a:latin typeface="Cambria Math" panose="02040503050406030204" pitchFamily="18" charset="0"/>
                        </a:rPr>
                        <m:t>𝑅𝐴𝑅𝑂𝐶</m:t>
                      </m:r>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10</m:t>
                          </m:r>
                          <m:r>
                            <a:rPr lang="en-US" altLang="zh-CN" sz="2800" b="0" i="1" dirty="0" smtClean="0">
                              <a:latin typeface="Cambria Math" panose="02040503050406030204" pitchFamily="18" charset="0"/>
                              <a:ea typeface="Cambria Math" panose="02040503050406030204" pitchFamily="18" charset="0"/>
                            </a:rPr>
                            <m:t>×6</m:t>
                          </m:r>
                          <m:r>
                            <a:rPr lang="en-US" altLang="zh-CN" sz="2800" i="1" dirty="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−10×3.5%−0.1−0.1</m:t>
                          </m:r>
                        </m:num>
                        <m:den>
                          <m:r>
                            <a:rPr lang="en-US" altLang="zh-CN" sz="2800" b="0" i="1" dirty="0" smtClean="0">
                              <a:latin typeface="Cambria Math" panose="02040503050406030204" pitchFamily="18" charset="0"/>
                            </a:rPr>
                            <m:t>0.4</m:t>
                          </m:r>
                        </m:den>
                      </m:f>
                      <m:r>
                        <a:rPr lang="en-US" altLang="zh-CN" sz="2800" b="0" i="1" dirty="0" smtClean="0">
                          <a:latin typeface="Cambria Math" panose="02040503050406030204" pitchFamily="18" charset="0"/>
                        </a:rPr>
                        <m:t>=12.5%</m:t>
                      </m:r>
                    </m:oMath>
                  </m:oMathPara>
                </a14:m>
                <a:endParaRPr lang="en-US" altLang="zh-CN" sz="2800" dirty="0"/>
              </a:p>
            </p:txBody>
          </p:sp>
        </mc:Choice>
        <mc:Fallback xmlns="">
          <p:sp>
            <p:nvSpPr>
              <p:cNvPr id="5" name="文本框 4">
                <a:extLst>
                  <a:ext uri="{FF2B5EF4-FFF2-40B4-BE49-F238E27FC236}">
                    <a16:creationId xmlns:a16="http://schemas.microsoft.com/office/drawing/2014/main" id="{8BB6A25A-296C-4C96-994E-E8B886D36914}"/>
                  </a:ext>
                </a:extLst>
              </p:cNvPr>
              <p:cNvSpPr txBox="1">
                <a:spLocks noRot="1" noChangeAspect="1" noMove="1" noResize="1" noEditPoints="1" noAdjustHandles="1" noChangeArrowheads="1" noChangeShapeType="1" noTextEdit="1"/>
              </p:cNvSpPr>
              <p:nvPr/>
            </p:nvSpPr>
            <p:spPr>
              <a:xfrm>
                <a:off x="548640" y="4061092"/>
                <a:ext cx="8793480" cy="2228815"/>
              </a:xfrm>
              <a:prstGeom prst="rect">
                <a:avLst/>
              </a:prstGeom>
              <a:blipFill>
                <a:blip r:embed="rId4"/>
                <a:stretch>
                  <a:fillRect l="-1386" t="-30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4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19</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223530" y="3930223"/>
            <a:ext cx="574494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信用风险与贷款收益</a:t>
            </a:r>
          </a:p>
        </p:txBody>
      </p:sp>
    </p:spTree>
    <p:extLst>
      <p:ext uri="{BB962C8B-B14F-4D97-AF65-F5344CB8AC3E}">
        <p14:creationId xmlns:p14="http://schemas.microsoft.com/office/powerpoint/2010/main" val="2449296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09"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购买力平价理论计算</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BFE2933-6677-451B-8A3F-A6A5E142260F}"/>
                  </a:ext>
                </a:extLst>
              </p:cNvPr>
              <p:cNvSpPr txBox="1"/>
              <p:nvPr/>
            </p:nvSpPr>
            <p:spPr>
              <a:xfrm>
                <a:off x="425824" y="1268929"/>
                <a:ext cx="11340352" cy="4499437"/>
              </a:xfrm>
              <a:prstGeom prst="rect">
                <a:avLst/>
              </a:prstGeom>
              <a:noFill/>
            </p:spPr>
            <p:txBody>
              <a:bodyPr wrap="square">
                <a:spAutoFit/>
              </a:bodyPr>
              <a:lstStyle/>
              <a:p>
                <a:r>
                  <a:rPr lang="zh-CN" altLang="en-US" sz="2800" b="1" i="0" dirty="0">
                    <a:solidFill>
                      <a:prstClr val="black"/>
                    </a:solidFill>
                    <a:latin typeface="+mj-lt"/>
                  </a:rPr>
                  <a:t>绝对购买力平价</a:t>
                </a:r>
                <a:r>
                  <a:rPr lang="zh-CN" altLang="en-US" sz="2800" i="0" dirty="0">
                    <a:solidFill>
                      <a:prstClr val="black"/>
                    </a:solidFill>
                    <a:latin typeface="+mj-lt"/>
                  </a:rPr>
                  <a:t>：</a:t>
                </a:r>
                <a14:m>
                  <m:oMath xmlns:m="http://schemas.openxmlformats.org/officeDocument/2006/math">
                    <m: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𝑒</m:t>
                    </m:r>
                    <m:r>
                      <a:rPr kumimoji="0" lang="en-US" altLang="zh-CN" sz="2800" b="0" i="0" u="none" strike="noStrike" kern="1200" cap="none" spc="0" normalizeH="0" baseline="0" noProof="0" smtClean="0">
                        <a:ln>
                          <a:noFill/>
                        </a:ln>
                        <a:solidFill>
                          <a:srgbClr val="FF0000"/>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𝑃</m:t>
                        </m:r>
                      </m:num>
                      <m:den>
                        <m:sSup>
                          <m:sSupPr>
                            <m:ctrlP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𝑃</m:t>
                            </m:r>
                          </m:e>
                          <m:sup>
                            <m: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up>
                        </m:sSup>
                      </m:den>
                    </m:f>
                    <m: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f>
                          <m:fPr>
                            <m:ctrlP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num>
                          <m:den>
                            <m:sSup>
                              <m:sSupPr>
                                <m:ctrlPr>
                                  <a:rPr kumimoji="0" lang="en-US" altLang="zh-CN"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a:ln>
                                      <a:noFill/>
                                    </a:ln>
                                    <a:solidFill>
                                      <a:srgbClr val="FF0000"/>
                                    </a:solidFill>
                                    <a:effectLst/>
                                    <a:uLnTx/>
                                    <a:uFillTx/>
                                    <a:latin typeface="Cambria Math" panose="02040503050406030204" pitchFamily="18" charset="0"/>
                                    <a:cs typeface="+mn-cs"/>
                                  </a:rPr>
                                  <m:t>𝑃</m:t>
                                </m:r>
                              </m:e>
                              <m:sup>
                                <m:r>
                                  <a:rPr kumimoji="0" lang="en-US" altLang="zh-CN" sz="2800"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p>
                          </m:den>
                        </m:f>
                      </m:num>
                      <m:den>
                        <m:f>
                          <m:fPr>
                            <m:ctrlP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num>
                          <m:den>
                            <m:r>
                              <a:rPr kumimoji="0" lang="en-US" altLang="zh-CN" sz="2800" b="0" i="1" u="none" strike="noStrike" kern="1200" cap="none" spc="0" normalizeH="0" baseline="0" noProof="0">
                                <a:ln>
                                  <a:noFill/>
                                </a:ln>
                                <a:solidFill>
                                  <a:srgbClr val="FF0000"/>
                                </a:solidFill>
                                <a:effectLst/>
                                <a:uLnTx/>
                                <a:uFillTx/>
                                <a:latin typeface="Cambria Math" panose="02040503050406030204" pitchFamily="18" charset="0"/>
                                <a:cs typeface="+mn-cs"/>
                              </a:rPr>
                              <m:t>𝑃</m:t>
                            </m:r>
                          </m:den>
                        </m:f>
                      </m:den>
                    </m:f>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本国</m:t>
                        </m:r>
                        <m:r>
                          <a:rPr kumimoji="0"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物价水平</m:t>
                        </m:r>
                      </m:num>
                      <m:den>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外国物价水平</m:t>
                        </m:r>
                      </m:den>
                    </m:f>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外国货币</m:t>
                        </m:r>
                        <m:r>
                          <a:rPr kumimoji="0"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购买力</m:t>
                        </m:r>
                      </m:num>
                      <m:den>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本国货币购买力</m:t>
                        </m:r>
                      </m:den>
                    </m:f>
                  </m:oMath>
                </a14:m>
                <a:endParaRPr lang="en-US" altLang="zh-CN" dirty="0"/>
              </a:p>
              <a:p>
                <a:endParaRPr lang="en-US" altLang="zh-CN" sz="1400" dirty="0"/>
              </a:p>
              <a:p>
                <a:r>
                  <a:rPr lang="zh-CN" altLang="en-US" sz="2800" b="1" dirty="0"/>
                  <a:t>相对购买力平价：</a:t>
                </a:r>
                <a14:m>
                  <m:oMath xmlns:m="http://schemas.openxmlformats.org/officeDocument/2006/math">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𝑒</m:t>
                        </m:r>
                      </m:e>
                      <m:sub>
                        <m:r>
                          <a:rPr lang="en-US" altLang="zh-CN" sz="2800" b="0" i="1" smtClean="0">
                            <a:solidFill>
                              <a:srgbClr val="FF0000"/>
                            </a:solidFill>
                            <a:latin typeface="Cambria Math" panose="02040503050406030204" pitchFamily="18" charset="0"/>
                          </a:rPr>
                          <m:t>𝑡</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𝐾</m:t>
                    </m:r>
                    <m:f>
                      <m:fPr>
                        <m:ctrlPr>
                          <a:rPr lang="en-US" altLang="zh-CN" sz="2800" b="0" i="1" smtClean="0">
                            <a:solidFill>
                              <a:srgbClr val="FF0000"/>
                            </a:solidFill>
                            <a:latin typeface="Cambria Math" panose="02040503050406030204" pitchFamily="18" charset="0"/>
                          </a:rPr>
                        </m:ctrlPr>
                      </m:fPr>
                      <m:num>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𝑃</m:t>
                            </m:r>
                          </m:e>
                          <m:sub>
                            <m:r>
                              <a:rPr lang="en-US" altLang="zh-CN" sz="2800" b="0" i="1" smtClean="0">
                                <a:solidFill>
                                  <a:srgbClr val="FF0000"/>
                                </a:solidFill>
                                <a:latin typeface="Cambria Math" panose="02040503050406030204" pitchFamily="18" charset="0"/>
                              </a:rPr>
                              <m:t>𝑡</m:t>
                            </m:r>
                          </m:sub>
                        </m:sSub>
                      </m:num>
                      <m:den>
                        <m:sSubSup>
                          <m:sSubSupPr>
                            <m:ctrlPr>
                              <a:rPr lang="en-US" altLang="zh-CN" sz="2800" b="0" i="1" smtClean="0">
                                <a:solidFill>
                                  <a:srgbClr val="FF0000"/>
                                </a:solidFill>
                                <a:latin typeface="Cambria Math" panose="02040503050406030204" pitchFamily="18" charset="0"/>
                              </a:rPr>
                            </m:ctrlPr>
                          </m:sSubSupPr>
                          <m:e>
                            <m:r>
                              <a:rPr lang="en-US" altLang="zh-CN" sz="2800" b="0" i="1" smtClean="0">
                                <a:solidFill>
                                  <a:srgbClr val="FF0000"/>
                                </a:solidFill>
                                <a:latin typeface="Cambria Math" panose="02040503050406030204" pitchFamily="18" charset="0"/>
                              </a:rPr>
                              <m:t>𝑃</m:t>
                            </m:r>
                          </m:e>
                          <m:sub>
                            <m:r>
                              <a:rPr lang="en-US" altLang="zh-CN" sz="2800" b="0" i="1" smtClean="0">
                                <a:solidFill>
                                  <a:srgbClr val="FF0000"/>
                                </a:solidFill>
                                <a:latin typeface="Cambria Math" panose="02040503050406030204" pitchFamily="18" charset="0"/>
                              </a:rPr>
                              <m:t>𝑡</m:t>
                            </m:r>
                          </m:sub>
                          <m:sup>
                            <m:r>
                              <a:rPr lang="en-US" altLang="zh-CN" sz="2800" b="0" i="1" smtClean="0">
                                <a:solidFill>
                                  <a:srgbClr val="FF0000"/>
                                </a:solidFill>
                                <a:latin typeface="Cambria Math" panose="02040503050406030204" pitchFamily="18" charset="0"/>
                              </a:rPr>
                              <m:t>∗</m:t>
                            </m:r>
                          </m:sup>
                        </m:sSubSup>
                      </m:den>
                    </m:f>
                  </m:oMath>
                </a14:m>
                <a:r>
                  <a:rPr lang="zh-CN" altLang="en-US" sz="2800" dirty="0"/>
                  <a:t>，其中</a:t>
                </a:r>
                <a:r>
                  <a:rPr lang="en-US" altLang="zh-CN" sz="2800" dirty="0"/>
                  <a:t>K</a:t>
                </a:r>
                <a:r>
                  <a:rPr lang="zh-CN" altLang="en-US" sz="2800" dirty="0"/>
                  <a:t>为正的常数；若</a:t>
                </a:r>
                <a:r>
                  <a:rPr lang="en-US" altLang="zh-CN" sz="2800" dirty="0"/>
                  <a:t>K=1</a:t>
                </a:r>
                <a:r>
                  <a:rPr lang="zh-CN" altLang="en-US" sz="2800" dirty="0"/>
                  <a:t>，则绝对购买力平价成立。</a:t>
                </a:r>
                <a:endParaRPr lang="en-US" altLang="zh-CN" sz="2800" dirty="0"/>
              </a:p>
              <a:p>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zh-CN" altLang="en-US" sz="2800" i="1">
                              <a:latin typeface="Cambria Math" panose="02040503050406030204" pitchFamily="18" charset="0"/>
                            </a:rPr>
                            <m:t>当期</m:t>
                          </m:r>
                          <m:r>
                            <a:rPr lang="zh-CN" altLang="en-US" sz="2800" i="1" smtClean="0">
                              <a:latin typeface="Cambria Math" panose="02040503050406030204" pitchFamily="18" charset="0"/>
                            </a:rPr>
                            <m:t>汇率</m:t>
                          </m:r>
                          <m:r>
                            <a:rPr lang="en-US" altLang="zh-CN" sz="2800" b="0" i="1" smtClean="0">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𝑒</m:t>
                              </m:r>
                            </m:e>
                            <m:sub>
                              <m:r>
                                <a:rPr lang="en-US" altLang="zh-CN" sz="2800" i="1">
                                  <a:solidFill>
                                    <a:srgbClr val="FF0000"/>
                                  </a:solidFill>
                                  <a:latin typeface="Cambria Math" panose="02040503050406030204" pitchFamily="18" charset="0"/>
                                </a:rPr>
                                <m:t>𝑡</m:t>
                              </m:r>
                            </m:sub>
                          </m:sSub>
                          <m:r>
                            <a:rPr lang="en-US" altLang="zh-CN" sz="2800" b="0" i="1" smtClean="0">
                              <a:solidFill>
                                <a:schemeClr val="tx1"/>
                              </a:solidFill>
                              <a:latin typeface="Cambria Math" panose="02040503050406030204" pitchFamily="18" charset="0"/>
                            </a:rPr>
                            <m:t>)</m:t>
                          </m:r>
                        </m:num>
                        <m:den>
                          <m:r>
                            <a:rPr lang="zh-CN" altLang="en-US" sz="2800" i="1">
                              <a:latin typeface="Cambria Math" panose="02040503050406030204" pitchFamily="18" charset="0"/>
                            </a:rPr>
                            <m:t>基期汇率</m:t>
                          </m:r>
                          <m:r>
                            <a:rPr lang="en-US" altLang="zh-CN" sz="2800" b="0" i="1" smtClean="0">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𝑒</m:t>
                              </m:r>
                            </m:e>
                            <m:sub>
                              <m:r>
                                <a:rPr lang="en-US" altLang="zh-CN" sz="2800" b="0" i="1" smtClean="0">
                                  <a:solidFill>
                                    <a:srgbClr val="FF0000"/>
                                  </a:solidFill>
                                  <a:latin typeface="Cambria Math" panose="02040503050406030204" pitchFamily="18" charset="0"/>
                                </a:rPr>
                                <m:t>0</m:t>
                              </m:r>
                            </m:sub>
                          </m:sSub>
                          <m:r>
                            <a:rPr lang="en-US" altLang="zh-CN" sz="2800" b="0" i="1" smtClean="0">
                              <a:latin typeface="Cambria Math" panose="02040503050406030204" pitchFamily="18" charset="0"/>
                            </a:rPr>
                            <m:t>)</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本国</m:t>
                              </m:r>
                              <m:r>
                                <a:rPr lang="zh-CN" altLang="en-US" sz="2800" i="1" smtClean="0">
                                  <a:latin typeface="Cambria Math" panose="02040503050406030204" pitchFamily="18" charset="0"/>
                                </a:rPr>
                                <m:t>当期</m:t>
                              </m:r>
                              <m:r>
                                <a:rPr lang="zh-CN" altLang="en-US" sz="2800" i="1">
                                  <a:latin typeface="Cambria Math" panose="02040503050406030204" pitchFamily="18" charset="0"/>
                                </a:rPr>
                                <m:t>物价水平</m:t>
                              </m:r>
                            </m:num>
                            <m:den>
                              <m:r>
                                <a:rPr lang="zh-CN" altLang="en-US" sz="2800" i="1">
                                  <a:latin typeface="Cambria Math" panose="02040503050406030204" pitchFamily="18" charset="0"/>
                                </a:rPr>
                                <m:t>本国</m:t>
                              </m:r>
                              <m:r>
                                <a:rPr lang="zh-CN" altLang="en-US" sz="2800" i="1" smtClean="0">
                                  <a:latin typeface="Cambria Math" panose="02040503050406030204" pitchFamily="18" charset="0"/>
                                </a:rPr>
                                <m:t>基期</m:t>
                              </m:r>
                              <m:r>
                                <a:rPr lang="zh-CN" altLang="en-US" sz="2800" i="1">
                                  <a:latin typeface="Cambria Math" panose="02040503050406030204" pitchFamily="18" charset="0"/>
                                </a:rPr>
                                <m:t>物价水平</m:t>
                              </m:r>
                            </m:den>
                          </m:f>
                        </m:num>
                        <m:den>
                          <m:f>
                            <m:fPr>
                              <m:ctrlPr>
                                <a:rPr lang="en-US" altLang="zh-CN" sz="2800" i="1">
                                  <a:latin typeface="Cambria Math" panose="02040503050406030204" pitchFamily="18" charset="0"/>
                                </a:rPr>
                              </m:ctrlPr>
                            </m:fPr>
                            <m:num>
                              <m:r>
                                <a:rPr lang="zh-CN" altLang="en-US" sz="2800" i="1" smtClean="0">
                                  <a:latin typeface="Cambria Math" panose="02040503050406030204" pitchFamily="18" charset="0"/>
                                </a:rPr>
                                <m:t>外</m:t>
                              </m:r>
                              <m:r>
                                <a:rPr lang="zh-CN" altLang="en-US" sz="2800" i="1">
                                  <a:latin typeface="Cambria Math" panose="02040503050406030204" pitchFamily="18" charset="0"/>
                                </a:rPr>
                                <m:t>国当期物价水平</m:t>
                              </m:r>
                            </m:num>
                            <m:den>
                              <m:r>
                                <a:rPr lang="zh-CN" altLang="en-US" sz="2800" i="1">
                                  <a:latin typeface="Cambria Math" panose="02040503050406030204" pitchFamily="18" charset="0"/>
                                </a:rPr>
                                <m:t>外国基期物价水平</m:t>
                              </m:r>
                            </m:den>
                          </m:f>
                        </m:den>
                      </m:f>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本国</m:t>
                          </m:r>
                          <m:r>
                            <a:rPr lang="zh-CN" altLang="en-US" sz="2800" i="1" smtClean="0">
                              <a:latin typeface="Cambria Math" panose="02040503050406030204" pitchFamily="18" charset="0"/>
                            </a:rPr>
                            <m:t>价格</m:t>
                          </m:r>
                          <m:r>
                            <a:rPr lang="zh-CN" altLang="en-US" sz="2800" i="1">
                              <a:latin typeface="Cambria Math" panose="02040503050406030204" pitchFamily="18" charset="0"/>
                            </a:rPr>
                            <m:t>指数</m:t>
                          </m:r>
                          <m:r>
                            <a:rPr lang="en-US" altLang="zh-CN" sz="2800" b="0" i="1" smtClean="0">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𝑃𝐼</m:t>
                              </m:r>
                            </m:e>
                            <m:sub>
                              <m:r>
                                <a:rPr lang="en-US" altLang="zh-CN" sz="2800" b="0" i="1" smtClean="0">
                                  <a:solidFill>
                                    <a:srgbClr val="FF0000"/>
                                  </a:solidFill>
                                  <a:latin typeface="Cambria Math" panose="02040503050406030204" pitchFamily="18" charset="0"/>
                                </a:rPr>
                                <m:t>𝑡</m:t>
                              </m:r>
                            </m:sub>
                          </m:sSub>
                          <m:r>
                            <a:rPr lang="en-US" altLang="zh-CN" sz="2800" b="0" i="1" smtClean="0">
                              <a:latin typeface="Cambria Math" panose="02040503050406030204" pitchFamily="18" charset="0"/>
                            </a:rPr>
                            <m:t>)</m:t>
                          </m:r>
                        </m:num>
                        <m:den>
                          <m:r>
                            <a:rPr lang="zh-CN" altLang="en-US" sz="2800" i="1">
                              <a:latin typeface="Cambria Math" panose="02040503050406030204" pitchFamily="18" charset="0"/>
                            </a:rPr>
                            <m:t>外国价格</m:t>
                          </m:r>
                          <m:r>
                            <a:rPr lang="zh-CN" altLang="en-US" sz="2800" i="1" smtClean="0">
                              <a:latin typeface="Cambria Math" panose="02040503050406030204" pitchFamily="18" charset="0"/>
                            </a:rPr>
                            <m:t>指数</m:t>
                          </m:r>
                          <m:r>
                            <a:rPr lang="en-US" altLang="zh-CN" sz="2800" i="1">
                              <a:latin typeface="Cambria Math" panose="02040503050406030204" pitchFamily="18" charset="0"/>
                            </a:rPr>
                            <m:t>(</m:t>
                          </m:r>
                          <m:sSubSup>
                            <m:sSubSupPr>
                              <m:ctrlPr>
                                <a:rPr lang="en-US" altLang="zh-CN" sz="2800" i="1" smtClean="0">
                                  <a:solidFill>
                                    <a:srgbClr val="FF0000"/>
                                  </a:solidFill>
                                  <a:latin typeface="Cambria Math" panose="02040503050406030204" pitchFamily="18" charset="0"/>
                                </a:rPr>
                              </m:ctrlPr>
                            </m:sSubSupPr>
                            <m:e>
                              <m:r>
                                <a:rPr lang="en-US" altLang="zh-CN" sz="2800" b="0" i="1" smtClean="0">
                                  <a:solidFill>
                                    <a:srgbClr val="FF0000"/>
                                  </a:solidFill>
                                  <a:latin typeface="Cambria Math" panose="02040503050406030204" pitchFamily="18" charset="0"/>
                                </a:rPr>
                                <m:t>𝑃𝐼</m:t>
                              </m:r>
                            </m:e>
                            <m:sub>
                              <m:r>
                                <a:rPr lang="en-US" altLang="zh-CN" sz="2800" b="0" i="1" smtClean="0">
                                  <a:solidFill>
                                    <a:srgbClr val="FF0000"/>
                                  </a:solidFill>
                                  <a:latin typeface="Cambria Math" panose="02040503050406030204" pitchFamily="18" charset="0"/>
                                </a:rPr>
                                <m:t>𝑡</m:t>
                              </m:r>
                            </m:sub>
                            <m:sup>
                              <m:r>
                                <a:rPr lang="en-US" altLang="zh-CN" sz="2800" b="0" i="1" smtClean="0">
                                  <a:solidFill>
                                    <a:srgbClr val="FF0000"/>
                                  </a:solidFill>
                                  <a:latin typeface="Cambria Math" panose="02040503050406030204" pitchFamily="18" charset="0"/>
                                </a:rPr>
                                <m:t>∗</m:t>
                              </m:r>
                            </m:sup>
                          </m:sSubSup>
                          <m:r>
                            <a:rPr lang="en-US" altLang="zh-CN" sz="2800" i="1">
                              <a:latin typeface="Cambria Math" panose="02040503050406030204" pitchFamily="18" charset="0"/>
                            </a:rPr>
                            <m:t>)</m:t>
                          </m:r>
                        </m:den>
                      </m:f>
                    </m:oMath>
                  </m:oMathPara>
                </a14:m>
                <a:endParaRPr lang="en-US" altLang="zh-CN" sz="2800" dirty="0"/>
              </a:p>
              <a:p>
                <a:endParaRPr lang="zh-CN" altLang="en-US" sz="2800" dirty="0"/>
              </a:p>
            </p:txBody>
          </p:sp>
        </mc:Choice>
        <mc:Fallback xmlns="">
          <p:sp>
            <p:nvSpPr>
              <p:cNvPr id="9" name="文本框 8">
                <a:extLst>
                  <a:ext uri="{FF2B5EF4-FFF2-40B4-BE49-F238E27FC236}">
                    <a16:creationId xmlns:a16="http://schemas.microsoft.com/office/drawing/2014/main" id="{4BFE2933-6677-451B-8A3F-A6A5E142260F}"/>
                  </a:ext>
                </a:extLst>
              </p:cNvPr>
              <p:cNvSpPr txBox="1">
                <a:spLocks noRot="1" noChangeAspect="1" noMove="1" noResize="1" noEditPoints="1" noAdjustHandles="1" noChangeArrowheads="1" noChangeShapeType="1" noTextEdit="1"/>
              </p:cNvSpPr>
              <p:nvPr/>
            </p:nvSpPr>
            <p:spPr>
              <a:xfrm>
                <a:off x="425824" y="1268929"/>
                <a:ext cx="11340352" cy="4499437"/>
              </a:xfrm>
              <a:prstGeom prst="rect">
                <a:avLst/>
              </a:prstGeom>
              <a:blipFill>
                <a:blip r:embed="rId3"/>
                <a:stretch>
                  <a:fillRect l="-1129" r="-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50340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3"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合约承诺收益率</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ECBA321-CB9E-4B33-ACC9-1CCEF1C29F89}"/>
                  </a:ext>
                </a:extLst>
              </p:cNvPr>
              <p:cNvSpPr txBox="1"/>
              <p:nvPr/>
            </p:nvSpPr>
            <p:spPr>
              <a:xfrm>
                <a:off x="1792942" y="1641107"/>
                <a:ext cx="8606117" cy="3575787"/>
              </a:xfrm>
              <a:prstGeom prst="rect">
                <a:avLst/>
              </a:prstGeom>
              <a:noFill/>
            </p:spPr>
            <p:txBody>
              <a:bodyPr wrap="square" rtlCol="0">
                <a:spAutoFit/>
              </a:bodyPr>
              <a:lstStyle/>
              <a:p>
                <a:pPr algn="l"/>
                <a:r>
                  <a:rPr lang="zh-CN" altLang="en-US" sz="2800" dirty="0"/>
                  <a:t>贷款的</a:t>
                </a:r>
                <a:r>
                  <a:rPr lang="zh-CN" altLang="en-US" sz="2800" b="1" dirty="0"/>
                  <a:t>合约承诺收益率</a:t>
                </a:r>
                <a:r>
                  <a:rPr lang="zh-CN" altLang="en-US" sz="2800" dirty="0"/>
                  <a:t>（</a:t>
                </a:r>
                <a14:m>
                  <m:oMath xmlns:m="http://schemas.openxmlformats.org/officeDocument/2006/math">
                    <m:r>
                      <a:rPr lang="en-US" altLang="zh-CN" sz="2800" i="1" dirty="0" smtClean="0">
                        <a:latin typeface="Cambria Math" panose="02040503050406030204" pitchFamily="18" charset="0"/>
                      </a:rPr>
                      <m:t>𝑅𝑂𝐴</m:t>
                    </m:r>
                  </m:oMath>
                </a14:m>
                <a:r>
                  <a:rPr lang="zh-CN" altLang="en-US" sz="2800" dirty="0"/>
                  <a:t>）：</a:t>
                </a:r>
                <a:endParaRPr lang="en-US" altLang="zh-CN" sz="2800" dirty="0"/>
              </a:p>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𝐵𝑅</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𝑚</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𝑅𝑅</m:t>
                          </m:r>
                          <m:r>
                            <a:rPr lang="en-US" altLang="zh-CN" sz="2800" b="0" i="1" smtClean="0">
                              <a:latin typeface="Cambria Math" panose="02040503050406030204" pitchFamily="18" charset="0"/>
                            </a:rPr>
                            <m:t>)]</m:t>
                          </m:r>
                        </m:den>
                      </m:f>
                    </m:oMath>
                  </m:oMathPara>
                </a14:m>
                <a:endParaRPr lang="en-US" altLang="zh-CN" sz="2800" dirty="0"/>
              </a:p>
              <a:p>
                <a:pPr algn="l"/>
                <a14:m>
                  <m:oMath xmlns:m="http://schemas.openxmlformats.org/officeDocument/2006/math">
                    <m:r>
                      <a:rPr lang="en-US" altLang="zh-CN" sz="2800" i="1" dirty="0" smtClean="0">
                        <a:latin typeface="Cambria Math" panose="02040503050406030204" pitchFamily="18" charset="0"/>
                      </a:rPr>
                      <m:t>𝑓</m:t>
                    </m:r>
                  </m:oMath>
                </a14:m>
                <a:r>
                  <a:rPr lang="zh-CN" altLang="en-US" sz="2800" dirty="0"/>
                  <a:t>：银行收取的服务费率</a:t>
                </a:r>
                <a:endParaRPr lang="en-US" altLang="zh-CN" sz="2800" dirty="0"/>
              </a:p>
              <a:p>
                <a:pPr algn="l"/>
                <a14:m>
                  <m:oMath xmlns:m="http://schemas.openxmlformats.org/officeDocument/2006/math">
                    <m:r>
                      <a:rPr lang="en-US" altLang="zh-CN" sz="2800" i="1" dirty="0" smtClean="0">
                        <a:latin typeface="Cambria Math" panose="02040503050406030204" pitchFamily="18" charset="0"/>
                      </a:rPr>
                      <m:t>𝐵𝑅</m:t>
                    </m:r>
                  </m:oMath>
                </a14:m>
                <a:r>
                  <a:rPr lang="zh-CN" altLang="en-US" sz="2800" dirty="0"/>
                  <a:t>：基准利率</a:t>
                </a:r>
                <a:endParaRPr lang="en-US" altLang="zh-CN" sz="2800" dirty="0"/>
              </a:p>
              <a:p>
                <a:pPr algn="l"/>
                <a14:m>
                  <m:oMath xmlns:m="http://schemas.openxmlformats.org/officeDocument/2006/math">
                    <m:r>
                      <a:rPr lang="en-US" altLang="zh-CN" sz="2800" b="0" i="1" smtClean="0">
                        <a:latin typeface="Cambria Math" panose="02040503050406030204" pitchFamily="18" charset="0"/>
                      </a:rPr>
                      <m:t>𝑚</m:t>
                    </m:r>
                  </m:oMath>
                </a14:m>
                <a:r>
                  <a:rPr lang="zh-CN" altLang="en-US" sz="2800" dirty="0"/>
                  <a:t>：信用风险补偿</a:t>
                </a:r>
                <a:endParaRPr lang="en-US" altLang="zh-CN" sz="2800" dirty="0"/>
              </a:p>
              <a:p>
                <a:pPr algn="l"/>
                <a14:m>
                  <m:oMath xmlns:m="http://schemas.openxmlformats.org/officeDocument/2006/math">
                    <m:r>
                      <a:rPr lang="en-US" altLang="zh-CN" sz="2800" b="0" i="1" smtClean="0">
                        <a:latin typeface="Cambria Math" panose="02040503050406030204" pitchFamily="18" charset="0"/>
                      </a:rPr>
                      <m:t>𝑏</m:t>
                    </m:r>
                  </m:oMath>
                </a14:m>
                <a:r>
                  <a:rPr lang="zh-CN" altLang="en-US" sz="2800" dirty="0"/>
                  <a:t>：要求客户在银行保持补偿余额比例</a:t>
                </a:r>
                <a:endParaRPr lang="en-US" altLang="zh-CN" sz="2800" dirty="0"/>
              </a:p>
              <a:p>
                <a:pPr algn="l"/>
                <a14:m>
                  <m:oMath xmlns:m="http://schemas.openxmlformats.org/officeDocument/2006/math">
                    <m:r>
                      <a:rPr lang="en-US" altLang="zh-CN" sz="2800" i="1" dirty="0" smtClean="0">
                        <a:latin typeface="Cambria Math" panose="02040503050406030204" pitchFamily="18" charset="0"/>
                      </a:rPr>
                      <m:t>𝑅𝑅</m:t>
                    </m:r>
                  </m:oMath>
                </a14:m>
                <a:r>
                  <a:rPr lang="zh-CN" altLang="en-US" sz="2800" dirty="0"/>
                  <a:t>：存款准备金率</a:t>
                </a:r>
                <a:endParaRPr lang="en-US" altLang="zh-CN" sz="2800" dirty="0"/>
              </a:p>
            </p:txBody>
          </p:sp>
        </mc:Choice>
        <mc:Fallback xmlns="">
          <p:sp>
            <p:nvSpPr>
              <p:cNvPr id="2" name="文本框 1">
                <a:extLst>
                  <a:ext uri="{FF2B5EF4-FFF2-40B4-BE49-F238E27FC236}">
                    <a16:creationId xmlns:a16="http://schemas.microsoft.com/office/drawing/2014/main" id="{8ECBA321-CB9E-4B33-ACC9-1CCEF1C29F89}"/>
                  </a:ext>
                </a:extLst>
              </p:cNvPr>
              <p:cNvSpPr txBox="1">
                <a:spLocks noRot="1" noChangeAspect="1" noMove="1" noResize="1" noEditPoints="1" noAdjustHandles="1" noChangeArrowheads="1" noChangeShapeType="1" noTextEdit="1"/>
              </p:cNvSpPr>
              <p:nvPr/>
            </p:nvSpPr>
            <p:spPr>
              <a:xfrm>
                <a:off x="1792942" y="1641107"/>
                <a:ext cx="8606117" cy="3575787"/>
              </a:xfrm>
              <a:prstGeom prst="rect">
                <a:avLst/>
              </a:prstGeom>
              <a:blipFill>
                <a:blip r:embed="rId4"/>
                <a:stretch>
                  <a:fillRect l="-1416" t="-1704" b="-37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6334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F2CE466E-F0C0-48F0-B4E5-74EF1A6024A2}"/>
              </a:ext>
            </a:extLst>
          </p:cNvPr>
          <p:cNvSpPr txBox="1"/>
          <p:nvPr/>
        </p:nvSpPr>
        <p:spPr>
          <a:xfrm>
            <a:off x="161365" y="1047861"/>
            <a:ext cx="11869270" cy="5324535"/>
          </a:xfrm>
          <a:prstGeom prst="rect">
            <a:avLst/>
          </a:prstGeom>
          <a:noFill/>
        </p:spPr>
        <p:txBody>
          <a:bodyPr wrap="square">
            <a:spAutoFit/>
          </a:bodyPr>
          <a:lstStyle/>
          <a:p>
            <a:r>
              <a:rPr lang="zh-CN" altLang="en-US" sz="2400" dirty="0"/>
              <a:t>例题：财大</a:t>
            </a:r>
            <a:r>
              <a:rPr lang="en-US" altLang="zh-CN" sz="2400" dirty="0"/>
              <a:t>2014</a:t>
            </a:r>
            <a:r>
              <a:rPr lang="zh-CN" altLang="en-US" sz="2400" dirty="0"/>
              <a:t>年真题</a:t>
            </a:r>
            <a:endParaRPr lang="en-US" altLang="zh-CN" sz="2400" dirty="0"/>
          </a:p>
          <a:p>
            <a:endParaRPr lang="en-US" altLang="zh-CN" sz="1400" dirty="0"/>
          </a:p>
          <a:p>
            <a:r>
              <a:rPr lang="zh-CN" altLang="en-US" sz="2400" dirty="0"/>
              <a:t>假设某银行的优惠贷款利率为</a:t>
            </a:r>
            <a:r>
              <a:rPr lang="en-US" altLang="zh-CN" sz="2400" dirty="0"/>
              <a:t>12%</a:t>
            </a:r>
            <a:r>
              <a:rPr lang="zh-CN" altLang="en-US" sz="2400" dirty="0"/>
              <a:t>，经评估，客户</a:t>
            </a:r>
            <a:r>
              <a:rPr lang="en-US" altLang="zh-CN" sz="2400" dirty="0"/>
              <a:t>A</a:t>
            </a:r>
            <a:r>
              <a:rPr lang="zh-CN" altLang="en-US" sz="2400" dirty="0"/>
              <a:t>的信用风险溢价为</a:t>
            </a:r>
            <a:r>
              <a:rPr lang="en-US" altLang="zh-CN" sz="2400" dirty="0"/>
              <a:t>2%</a:t>
            </a:r>
            <a:r>
              <a:rPr lang="zh-CN" altLang="en-US" sz="2400" dirty="0"/>
              <a:t>。该银行向客户</a:t>
            </a:r>
            <a:r>
              <a:rPr lang="en-US" altLang="zh-CN" sz="2400" dirty="0"/>
              <a:t>A</a:t>
            </a:r>
            <a:r>
              <a:rPr lang="zh-CN" altLang="en-US" sz="2400" dirty="0"/>
              <a:t>发放</a:t>
            </a:r>
            <a:r>
              <a:rPr lang="en-US" altLang="zh-CN" sz="2400" dirty="0"/>
              <a:t>1000</a:t>
            </a:r>
            <a:r>
              <a:rPr lang="zh-CN" altLang="en-US" sz="2400" dirty="0"/>
              <a:t>万元贷款，同时收取</a:t>
            </a:r>
            <a:r>
              <a:rPr lang="en-US" altLang="zh-CN" sz="2400" dirty="0"/>
              <a:t>0.125%</a:t>
            </a:r>
            <a:r>
              <a:rPr lang="zh-CN" altLang="en-US" sz="2400" dirty="0"/>
              <a:t>的贷款启动费，并要求借款人以非生息活期存款的形式持有</a:t>
            </a:r>
            <a:r>
              <a:rPr lang="en-US" altLang="zh-CN" sz="2400" dirty="0"/>
              <a:t>10%</a:t>
            </a:r>
            <a:r>
              <a:rPr lang="zh-CN" altLang="en-US" sz="2400" dirty="0"/>
              <a:t>的补偿余额。若活期存款的法定存款准备金率为</a:t>
            </a:r>
            <a:r>
              <a:rPr lang="en-US" altLang="zh-CN" sz="2400" dirty="0"/>
              <a:t>10%</a:t>
            </a:r>
            <a:r>
              <a:rPr lang="zh-CN" altLang="en-US" sz="2400" dirty="0"/>
              <a:t>，试计算：</a:t>
            </a:r>
            <a:endParaRPr lang="en-US" altLang="zh-CN" sz="2400" dirty="0"/>
          </a:p>
          <a:p>
            <a:r>
              <a:rPr lang="zh-CN" altLang="en-US" sz="2400" dirty="0"/>
              <a:t>（</a:t>
            </a:r>
            <a:r>
              <a:rPr lang="en-US" altLang="zh-CN" sz="2400" dirty="0"/>
              <a:t>1</a:t>
            </a:r>
            <a:r>
              <a:rPr lang="zh-CN" altLang="en-US" sz="2400" dirty="0"/>
              <a:t>）银行需缴纳多少法定存款准备金？ </a:t>
            </a:r>
            <a:endParaRPr lang="en-US" altLang="zh-CN" sz="2400" dirty="0"/>
          </a:p>
          <a:p>
            <a:r>
              <a:rPr lang="zh-CN" altLang="en-US" sz="2400" dirty="0"/>
              <a:t>（</a:t>
            </a:r>
            <a:r>
              <a:rPr lang="en-US" altLang="zh-CN" sz="2400" dirty="0"/>
              <a:t>2</a:t>
            </a:r>
            <a:r>
              <a:rPr lang="zh-CN" altLang="en-US" sz="2400" dirty="0"/>
              <a:t>）该笔贷款的资产收益率</a:t>
            </a:r>
            <a:r>
              <a:rPr lang="en-US" altLang="zh-CN" sz="2400" dirty="0"/>
              <a:t>(ROA)</a:t>
            </a:r>
            <a:r>
              <a:rPr lang="zh-CN" altLang="en-US" sz="2400" dirty="0"/>
              <a:t>为多少？</a:t>
            </a:r>
            <a:endParaRPr lang="en-US" altLang="zh-CN" sz="2400" dirty="0"/>
          </a:p>
          <a:p>
            <a:endParaRPr lang="en-US" altLang="zh-CN" sz="1400" dirty="0"/>
          </a:p>
          <a:p>
            <a:r>
              <a:rPr lang="zh-CN" altLang="en-US" sz="2400" dirty="0"/>
              <a:t>例题：财大</a:t>
            </a:r>
            <a:r>
              <a:rPr lang="en-US" altLang="zh-CN" sz="2400" dirty="0"/>
              <a:t>2022</a:t>
            </a:r>
            <a:r>
              <a:rPr lang="zh-CN" altLang="en-US" sz="2400" dirty="0"/>
              <a:t>年真题</a:t>
            </a:r>
            <a:endParaRPr lang="en-US" altLang="zh-CN" sz="2400" dirty="0"/>
          </a:p>
          <a:p>
            <a:endParaRPr lang="en-US" altLang="zh-CN" sz="1400" dirty="0"/>
          </a:p>
          <a:p>
            <a:r>
              <a:rPr lang="zh-CN" altLang="en-US" sz="2400" dirty="0"/>
              <a:t>假设一笔贷款的条件如下：贷款基准利率是</a:t>
            </a:r>
            <a:r>
              <a:rPr lang="en-US" altLang="zh-CN" sz="2400" dirty="0"/>
              <a:t>12%</a:t>
            </a:r>
            <a:r>
              <a:rPr lang="zh-CN" altLang="en-US" sz="2400" dirty="0"/>
              <a:t>，信用风险溢价</a:t>
            </a:r>
            <a:r>
              <a:rPr lang="en-US" altLang="zh-CN" sz="2400" dirty="0"/>
              <a:t>2%</a:t>
            </a:r>
            <a:r>
              <a:rPr lang="zh-CN" altLang="en-US" sz="2400" dirty="0"/>
              <a:t>，贷款费用</a:t>
            </a:r>
            <a:r>
              <a:rPr lang="en-US" altLang="zh-CN" sz="2400" dirty="0"/>
              <a:t>0.125%</a:t>
            </a:r>
            <a:r>
              <a:rPr lang="zh-CN" altLang="en-US" sz="2400" dirty="0"/>
              <a:t>，补偿余额</a:t>
            </a:r>
            <a:r>
              <a:rPr lang="en-US" altLang="zh-CN" sz="2400" dirty="0"/>
              <a:t>10%</a:t>
            </a:r>
            <a:r>
              <a:rPr lang="zh-CN" altLang="en-US" sz="2400" dirty="0"/>
              <a:t>，存款储备金率</a:t>
            </a:r>
            <a:r>
              <a:rPr lang="en-US" altLang="zh-CN" sz="2400" dirty="0"/>
              <a:t>10%</a:t>
            </a:r>
            <a:r>
              <a:rPr lang="zh-CN" altLang="en-US" sz="2400" dirty="0"/>
              <a:t>，客户违约可能性</a:t>
            </a:r>
            <a:r>
              <a:rPr lang="en-US" altLang="zh-CN" sz="2400" dirty="0"/>
              <a:t>10%</a:t>
            </a:r>
            <a:r>
              <a:rPr lang="zh-CN" altLang="en-US" sz="2400" dirty="0"/>
              <a:t>，企业违约时，无法收回所有资金，请计算： </a:t>
            </a:r>
            <a:endParaRPr lang="en-US" altLang="zh-CN" sz="2400" dirty="0"/>
          </a:p>
          <a:p>
            <a:r>
              <a:rPr lang="zh-CN" altLang="en-US" sz="2400" dirty="0"/>
              <a:t>（</a:t>
            </a:r>
            <a:r>
              <a:rPr lang="en-US" altLang="zh-CN" sz="2400" dirty="0"/>
              <a:t>1</a:t>
            </a:r>
            <a:r>
              <a:rPr lang="zh-CN" altLang="en-US" sz="2400" dirty="0"/>
              <a:t>）该笔贷款的合约承诺收益率。</a:t>
            </a:r>
            <a:endParaRPr lang="en-US" altLang="zh-CN" sz="2400" dirty="0"/>
          </a:p>
          <a:p>
            <a:r>
              <a:rPr lang="zh-CN" altLang="en-US" sz="2400" dirty="0"/>
              <a:t>（</a:t>
            </a:r>
            <a:r>
              <a:rPr lang="en-US" altLang="zh-CN" sz="2400" dirty="0"/>
              <a:t>2</a:t>
            </a:r>
            <a:r>
              <a:rPr lang="zh-CN" altLang="en-US" sz="2400" dirty="0"/>
              <a:t>）该笔贷款的预期收益率。</a:t>
            </a:r>
          </a:p>
        </p:txBody>
      </p:sp>
    </p:spTree>
    <p:extLst>
      <p:ext uri="{BB962C8B-B14F-4D97-AF65-F5344CB8AC3E}">
        <p14:creationId xmlns:p14="http://schemas.microsoft.com/office/powerpoint/2010/main" val="10229920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1C1834A-F701-4BDC-9D19-E8F9D47A392A}"/>
                  </a:ext>
                </a:extLst>
              </p:cNvPr>
              <p:cNvSpPr txBox="1"/>
              <p:nvPr/>
            </p:nvSpPr>
            <p:spPr>
              <a:xfrm>
                <a:off x="78882" y="1237129"/>
                <a:ext cx="12034236" cy="4555158"/>
              </a:xfrm>
              <a:prstGeom prst="rect">
                <a:avLst/>
              </a:prstGeom>
              <a:noFill/>
            </p:spPr>
            <p:txBody>
              <a:bodyPr wrap="square" rtlCol="0">
                <a:spAutoFit/>
              </a:bodyPr>
              <a:lstStyle/>
              <a:p>
                <a:pPr algn="l"/>
                <a:r>
                  <a:rPr lang="zh-CN" altLang="en-US" sz="2800" dirty="0"/>
                  <a:t>答：</a:t>
                </a:r>
                <a:endParaRPr lang="en-US" altLang="zh-CN" sz="2800" dirty="0"/>
              </a:p>
              <a:p>
                <a:pPr algn="l"/>
                <a:r>
                  <a:rPr lang="en-US" altLang="zh-CN" sz="2800" dirty="0"/>
                  <a:t>2014</a:t>
                </a:r>
                <a:r>
                  <a:rPr lang="zh-CN" altLang="en-US" sz="2800" dirty="0"/>
                  <a:t>年：</a:t>
                </a:r>
                <a:endParaRPr lang="en-US" altLang="zh-CN" sz="2800" dirty="0"/>
              </a:p>
              <a:p>
                <a:pPr algn="l"/>
                <a:r>
                  <a:rPr lang="zh-CN" altLang="en-US" sz="2800" dirty="0"/>
                  <a:t>（</a:t>
                </a:r>
                <a:r>
                  <a:rPr lang="en-US" altLang="zh-CN" sz="2800" dirty="0"/>
                  <a:t>1</a:t>
                </a:r>
                <a:r>
                  <a:rPr lang="zh-CN" altLang="en-US" sz="2800" dirty="0"/>
                  <a:t>）</a:t>
                </a:r>
                <a14:m>
                  <m:oMath xmlns:m="http://schemas.openxmlformats.org/officeDocument/2006/math">
                    <m:r>
                      <a:rPr lang="zh-CN" altLang="en-US" sz="2800" i="1" dirty="0" smtClean="0">
                        <a:latin typeface="Cambria Math" panose="02040503050406030204" pitchFamily="18" charset="0"/>
                      </a:rPr>
                      <m:t>需缴纳法定存款准备金</m:t>
                    </m:r>
                    <m:r>
                      <a:rPr lang="en-US" altLang="zh-CN" sz="2800" i="1" dirty="0" smtClean="0">
                        <a:latin typeface="Cambria Math" panose="02040503050406030204" pitchFamily="18" charset="0"/>
                      </a:rPr>
                      <m:t>=1000</m:t>
                    </m:r>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10</m:t>
                    </m:r>
                    <m:r>
                      <a:rPr lang="en-US" altLang="zh-CN" sz="2800" b="0" i="0"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×10%=10</m:t>
                    </m:r>
                  </m:oMath>
                </a14:m>
                <a:r>
                  <a:rPr lang="zh-CN" altLang="en-US" sz="2800" dirty="0"/>
                  <a:t>万元</a:t>
                </a:r>
                <a:endParaRPr lang="en-US" altLang="zh-CN" sz="2800" dirty="0"/>
              </a:p>
              <a:p>
                <a:pPr algn="l"/>
                <a:r>
                  <a:rPr lang="zh-CN" altLang="en-US" sz="2800" dirty="0"/>
                  <a:t>（</a:t>
                </a:r>
                <a:r>
                  <a:rPr lang="en-US" altLang="zh-CN" sz="2800" dirty="0"/>
                  <a:t>2</a:t>
                </a:r>
                <a:r>
                  <a:rPr lang="zh-CN" altLang="en-US" sz="2800" dirty="0"/>
                  <a:t>）该笔贷款的合约承诺收益</a:t>
                </a:r>
                <a14:m>
                  <m:oMath xmlns:m="http://schemas.openxmlformats.org/officeDocument/2006/math">
                    <m:r>
                      <a:rPr lang="zh-CN" altLang="en-US" sz="2800" b="0" i="1" dirty="0">
                        <a:latin typeface="Cambria Math" panose="02040503050406030204" pitchFamily="18" charset="0"/>
                      </a:rPr>
                      <m:t>率</m:t>
                    </m:r>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𝐵𝑅</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𝑚</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𝑅𝑅</m:t>
                        </m:r>
                        <m:r>
                          <a:rPr lang="en-US" altLang="zh-CN" sz="2800" b="0" i="1" smtClean="0">
                            <a:latin typeface="Cambria Math" panose="02040503050406030204" pitchFamily="18" charset="0"/>
                          </a:rPr>
                          <m:t>)]</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0.125%+12%+2%</m:t>
                        </m:r>
                      </m:num>
                      <m:den>
                        <m:r>
                          <a:rPr lang="en-US" altLang="zh-CN" sz="2800" b="0" i="1" smtClean="0">
                            <a:latin typeface="Cambria Math" panose="02040503050406030204" pitchFamily="18" charset="0"/>
                          </a:rPr>
                          <m:t>1−[10%</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(1−10%)]</m:t>
                        </m:r>
                      </m:den>
                    </m:f>
                    <m:r>
                      <a:rPr lang="en-US" altLang="zh-CN" sz="2800" b="0" i="1" smtClean="0">
                        <a:latin typeface="Cambria Math" panose="02040503050406030204" pitchFamily="18" charset="0"/>
                      </a:rPr>
                      <m:t>=15.52%</m:t>
                    </m:r>
                  </m:oMath>
                </a14:m>
                <a:r>
                  <a:rPr lang="zh-CN" altLang="en-US" sz="2800" dirty="0"/>
                  <a:t> </a:t>
                </a:r>
                <a:endParaRPr lang="en-US" altLang="zh-CN" sz="2800" dirty="0"/>
              </a:p>
              <a:p>
                <a:r>
                  <a:rPr lang="en-US" altLang="zh-CN" sz="2800" dirty="0"/>
                  <a:t>2022</a:t>
                </a:r>
                <a:r>
                  <a:rPr lang="zh-CN" altLang="en-US" sz="2800" dirty="0"/>
                  <a:t>年：</a:t>
                </a:r>
                <a:endParaRPr lang="en-US" altLang="zh-CN" sz="2800" dirty="0"/>
              </a:p>
              <a:p>
                <a:pPr algn="l"/>
                <a:r>
                  <a:rPr lang="zh-CN" altLang="en-US" sz="2800" dirty="0"/>
                  <a:t>（</a:t>
                </a:r>
                <a:r>
                  <a:rPr lang="en-US" altLang="zh-CN" sz="2800" dirty="0"/>
                  <a:t>1</a:t>
                </a:r>
                <a:r>
                  <a:rPr lang="zh-CN" altLang="en-US" sz="2800" dirty="0"/>
                  <a:t>）同</a:t>
                </a:r>
                <a:r>
                  <a:rPr lang="en-US" altLang="zh-CN" sz="2800" dirty="0"/>
                  <a:t>2014</a:t>
                </a:r>
                <a:r>
                  <a:rPr lang="zh-CN" altLang="en-US" sz="2800" dirty="0"/>
                  <a:t>年第（</a:t>
                </a:r>
                <a:r>
                  <a:rPr lang="en-US" altLang="zh-CN" sz="2800" dirty="0"/>
                  <a:t>2</a:t>
                </a:r>
                <a:r>
                  <a:rPr lang="zh-CN" altLang="en-US" sz="2800" dirty="0"/>
                  <a:t>）问；</a:t>
                </a:r>
                <a:endParaRPr lang="en-US" altLang="zh-CN" sz="2800" dirty="0"/>
              </a:p>
              <a:p>
                <a:pPr algn="l"/>
                <a:r>
                  <a:rPr lang="zh-CN" altLang="en-US" sz="2800" dirty="0"/>
                  <a:t>（</a:t>
                </a:r>
                <a:r>
                  <a:rPr lang="en-US" altLang="zh-CN" sz="2800" dirty="0"/>
                  <a:t>2</a:t>
                </a:r>
                <a:r>
                  <a:rPr lang="zh-CN" altLang="en-US" sz="2800" dirty="0"/>
                  <a:t>）该笔贷款的预期收益率</a:t>
                </a:r>
                <a14:m>
                  <m:oMath xmlns:m="http://schemas.openxmlformats.org/officeDocument/2006/math">
                    <m:r>
                      <a:rPr lang="zh-CN" altLang="en-US" sz="2800" b="0" i="1" dirty="0">
                        <a:latin typeface="Cambria Math" panose="02040503050406030204" pitchFamily="18" charset="0"/>
                      </a:rPr>
                      <m:t>：</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zh-CN" altLang="en-US" sz="2800" i="1">
                            <a:latin typeface="Cambria Math" panose="02040503050406030204" pitchFamily="18" charset="0"/>
                          </a:rPr>
                          <m:t>履约</m:t>
                        </m:r>
                      </m:sub>
                    </m:sSub>
                    <m:r>
                      <a:rPr lang="en-US" altLang="zh-CN" sz="2800" b="0" i="1"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𝑘</m:t>
                        </m:r>
                      </m:e>
                    </m:d>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𝑝</m:t>
                        </m:r>
                      </m:e>
                      <m:sub>
                        <m:r>
                          <a:rPr lang="zh-CN" altLang="en-US" sz="2800" i="1">
                            <a:latin typeface="Cambria Math" panose="02040503050406030204" pitchFamily="18" charset="0"/>
                            <a:ea typeface="Cambria Math" panose="02040503050406030204" pitchFamily="18" charset="0"/>
                          </a:rPr>
                          <m:t>违约</m:t>
                        </m:r>
                      </m:sub>
                    </m:sSub>
                    <m:r>
                      <a:rPr lang="en-US" altLang="zh-CN" sz="2800" b="0" i="1" smtClean="0">
                        <a:latin typeface="Cambria Math" panose="02040503050406030204" pitchFamily="18" charset="0"/>
                        <a:ea typeface="Cambria Math" panose="02040503050406030204" pitchFamily="18" charset="0"/>
                      </a:rPr>
                      <m:t>×0−1=</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1−0.1</m:t>
                        </m:r>
                      </m:e>
                    </m:d>
                    <m:r>
                      <a:rPr lang="en-US" altLang="zh-CN" sz="2800" b="0" i="1"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1+15.52%</m:t>
                        </m:r>
                      </m:e>
                    </m:d>
                    <m:r>
                      <a:rPr lang="en-US" altLang="zh-CN" sz="2800" b="0" i="1" smtClean="0">
                        <a:latin typeface="Cambria Math" panose="02040503050406030204" pitchFamily="18" charset="0"/>
                        <a:ea typeface="Cambria Math" panose="02040503050406030204" pitchFamily="18" charset="0"/>
                      </a:rPr>
                      <m:t>+0−1=3.97%</m:t>
                    </m:r>
                  </m:oMath>
                </a14:m>
                <a:endParaRPr lang="en-US" altLang="zh-CN" sz="2800" dirty="0"/>
              </a:p>
              <a:p>
                <a:pPr algn="l"/>
                <a:endParaRPr lang="en-US" altLang="zh-CN" sz="1400" dirty="0"/>
              </a:p>
              <a:p>
                <a:r>
                  <a:rPr lang="zh-CN" altLang="en-US" sz="2800" dirty="0"/>
                  <a:t>注：</a:t>
                </a:r>
                <a:r>
                  <a:rPr lang="en-US" altLang="zh-CN" sz="2800" dirty="0"/>
                  <a:t>2014</a:t>
                </a:r>
                <a:r>
                  <a:rPr lang="zh-CN" altLang="en-US" sz="2800" dirty="0"/>
                  <a:t>年的题在</a:t>
                </a:r>
                <a:r>
                  <a:rPr lang="en-US" altLang="zh-CN" sz="2800" dirty="0"/>
                  <a:t>2022</a:t>
                </a:r>
                <a:r>
                  <a:rPr lang="zh-CN" altLang="en-US" sz="2800" dirty="0"/>
                  <a:t>年重复考察，并有所延伸拓展，值得注意。</a:t>
                </a:r>
                <a:endParaRPr lang="en-US" altLang="zh-CN" sz="2800" dirty="0"/>
              </a:p>
            </p:txBody>
          </p:sp>
        </mc:Choice>
        <mc:Fallback xmlns="">
          <p:sp>
            <p:nvSpPr>
              <p:cNvPr id="2" name="文本框 1">
                <a:extLst>
                  <a:ext uri="{FF2B5EF4-FFF2-40B4-BE49-F238E27FC236}">
                    <a16:creationId xmlns:a16="http://schemas.microsoft.com/office/drawing/2014/main" id="{D1C1834A-F701-4BDC-9D19-E8F9D47A392A}"/>
                  </a:ext>
                </a:extLst>
              </p:cNvPr>
              <p:cNvSpPr txBox="1">
                <a:spLocks noRot="1" noChangeAspect="1" noMove="1" noResize="1" noEditPoints="1" noAdjustHandles="1" noChangeArrowheads="1" noChangeShapeType="1" noTextEdit="1"/>
              </p:cNvSpPr>
              <p:nvPr/>
            </p:nvSpPr>
            <p:spPr>
              <a:xfrm>
                <a:off x="78882" y="1237129"/>
                <a:ext cx="12034236" cy="4555158"/>
              </a:xfrm>
              <a:prstGeom prst="rect">
                <a:avLst/>
              </a:prstGeom>
              <a:blipFill>
                <a:blip r:embed="rId4"/>
                <a:stretch>
                  <a:fillRect l="-1064" t="-1606" b="-2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92653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1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拓展</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31C94C-7AA1-4362-A25A-64285A652A2B}"/>
                  </a:ext>
                </a:extLst>
              </p:cNvPr>
              <p:cNvSpPr txBox="1"/>
              <p:nvPr/>
            </p:nvSpPr>
            <p:spPr>
              <a:xfrm>
                <a:off x="313765" y="1281954"/>
                <a:ext cx="11564470" cy="4525278"/>
              </a:xfrm>
              <a:prstGeom prst="rect">
                <a:avLst/>
              </a:prstGeom>
              <a:noFill/>
            </p:spPr>
            <p:txBody>
              <a:bodyPr wrap="square" rtlCol="0">
                <a:spAutoFit/>
              </a:bodyPr>
              <a:lstStyle/>
              <a:p>
                <a:pPr algn="l"/>
                <a:r>
                  <a:rPr lang="zh-CN" altLang="en-US" sz="2800" dirty="0"/>
                  <a:t>贷款的预期收益率：由于贷款存在违约风险，因此会导致银行实际上无法实现合约承诺的收益率。</a:t>
                </a:r>
                <a:endParaRPr lang="en-US" altLang="zh-CN" sz="2800" dirty="0"/>
              </a:p>
              <a:p>
                <a:pPr algn="l"/>
                <a:endParaRPr lang="en-US" altLang="zh-CN" sz="1400" dirty="0"/>
              </a:p>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𝐸</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zh-CN" altLang="en-US" sz="2800" i="1">
                              <a:latin typeface="Cambria Math" panose="02040503050406030204" pitchFamily="18" charset="0"/>
                            </a:rPr>
                            <m:t>履约</m:t>
                          </m:r>
                        </m:sub>
                      </m:sSub>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𝑘</m:t>
                          </m:r>
                        </m:e>
                      </m:d>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𝑝</m:t>
                          </m:r>
                        </m:e>
                        <m:sub>
                          <m:r>
                            <a:rPr lang="zh-CN" altLang="en-US" sz="2800" i="1">
                              <a:latin typeface="Cambria Math" panose="02040503050406030204" pitchFamily="18" charset="0"/>
                              <a:ea typeface="Cambria Math" panose="02040503050406030204" pitchFamily="18" charset="0"/>
                            </a:rPr>
                            <m:t>违约</m:t>
                          </m:r>
                        </m:sub>
                      </m:sSub>
                      <m:r>
                        <a:rPr lang="en-US" altLang="zh-CN" sz="2800" i="1">
                          <a:latin typeface="Cambria Math" panose="02040503050406030204" pitchFamily="18" charset="0"/>
                          <a:ea typeface="Cambria Math" panose="02040503050406030204" pitchFamily="18" charset="0"/>
                        </a:rPr>
                        <m:t>×</m:t>
                      </m:r>
                      <m:r>
                        <a:rPr lang="el-GR" altLang="zh-CN" sz="2800" i="1">
                          <a:latin typeface="Cambria Math" panose="02040503050406030204" pitchFamily="18" charset="0"/>
                          <a:ea typeface="Cambria Math" panose="02040503050406030204" pitchFamily="18" charset="0"/>
                        </a:rPr>
                        <m:t>𝛾</m:t>
                      </m:r>
                      <m:r>
                        <a:rPr lang="el-GR" altLang="zh-CN" sz="2800" i="1"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𝑘</m:t>
                          </m:r>
                        </m:e>
                      </m:d>
                    </m:oMath>
                  </m:oMathPara>
                </a14:m>
                <a:endParaRPr lang="en-US" altLang="zh-CN"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𝐸</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𝑟</m:t>
                          </m:r>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zh-CN" altLang="en-US" sz="2800" i="1">
                              <a:latin typeface="Cambria Math" panose="02040503050406030204" pitchFamily="18" charset="0"/>
                            </a:rPr>
                            <m:t>履约</m:t>
                          </m:r>
                        </m:sub>
                      </m:sSub>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𝑘</m:t>
                          </m:r>
                        </m:e>
                      </m:d>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𝑝</m:t>
                          </m:r>
                        </m:e>
                        <m:sub>
                          <m:r>
                            <a:rPr lang="zh-CN" altLang="en-US" sz="2800" i="1">
                              <a:latin typeface="Cambria Math" panose="02040503050406030204" pitchFamily="18" charset="0"/>
                              <a:ea typeface="Cambria Math" panose="02040503050406030204" pitchFamily="18" charset="0"/>
                            </a:rPr>
                            <m:t>违约</m:t>
                          </m:r>
                        </m:sub>
                      </m:sSub>
                      <m:r>
                        <a:rPr lang="en-US" altLang="zh-CN" sz="2800" i="1">
                          <a:latin typeface="Cambria Math" panose="02040503050406030204" pitchFamily="18" charset="0"/>
                          <a:ea typeface="Cambria Math" panose="02040503050406030204" pitchFamily="18" charset="0"/>
                        </a:rPr>
                        <m:t>×</m:t>
                      </m:r>
                      <m:r>
                        <a:rPr lang="el-GR" altLang="zh-CN" sz="2800" i="1">
                          <a:latin typeface="Cambria Math" panose="02040503050406030204" pitchFamily="18" charset="0"/>
                          <a:ea typeface="Cambria Math" panose="02040503050406030204" pitchFamily="18" charset="0"/>
                        </a:rPr>
                        <m:t>𝛾</m:t>
                      </m:r>
                      <m:r>
                        <a:rPr lang="el-GR"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𝑘</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dirty="0"/>
              </a:p>
              <a:p>
                <a14:m>
                  <m:oMath xmlns:m="http://schemas.openxmlformats.org/officeDocument/2006/math">
                    <m:r>
                      <a:rPr lang="en-US" altLang="zh-CN" sz="2800" i="1" dirty="0" smtClean="0">
                        <a:latin typeface="Cambria Math" panose="02040503050406030204" pitchFamily="18" charset="0"/>
                      </a:rPr>
                      <m:t>𝑘</m:t>
                    </m:r>
                  </m:oMath>
                </a14:m>
                <a:r>
                  <a:rPr lang="zh-CN" altLang="en-US" sz="2800" dirty="0"/>
                  <a:t>：贷款的</a:t>
                </a:r>
                <a:r>
                  <a:rPr lang="zh-CN" altLang="en-US" sz="2800" b="1" dirty="0"/>
                  <a:t>合约承诺收益率</a:t>
                </a:r>
                <a:endParaRPr lang="en-US" altLang="zh-CN" sz="2800" b="1" dirty="0"/>
              </a:p>
              <a:p>
                <a14:m>
                  <m:oMath xmlns:m="http://schemas.openxmlformats.org/officeDocument/2006/math">
                    <m:r>
                      <a:rPr lang="el-GR" altLang="zh-CN" sz="2800" i="1" smtClean="0">
                        <a:latin typeface="Cambria Math" panose="02040503050406030204" pitchFamily="18" charset="0"/>
                        <a:ea typeface="Cambria Math" panose="02040503050406030204" pitchFamily="18" charset="0"/>
                      </a:rPr>
                      <m:t>𝛾</m:t>
                    </m:r>
                  </m:oMath>
                </a14:m>
                <a:r>
                  <a:rPr lang="zh-CN" altLang="en-US" sz="2800" dirty="0"/>
                  <a:t>：违约时银行的贷款回收率</a:t>
                </a:r>
                <a:endParaRPr lang="en-US" altLang="zh-CN" sz="2800" dirty="0"/>
              </a:p>
              <a:p>
                <a:endParaRPr lang="en-US" altLang="zh-CN" sz="2800" dirty="0"/>
              </a:p>
              <a:p>
                <a:r>
                  <a:rPr lang="zh-CN" altLang="en-US" sz="2800" dirty="0"/>
                  <a:t>若违约时银行将收不到任何本息（</a:t>
                </a:r>
                <a14:m>
                  <m:oMath xmlns:m="http://schemas.openxmlformats.org/officeDocument/2006/math">
                    <m:r>
                      <a:rPr lang="el-GR" altLang="zh-CN" sz="2800" i="1">
                        <a:latin typeface="Cambria Math" panose="02040503050406030204" pitchFamily="18" charset="0"/>
                        <a:ea typeface="Cambria Math" panose="02040503050406030204" pitchFamily="18" charset="0"/>
                      </a:rPr>
                      <m:t>𝛾</m:t>
                    </m:r>
                    <m:r>
                      <a:rPr lang="en-US" altLang="zh-CN" sz="2800" b="0" i="1" smtClean="0">
                        <a:latin typeface="Cambria Math" panose="02040503050406030204" pitchFamily="18" charset="0"/>
                        <a:ea typeface="Cambria Math" panose="02040503050406030204" pitchFamily="18" charset="0"/>
                      </a:rPr>
                      <m:t>=0</m:t>
                    </m:r>
                  </m:oMath>
                </a14:m>
                <a:r>
                  <a:rPr lang="zh-CN" altLang="en-US" sz="2800" dirty="0"/>
                  <a:t>），那么贷款的预期收益率为：</a:t>
                </a:r>
                <a:endParaRPr lang="en-US" altLang="zh-CN" sz="2800" dirty="0"/>
              </a:p>
              <a:p>
                <a:pPr/>
                <a14:m>
                  <m:oMathPara xmlns:m="http://schemas.openxmlformats.org/officeDocument/2006/math">
                    <m:oMathParaPr>
                      <m:jc m:val="left"/>
                    </m:oMathParaPr>
                    <m:oMath xmlns:m="http://schemas.openxmlformats.org/officeDocument/2006/math">
                      <m:r>
                        <a:rPr lang="en-US" altLang="zh-CN" sz="2800" i="1" smtClean="0">
                          <a:latin typeface="Cambria Math" panose="02040503050406030204" pitchFamily="18" charset="0"/>
                        </a:rPr>
                        <m:t>𝐸</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𝑟</m:t>
                          </m:r>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zh-CN" altLang="en-US" sz="2800" i="1">
                              <a:latin typeface="Cambria Math" panose="02040503050406030204" pitchFamily="18" charset="0"/>
                            </a:rPr>
                            <m:t>履约</m:t>
                          </m:r>
                        </m:sub>
                      </m:sSub>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𝑘</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dirty="0"/>
              </a:p>
            </p:txBody>
          </p:sp>
        </mc:Choice>
        <mc:Fallback xmlns="">
          <p:sp>
            <p:nvSpPr>
              <p:cNvPr id="2" name="文本框 1">
                <a:extLst>
                  <a:ext uri="{FF2B5EF4-FFF2-40B4-BE49-F238E27FC236}">
                    <a16:creationId xmlns:a16="http://schemas.microsoft.com/office/drawing/2014/main" id="{0431C94C-7AA1-4362-A25A-64285A652A2B}"/>
                  </a:ext>
                </a:extLst>
              </p:cNvPr>
              <p:cNvSpPr txBox="1">
                <a:spLocks noRot="1" noChangeAspect="1" noMove="1" noResize="1" noEditPoints="1" noAdjustHandles="1" noChangeArrowheads="1" noChangeShapeType="1" noTextEdit="1"/>
              </p:cNvSpPr>
              <p:nvPr/>
            </p:nvSpPr>
            <p:spPr>
              <a:xfrm>
                <a:off x="313765" y="1281954"/>
                <a:ext cx="11564470" cy="4525278"/>
              </a:xfrm>
              <a:prstGeom prst="rect">
                <a:avLst/>
              </a:prstGeom>
              <a:blipFill>
                <a:blip r:embed="rId4"/>
                <a:stretch>
                  <a:fillRect l="-1054" t="-1480" r="-7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8949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20</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2639480" y="3930223"/>
            <a:ext cx="6913041"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信用风险的期限结构模型</a:t>
            </a:r>
          </a:p>
        </p:txBody>
      </p:sp>
    </p:spTree>
    <p:extLst>
      <p:ext uri="{BB962C8B-B14F-4D97-AF65-F5344CB8AC3E}">
        <p14:creationId xmlns:p14="http://schemas.microsoft.com/office/powerpoint/2010/main" val="39247474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104A9A57-F048-418F-8158-E598F274AC61}"/>
              </a:ext>
            </a:extLst>
          </p:cNvPr>
          <p:cNvSpPr txBox="1"/>
          <p:nvPr/>
        </p:nvSpPr>
        <p:spPr>
          <a:xfrm>
            <a:off x="429186" y="1874729"/>
            <a:ext cx="11333629" cy="3108543"/>
          </a:xfrm>
          <a:prstGeom prst="rect">
            <a:avLst/>
          </a:prstGeom>
          <a:noFill/>
        </p:spPr>
        <p:txBody>
          <a:bodyPr wrap="square">
            <a:spAutoFit/>
          </a:bodyPr>
          <a:lstStyle/>
          <a:p>
            <a:pPr algn="l"/>
            <a:r>
              <a:rPr lang="zh-CN" altLang="en-US" sz="2800" b="1" i="0" dirty="0">
                <a:solidFill>
                  <a:srgbClr val="121212"/>
                </a:solidFill>
                <a:effectLst/>
                <a:latin typeface="-apple-system"/>
              </a:rPr>
              <a:t>信用风险的期限结构模型</a:t>
            </a:r>
            <a:r>
              <a:rPr lang="zh-CN" altLang="en-US" sz="2800" i="0" dirty="0">
                <a:solidFill>
                  <a:srgbClr val="121212"/>
                </a:solidFill>
                <a:effectLst/>
                <a:latin typeface="-apple-system"/>
              </a:rPr>
              <a:t>：</a:t>
            </a:r>
            <a:endParaRPr lang="en-US" altLang="zh-CN" sz="2800" i="0" dirty="0">
              <a:solidFill>
                <a:srgbClr val="121212"/>
              </a:solidFill>
              <a:effectLst/>
              <a:latin typeface="-apple-system"/>
            </a:endParaRPr>
          </a:p>
          <a:p>
            <a:pPr algn="l"/>
            <a:r>
              <a:rPr lang="zh-CN" altLang="en-US" sz="2800" b="0" i="0" dirty="0">
                <a:solidFill>
                  <a:srgbClr val="121212"/>
                </a:solidFill>
                <a:effectLst/>
                <a:latin typeface="-apple-system"/>
              </a:rPr>
              <a:t>这个模型的观点如下：</a:t>
            </a:r>
          </a:p>
          <a:p>
            <a:pPr marL="457200" indent="-457200" algn="l">
              <a:buFont typeface="Wingdings" panose="05000000000000000000" pitchFamily="2" charset="2"/>
              <a:buChar char="ü"/>
            </a:pPr>
            <a:r>
              <a:rPr lang="zh-CN" altLang="en-US" sz="2800" b="0" i="0" dirty="0">
                <a:solidFill>
                  <a:srgbClr val="121212"/>
                </a:solidFill>
                <a:effectLst/>
                <a:latin typeface="-apple-system"/>
              </a:rPr>
              <a:t>一般认为，</a:t>
            </a:r>
            <a:r>
              <a:rPr lang="zh-CN" altLang="en-US" sz="2800" b="1" i="0" dirty="0">
                <a:solidFill>
                  <a:srgbClr val="121212"/>
                </a:solidFill>
                <a:effectLst/>
                <a:latin typeface="-apple-system"/>
              </a:rPr>
              <a:t>零息国债</a:t>
            </a:r>
            <a:r>
              <a:rPr lang="zh-CN" altLang="en-US" sz="2800" b="0" i="0" dirty="0">
                <a:solidFill>
                  <a:srgbClr val="121212"/>
                </a:solidFill>
                <a:effectLst/>
                <a:latin typeface="-apple-system"/>
              </a:rPr>
              <a:t>的到期收益率为无风险利率</a:t>
            </a:r>
          </a:p>
          <a:p>
            <a:pPr marL="457200" indent="-457200" algn="l">
              <a:buFont typeface="Wingdings" panose="05000000000000000000" pitchFamily="2" charset="2"/>
              <a:buChar char="ü"/>
            </a:pPr>
            <a:r>
              <a:rPr lang="zh-CN" altLang="en-US" sz="2800" b="0" i="0" dirty="0">
                <a:solidFill>
                  <a:srgbClr val="121212"/>
                </a:solidFill>
                <a:effectLst/>
                <a:latin typeface="-apple-system"/>
              </a:rPr>
              <a:t>企业等其他债务人所发行债券的收益率更高，这是对</a:t>
            </a:r>
            <a:r>
              <a:rPr lang="zh-CN" altLang="en-US" sz="2800" b="1" i="0" dirty="0">
                <a:solidFill>
                  <a:srgbClr val="121212"/>
                </a:solidFill>
                <a:effectLst/>
                <a:latin typeface="-apple-system"/>
              </a:rPr>
              <a:t>承担信用风险的补偿</a:t>
            </a:r>
            <a:endParaRPr lang="zh-CN" altLang="en-US" sz="2800" b="0" i="0" dirty="0">
              <a:solidFill>
                <a:srgbClr val="121212"/>
              </a:solidFill>
              <a:effectLst/>
              <a:latin typeface="-apple-system"/>
            </a:endParaRPr>
          </a:p>
          <a:p>
            <a:pPr marL="457200" indent="-457200" algn="l">
              <a:buFont typeface="Wingdings" panose="05000000000000000000" pitchFamily="2" charset="2"/>
              <a:buChar char="ü"/>
            </a:pPr>
            <a:r>
              <a:rPr lang="zh-CN" altLang="en-US" sz="2800" b="0" i="0" dirty="0">
                <a:solidFill>
                  <a:srgbClr val="121212"/>
                </a:solidFill>
                <a:effectLst/>
                <a:latin typeface="-apple-system"/>
              </a:rPr>
              <a:t>可以利用</a:t>
            </a:r>
            <a:r>
              <a:rPr lang="zh-CN" altLang="en-US" sz="2800" b="1" i="0" dirty="0">
                <a:solidFill>
                  <a:srgbClr val="121212"/>
                </a:solidFill>
                <a:effectLst/>
                <a:latin typeface="-apple-system"/>
              </a:rPr>
              <a:t>相同期限</a:t>
            </a:r>
            <a:r>
              <a:rPr lang="zh-CN" altLang="en-US" sz="2800" b="0" i="0" dirty="0">
                <a:solidFill>
                  <a:srgbClr val="121212"/>
                </a:solidFill>
                <a:effectLst/>
                <a:latin typeface="-apple-system"/>
              </a:rPr>
              <a:t>的风险债券和零息国债到期收益率的差值（信用风险溢价）来</a:t>
            </a:r>
            <a:r>
              <a:rPr lang="zh-CN" altLang="en-US" sz="2800" b="1" i="0" dirty="0">
                <a:solidFill>
                  <a:srgbClr val="121212"/>
                </a:solidFill>
                <a:effectLst/>
                <a:latin typeface="-apple-system"/>
              </a:rPr>
              <a:t>估算违约概率的大小</a:t>
            </a:r>
            <a:endParaRPr lang="zh-CN" altLang="en-US" sz="2800" b="0" i="0" dirty="0">
              <a:solidFill>
                <a:srgbClr val="121212"/>
              </a:solidFill>
              <a:effectLst/>
              <a:latin typeface="-apple-system"/>
            </a:endParaRPr>
          </a:p>
        </p:txBody>
      </p:sp>
    </p:spTree>
    <p:extLst>
      <p:ext uri="{BB962C8B-B14F-4D97-AF65-F5344CB8AC3E}">
        <p14:creationId xmlns:p14="http://schemas.microsoft.com/office/powerpoint/2010/main" val="18266190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8"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单期模型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AFECA15-AC9E-4034-93A8-48C8C778BBB5}"/>
                  </a:ext>
                </a:extLst>
              </p:cNvPr>
              <p:cNvSpPr txBox="1"/>
              <p:nvPr/>
            </p:nvSpPr>
            <p:spPr>
              <a:xfrm>
                <a:off x="255495" y="908795"/>
                <a:ext cx="11681011" cy="5294591"/>
              </a:xfrm>
              <a:prstGeom prst="rect">
                <a:avLst/>
              </a:prstGeom>
              <a:noFill/>
            </p:spPr>
            <p:txBody>
              <a:bodyPr wrap="square">
                <a:spAutoFit/>
              </a:bodyPr>
              <a:lstStyle/>
              <a:p>
                <a:r>
                  <a:rPr lang="zh-CN" altLang="en-US" sz="2800" b="0" i="0" dirty="0">
                    <a:solidFill>
                      <a:srgbClr val="121212"/>
                    </a:solidFill>
                    <a:effectLst/>
                  </a:rPr>
                  <a:t>银行想要发放一笔一年期贷款，合约承诺收益率为</a:t>
                </a:r>
                <a14:m>
                  <m:oMath xmlns:m="http://schemas.openxmlformats.org/officeDocument/2006/math">
                    <m:r>
                      <a:rPr lang="en-US" altLang="zh-CN" sz="2800" b="0" i="1" dirty="0" smtClean="0">
                        <a:solidFill>
                          <a:srgbClr val="121212"/>
                        </a:solidFill>
                        <a:effectLst/>
                        <a:latin typeface="Cambria Math" panose="02040503050406030204" pitchFamily="18" charset="0"/>
                      </a:rPr>
                      <m:t>𝑘</m:t>
                    </m:r>
                  </m:oMath>
                </a14:m>
                <a:r>
                  <a:rPr lang="zh-CN" altLang="en-US" sz="2800" b="0" i="0" dirty="0">
                    <a:solidFill>
                      <a:srgbClr val="121212"/>
                    </a:solidFill>
                    <a:effectLst/>
                  </a:rPr>
                  <a:t>，借款人全额还本付息的概率为</a:t>
                </a:r>
                <a14:m>
                  <m:oMath xmlns:m="http://schemas.openxmlformats.org/officeDocument/2006/math">
                    <m:r>
                      <a:rPr lang="en-US" altLang="zh-CN" sz="2800" b="0" i="1" dirty="0" smtClean="0">
                        <a:solidFill>
                          <a:srgbClr val="121212"/>
                        </a:solidFill>
                        <a:effectLst/>
                        <a:latin typeface="Cambria Math" panose="02040503050406030204" pitchFamily="18" charset="0"/>
                      </a:rPr>
                      <m:t>𝑝</m:t>
                    </m:r>
                  </m:oMath>
                </a14:m>
                <a:r>
                  <a:rPr lang="zh-CN" altLang="en-US" sz="2800" b="0" i="0" dirty="0">
                    <a:solidFill>
                      <a:srgbClr val="121212"/>
                    </a:solidFill>
                    <a:effectLst/>
                  </a:rPr>
                  <a:t>，违约概率</a:t>
                </a:r>
                <a14:m>
                  <m:oMath xmlns:m="http://schemas.openxmlformats.org/officeDocument/2006/math">
                    <m:r>
                      <a:rPr lang="en-US" altLang="zh-CN" sz="2800" b="0" i="1" dirty="0" smtClean="0">
                        <a:solidFill>
                          <a:srgbClr val="121212"/>
                        </a:solidFill>
                        <a:effectLst/>
                        <a:latin typeface="Cambria Math" panose="02040503050406030204" pitchFamily="18" charset="0"/>
                      </a:rPr>
                      <m:t>1−</m:t>
                    </m:r>
                    <m:r>
                      <a:rPr lang="en-US" altLang="zh-CN" sz="2800" b="0" i="1" dirty="0" smtClean="0">
                        <a:solidFill>
                          <a:srgbClr val="121212"/>
                        </a:solidFill>
                        <a:effectLst/>
                        <a:latin typeface="Cambria Math" panose="02040503050406030204" pitchFamily="18" charset="0"/>
                      </a:rPr>
                      <m:t>𝑝</m:t>
                    </m:r>
                  </m:oMath>
                </a14:m>
                <a:r>
                  <a:rPr lang="zh-CN" altLang="en-US" sz="2800" b="0" i="0" dirty="0">
                    <a:solidFill>
                      <a:srgbClr val="121212"/>
                    </a:solidFill>
                    <a:effectLst/>
                  </a:rPr>
                  <a:t>，借款人违约时银行的回收率为</a:t>
                </a:r>
                <a14:m>
                  <m:oMath xmlns:m="http://schemas.openxmlformats.org/officeDocument/2006/math">
                    <m:r>
                      <a:rPr lang="en-US" altLang="zh-CN" sz="2800" b="0" i="1" dirty="0" smtClean="0">
                        <a:solidFill>
                          <a:srgbClr val="121212"/>
                        </a:solidFill>
                        <a:effectLst/>
                        <a:latin typeface="Cambria Math" panose="02040503050406030204" pitchFamily="18" charset="0"/>
                      </a:rPr>
                      <m:t>𝛾</m:t>
                    </m:r>
                  </m:oMath>
                </a14:m>
                <a:r>
                  <a:rPr lang="zh-CN" altLang="en-US" sz="2800" b="0" i="0" dirty="0">
                    <a:solidFill>
                      <a:srgbClr val="121212"/>
                    </a:solidFill>
                    <a:effectLst/>
                  </a:rPr>
                  <a:t>。如果银行发放这笔贷款，说明希望其预期收益率不低于同期国债的无风险收益率</a:t>
                </a:r>
                <a14:m>
                  <m:oMath xmlns:m="http://schemas.openxmlformats.org/officeDocument/2006/math">
                    <m:r>
                      <a:rPr lang="en-US" altLang="zh-CN" sz="2800" b="0" i="1" dirty="0" smtClean="0">
                        <a:solidFill>
                          <a:srgbClr val="121212"/>
                        </a:solidFill>
                        <a:effectLst/>
                        <a:latin typeface="Cambria Math" panose="02040503050406030204" pitchFamily="18" charset="0"/>
                      </a:rPr>
                      <m:t>𝑖</m:t>
                    </m:r>
                  </m:oMath>
                </a14:m>
                <a:r>
                  <a:rPr lang="zh-CN" altLang="en-US" sz="2800" b="0" i="0" dirty="0">
                    <a:solidFill>
                      <a:srgbClr val="121212"/>
                    </a:solidFill>
                    <a:effectLst/>
                  </a:rPr>
                  <a:t>，</a:t>
                </a:r>
                <a:r>
                  <a:rPr lang="zh-CN" altLang="en-US" sz="2800" b="1" i="0" dirty="0">
                    <a:solidFill>
                      <a:srgbClr val="121212"/>
                    </a:solidFill>
                    <a:effectLst/>
                  </a:rPr>
                  <a:t>假设买入国债和发放贷款之间的收益率没有明显差异（发放贷款的预期收益率就是</a:t>
                </a:r>
                <a14:m>
                  <m:oMath xmlns:m="http://schemas.openxmlformats.org/officeDocument/2006/math">
                    <m:r>
                      <a:rPr lang="en-US" altLang="zh-CN" sz="2800" b="1" i="1" dirty="0" smtClean="0">
                        <a:solidFill>
                          <a:srgbClr val="121212"/>
                        </a:solidFill>
                        <a:effectLst/>
                        <a:latin typeface="Cambria Math" panose="02040503050406030204" pitchFamily="18" charset="0"/>
                      </a:rPr>
                      <m:t>𝒊</m:t>
                    </m:r>
                  </m:oMath>
                </a14:m>
                <a:r>
                  <a:rPr lang="zh-CN" altLang="en-US" sz="2800" b="1" i="0" dirty="0">
                    <a:solidFill>
                      <a:srgbClr val="121212"/>
                    </a:solidFill>
                    <a:effectLst/>
                  </a:rPr>
                  <a:t>）</a:t>
                </a:r>
                <a:r>
                  <a:rPr lang="zh-CN" altLang="en-US" sz="2800" b="0" i="0" dirty="0">
                    <a:solidFill>
                      <a:srgbClr val="121212"/>
                    </a:solidFill>
                    <a:effectLst/>
                  </a:rPr>
                  <a:t>，那么应该有：</a:t>
                </a:r>
                <a:endParaRPr lang="en-US" altLang="zh-CN" sz="2800" b="0" i="0" dirty="0">
                  <a:solidFill>
                    <a:srgbClr val="121212"/>
                  </a:solidFill>
                  <a:effectLst/>
                </a:endParaRPr>
              </a:p>
              <a:p>
                <a:pPr/>
                <a14:m>
                  <m:oMathPara xmlns:m="http://schemas.openxmlformats.org/officeDocument/2006/math">
                    <m:oMathParaPr>
                      <m:jc m:val="centerGroup"/>
                    </m:oMathParaPr>
                    <m:oMath xmlns:m="http://schemas.openxmlformats.org/officeDocument/2006/math">
                      <m:r>
                        <a:rPr lang="en-US" altLang="zh-CN" sz="2800" i="1" dirty="0" smtClean="0">
                          <a:solidFill>
                            <a:srgbClr val="FF0000"/>
                          </a:solidFill>
                          <a:latin typeface="Cambria Math" panose="02040503050406030204" pitchFamily="18" charset="0"/>
                        </a:rPr>
                        <m:t>1+</m:t>
                      </m:r>
                      <m:r>
                        <a:rPr lang="en-US" altLang="zh-CN" sz="2800" i="1" dirty="0" smtClean="0">
                          <a:solidFill>
                            <a:srgbClr val="FF0000"/>
                          </a:solidFill>
                          <a:latin typeface="Cambria Math" panose="02040503050406030204" pitchFamily="18" charset="0"/>
                        </a:rPr>
                        <m:t>𝑖</m:t>
                      </m:r>
                      <m:r>
                        <a:rPr lang="en-US" altLang="zh-CN" sz="2800" i="1" dirty="0" smtClean="0">
                          <a:solidFill>
                            <a:srgbClr val="FF0000"/>
                          </a:solidFill>
                          <a:latin typeface="Cambria Math" panose="02040503050406030204" pitchFamily="18" charset="0"/>
                        </a:rPr>
                        <m:t>=</m:t>
                      </m:r>
                      <m:r>
                        <a:rPr lang="en-US" altLang="zh-CN" sz="2800" i="1" dirty="0" smtClean="0">
                          <a:solidFill>
                            <a:srgbClr val="FF0000"/>
                          </a:solidFill>
                          <a:latin typeface="Cambria Math" panose="02040503050406030204" pitchFamily="18" charset="0"/>
                        </a:rPr>
                        <m:t>𝑝</m:t>
                      </m:r>
                      <m:d>
                        <m:dPr>
                          <m:ctrlPr>
                            <a:rPr lang="en-US" altLang="zh-CN" sz="2800" i="1" dirty="0" smtClean="0">
                              <a:solidFill>
                                <a:srgbClr val="FF0000"/>
                              </a:solidFill>
                              <a:latin typeface="Cambria Math" panose="02040503050406030204" pitchFamily="18" charset="0"/>
                            </a:rPr>
                          </m:ctrlPr>
                        </m:dPr>
                        <m:e>
                          <m:r>
                            <a:rPr lang="en-US" altLang="zh-CN" sz="2800" i="1" dirty="0" smtClean="0">
                              <a:solidFill>
                                <a:srgbClr val="FF0000"/>
                              </a:solidFill>
                              <a:latin typeface="Cambria Math" panose="02040503050406030204" pitchFamily="18" charset="0"/>
                            </a:rPr>
                            <m:t>1+</m:t>
                          </m:r>
                          <m:r>
                            <a:rPr lang="en-US" altLang="zh-CN" sz="2800" i="1" dirty="0" smtClean="0">
                              <a:solidFill>
                                <a:srgbClr val="FF0000"/>
                              </a:solidFill>
                              <a:latin typeface="Cambria Math" panose="02040503050406030204" pitchFamily="18" charset="0"/>
                            </a:rPr>
                            <m:t>𝑘</m:t>
                          </m:r>
                        </m:e>
                      </m:d>
                      <m:r>
                        <a:rPr lang="en-US" altLang="zh-CN" sz="2800" i="1" dirty="0" smtClean="0">
                          <a:solidFill>
                            <a:srgbClr val="FF0000"/>
                          </a:solidFill>
                          <a:latin typeface="Cambria Math" panose="02040503050406030204" pitchFamily="18" charset="0"/>
                        </a:rPr>
                        <m:t>+</m:t>
                      </m:r>
                      <m:d>
                        <m:dPr>
                          <m:ctrlPr>
                            <a:rPr lang="en-US" altLang="zh-CN" sz="2800" i="1" dirty="0" smtClean="0">
                              <a:solidFill>
                                <a:srgbClr val="FF0000"/>
                              </a:solidFill>
                              <a:latin typeface="Cambria Math" panose="02040503050406030204" pitchFamily="18" charset="0"/>
                            </a:rPr>
                          </m:ctrlPr>
                        </m:dPr>
                        <m:e>
                          <m:r>
                            <a:rPr lang="en-US" altLang="zh-CN" sz="2800" i="1" dirty="0" smtClean="0">
                              <a:solidFill>
                                <a:srgbClr val="FF0000"/>
                              </a:solidFill>
                              <a:latin typeface="Cambria Math" panose="02040503050406030204" pitchFamily="18" charset="0"/>
                            </a:rPr>
                            <m:t>1−</m:t>
                          </m:r>
                          <m:r>
                            <a:rPr lang="en-US" altLang="zh-CN" sz="2800" i="1" dirty="0" smtClean="0">
                              <a:solidFill>
                                <a:srgbClr val="FF0000"/>
                              </a:solidFill>
                              <a:latin typeface="Cambria Math" panose="02040503050406030204" pitchFamily="18" charset="0"/>
                            </a:rPr>
                            <m:t>𝑝</m:t>
                          </m:r>
                        </m:e>
                      </m:d>
                      <m:r>
                        <a:rPr lang="el-GR" altLang="zh-CN" sz="2800" i="1" dirty="0">
                          <a:solidFill>
                            <a:srgbClr val="FF0000"/>
                          </a:solidFill>
                          <a:latin typeface="Cambria Math" panose="02040503050406030204" pitchFamily="18" charset="0"/>
                        </a:rPr>
                        <m:t>𝛾</m:t>
                      </m:r>
                      <m:d>
                        <m:dPr>
                          <m:ctrlPr>
                            <a:rPr lang="el-GR" altLang="zh-CN" sz="2800" i="1" dirty="0">
                              <a:solidFill>
                                <a:srgbClr val="FF0000"/>
                              </a:solidFill>
                              <a:latin typeface="Cambria Math" panose="02040503050406030204" pitchFamily="18" charset="0"/>
                            </a:rPr>
                          </m:ctrlPr>
                        </m:dPr>
                        <m:e>
                          <m:r>
                            <a:rPr lang="el-GR" altLang="zh-CN" sz="2800" i="1" dirty="0">
                              <a:solidFill>
                                <a:srgbClr val="FF0000"/>
                              </a:solidFill>
                              <a:latin typeface="Cambria Math" panose="02040503050406030204" pitchFamily="18" charset="0"/>
                            </a:rPr>
                            <m:t>1+</m:t>
                          </m:r>
                          <m:r>
                            <a:rPr lang="en-US" altLang="zh-CN" sz="2800" i="1" dirty="0">
                              <a:solidFill>
                                <a:srgbClr val="FF0000"/>
                              </a:solidFill>
                              <a:latin typeface="Cambria Math" panose="02040503050406030204" pitchFamily="18" charset="0"/>
                            </a:rPr>
                            <m:t>𝑘</m:t>
                          </m:r>
                        </m:e>
                      </m:d>
                    </m:oMath>
                  </m:oMathPara>
                </a14:m>
                <a:endParaRPr lang="en-US" altLang="zh-CN" sz="2800" i="0" dirty="0">
                  <a:solidFill>
                    <a:srgbClr val="121212"/>
                  </a:solidFill>
                </a:endParaRPr>
              </a:p>
              <a:p>
                <a:r>
                  <a:rPr lang="zh-CN" altLang="en-US" sz="2800" i="0" dirty="0">
                    <a:solidFill>
                      <a:srgbClr val="121212"/>
                    </a:solidFill>
                    <a:effectLst/>
                  </a:rPr>
                  <a:t>不难得出，贷款的风险溢价为</a:t>
                </a:r>
                <a14:m>
                  <m:oMath xmlns:m="http://schemas.openxmlformats.org/officeDocument/2006/math">
                    <m:r>
                      <m:rPr>
                        <m:sty m:val="p"/>
                      </m:rPr>
                      <a:rPr lang="el-GR" altLang="zh-CN" sz="2800" i="1" dirty="0" smtClean="0">
                        <a:solidFill>
                          <a:srgbClr val="121212"/>
                        </a:solidFill>
                        <a:effectLst/>
                        <a:latin typeface="Cambria Math" panose="02040503050406030204" pitchFamily="18" charset="0"/>
                        <a:ea typeface="Cambria Math" panose="02040503050406030204" pitchFamily="18" charset="0"/>
                      </a:rPr>
                      <m:t>ϕ</m:t>
                    </m:r>
                    <m:r>
                      <a:rPr lang="en-US" altLang="zh-CN" sz="2800" i="1" dirty="0">
                        <a:solidFill>
                          <a:srgbClr val="121212"/>
                        </a:solidFill>
                        <a:latin typeface="Cambria Math" panose="02040503050406030204" pitchFamily="18" charset="0"/>
                        <a:ea typeface="Cambria Math" panose="02040503050406030204" pitchFamily="18" charset="0"/>
                      </a:rPr>
                      <m:t>=</m:t>
                    </m:r>
                    <m:r>
                      <a:rPr lang="en-US" altLang="zh-CN" sz="2800" i="1" dirty="0" smtClean="0">
                        <a:solidFill>
                          <a:srgbClr val="121212"/>
                        </a:solidFill>
                        <a:effectLst/>
                        <a:latin typeface="Cambria Math" panose="02040503050406030204" pitchFamily="18" charset="0"/>
                      </a:rPr>
                      <m:t>𝑘</m:t>
                    </m:r>
                    <m:r>
                      <a:rPr lang="en-US" altLang="zh-CN" sz="2800" i="1" dirty="0" smtClean="0">
                        <a:solidFill>
                          <a:srgbClr val="121212"/>
                        </a:solidFill>
                        <a:effectLst/>
                        <a:latin typeface="Cambria Math" panose="02040503050406030204" pitchFamily="18" charset="0"/>
                      </a:rPr>
                      <m:t>−</m:t>
                    </m:r>
                    <m:r>
                      <a:rPr lang="en-US" altLang="zh-CN" sz="2800" i="1" dirty="0" err="1" smtClean="0">
                        <a:solidFill>
                          <a:srgbClr val="121212"/>
                        </a:solidFill>
                        <a:effectLst/>
                        <a:latin typeface="Cambria Math" panose="02040503050406030204" pitchFamily="18" charset="0"/>
                      </a:rPr>
                      <m:t>𝑖</m:t>
                    </m:r>
                  </m:oMath>
                </a14:m>
                <a:r>
                  <a:rPr lang="zh-CN" altLang="en-US" sz="2800" i="0" dirty="0">
                    <a:solidFill>
                      <a:srgbClr val="121212"/>
                    </a:solidFill>
                    <a:effectLst/>
                  </a:rPr>
                  <a:t>，全额收回贷款本息的概率为：</a:t>
                </a:r>
                <a14:m>
                  <m:oMath xmlns:m="http://schemas.openxmlformats.org/officeDocument/2006/math">
                    <m:r>
                      <a:rPr lang="en-US" altLang="zh-CN" sz="2800" b="0" i="1" dirty="0" smtClean="0">
                        <a:solidFill>
                          <a:srgbClr val="121212"/>
                        </a:solidFill>
                        <a:effectLst/>
                        <a:latin typeface="Cambria Math" panose="02040503050406030204" pitchFamily="18" charset="0"/>
                      </a:rPr>
                      <m:t>𝑝</m:t>
                    </m:r>
                    <m:r>
                      <a:rPr lang="en-US" altLang="zh-CN" sz="2800" b="0" i="1" dirty="0" smtClean="0">
                        <a:solidFill>
                          <a:srgbClr val="121212"/>
                        </a:solidFill>
                        <a:effectLst/>
                        <a:latin typeface="Cambria Math" panose="02040503050406030204" pitchFamily="18" charset="0"/>
                      </a:rPr>
                      <m:t>=</m:t>
                    </m:r>
                    <m:f>
                      <m:fPr>
                        <m:ctrlPr>
                          <a:rPr lang="en-US" altLang="zh-CN" sz="2800" b="0" i="1" dirty="0" smtClean="0">
                            <a:solidFill>
                              <a:srgbClr val="121212"/>
                            </a:solidFill>
                            <a:effectLst/>
                            <a:latin typeface="Cambria Math" panose="02040503050406030204" pitchFamily="18" charset="0"/>
                          </a:rPr>
                        </m:ctrlPr>
                      </m:fPr>
                      <m:num>
                        <m:d>
                          <m:dPr>
                            <m:ctrlPr>
                              <a:rPr lang="en-US" altLang="zh-CN" sz="2800" b="0" i="1" dirty="0" smtClean="0">
                                <a:solidFill>
                                  <a:srgbClr val="121212"/>
                                </a:solidFill>
                                <a:effectLst/>
                                <a:latin typeface="Cambria Math" panose="02040503050406030204" pitchFamily="18" charset="0"/>
                              </a:rPr>
                            </m:ctrlPr>
                          </m:dPr>
                          <m:e>
                            <m:r>
                              <a:rPr lang="en-US" altLang="zh-CN" sz="2800" i="1" dirty="0">
                                <a:solidFill>
                                  <a:srgbClr val="121212"/>
                                </a:solidFill>
                                <a:latin typeface="Cambria Math" panose="02040503050406030204" pitchFamily="18" charset="0"/>
                              </a:rPr>
                              <m:t>1+</m:t>
                            </m:r>
                            <m:r>
                              <a:rPr lang="en-US" altLang="zh-CN" sz="2800" i="1" dirty="0">
                                <a:solidFill>
                                  <a:srgbClr val="121212"/>
                                </a:solidFill>
                                <a:latin typeface="Cambria Math" panose="02040503050406030204" pitchFamily="18" charset="0"/>
                              </a:rPr>
                              <m:t>𝑖</m:t>
                            </m:r>
                          </m:e>
                        </m:d>
                        <m:r>
                          <a:rPr lang="en-US" altLang="zh-CN" sz="2800" b="0" i="1" dirty="0" smtClean="0">
                            <a:solidFill>
                              <a:srgbClr val="121212"/>
                            </a:solidFill>
                            <a:effectLst/>
                            <a:latin typeface="Cambria Math" panose="02040503050406030204" pitchFamily="18" charset="0"/>
                          </a:rPr>
                          <m:t>−</m:t>
                        </m:r>
                        <m:r>
                          <a:rPr lang="el-GR" altLang="zh-CN" sz="2800" i="1" dirty="0">
                            <a:solidFill>
                              <a:srgbClr val="121212"/>
                            </a:solidFill>
                            <a:latin typeface="Cambria Math" panose="02040503050406030204" pitchFamily="18" charset="0"/>
                          </a:rPr>
                          <m:t>𝛾</m:t>
                        </m:r>
                        <m:d>
                          <m:dPr>
                            <m:ctrlPr>
                              <a:rPr lang="el-GR" altLang="zh-CN" sz="2800" i="1" dirty="0">
                                <a:solidFill>
                                  <a:srgbClr val="121212"/>
                                </a:solidFill>
                                <a:latin typeface="Cambria Math" panose="02040503050406030204" pitchFamily="18" charset="0"/>
                              </a:rPr>
                            </m:ctrlPr>
                          </m:dPr>
                          <m:e>
                            <m:r>
                              <a:rPr lang="el-GR" altLang="zh-CN" sz="2800" i="1" dirty="0">
                                <a:solidFill>
                                  <a:srgbClr val="121212"/>
                                </a:solidFill>
                                <a:latin typeface="Cambria Math" panose="02040503050406030204" pitchFamily="18" charset="0"/>
                              </a:rPr>
                              <m:t>1+</m:t>
                            </m:r>
                            <m:r>
                              <a:rPr lang="en-US" altLang="zh-CN" sz="2800" i="1" dirty="0">
                                <a:solidFill>
                                  <a:srgbClr val="121212"/>
                                </a:solidFill>
                                <a:latin typeface="Cambria Math" panose="02040503050406030204" pitchFamily="18" charset="0"/>
                              </a:rPr>
                              <m:t>𝑘</m:t>
                            </m:r>
                          </m:e>
                        </m:d>
                      </m:num>
                      <m:den>
                        <m:r>
                          <a:rPr lang="en-US" altLang="zh-CN" sz="2800" b="0" i="1" dirty="0" smtClean="0">
                            <a:solidFill>
                              <a:srgbClr val="121212"/>
                            </a:solidFill>
                            <a:effectLst/>
                            <a:latin typeface="Cambria Math" panose="02040503050406030204" pitchFamily="18" charset="0"/>
                          </a:rPr>
                          <m:t>(1−</m:t>
                        </m:r>
                        <m:r>
                          <a:rPr lang="el-GR" altLang="zh-CN" sz="2800" i="1" dirty="0">
                            <a:solidFill>
                              <a:srgbClr val="121212"/>
                            </a:solidFill>
                            <a:latin typeface="Cambria Math" panose="02040503050406030204" pitchFamily="18" charset="0"/>
                          </a:rPr>
                          <m:t>𝛾</m:t>
                        </m:r>
                        <m:r>
                          <a:rPr lang="en-US" altLang="zh-CN" sz="2800" b="0" i="1" dirty="0" smtClean="0">
                            <a:solidFill>
                              <a:srgbClr val="121212"/>
                            </a:solidFill>
                            <a:effectLst/>
                            <a:latin typeface="Cambria Math" panose="02040503050406030204" pitchFamily="18" charset="0"/>
                          </a:rPr>
                          <m:t>)</m:t>
                        </m:r>
                        <m:d>
                          <m:dPr>
                            <m:ctrlPr>
                              <a:rPr lang="el-GR" altLang="zh-CN" sz="2800" i="1" dirty="0">
                                <a:solidFill>
                                  <a:srgbClr val="121212"/>
                                </a:solidFill>
                                <a:latin typeface="Cambria Math" panose="02040503050406030204" pitchFamily="18" charset="0"/>
                              </a:rPr>
                            </m:ctrlPr>
                          </m:dPr>
                          <m:e>
                            <m:r>
                              <a:rPr lang="el-GR" altLang="zh-CN" sz="2800" i="1" dirty="0">
                                <a:solidFill>
                                  <a:srgbClr val="121212"/>
                                </a:solidFill>
                                <a:latin typeface="Cambria Math" panose="02040503050406030204" pitchFamily="18" charset="0"/>
                              </a:rPr>
                              <m:t>1+</m:t>
                            </m:r>
                            <m:r>
                              <a:rPr lang="en-US" altLang="zh-CN" sz="2800" i="1" dirty="0">
                                <a:solidFill>
                                  <a:srgbClr val="121212"/>
                                </a:solidFill>
                                <a:latin typeface="Cambria Math" panose="02040503050406030204" pitchFamily="18" charset="0"/>
                              </a:rPr>
                              <m:t>𝑘</m:t>
                            </m:r>
                          </m:e>
                        </m:d>
                      </m:den>
                    </m:f>
                  </m:oMath>
                </a14:m>
                <a:r>
                  <a:rPr lang="zh-CN" altLang="en-US" sz="2800" i="0" dirty="0">
                    <a:solidFill>
                      <a:srgbClr val="121212"/>
                    </a:solidFill>
                    <a:effectLst/>
                  </a:rPr>
                  <a:t>，贷款的违约概率为</a:t>
                </a:r>
                <a14:m>
                  <m:oMath xmlns:m="http://schemas.openxmlformats.org/officeDocument/2006/math">
                    <m:r>
                      <a:rPr lang="en-US" altLang="zh-CN" sz="2800" b="0" i="1" smtClean="0">
                        <a:solidFill>
                          <a:srgbClr val="121212"/>
                        </a:solidFill>
                        <a:effectLst/>
                        <a:latin typeface="Cambria Math" panose="02040503050406030204" pitchFamily="18" charset="0"/>
                      </a:rPr>
                      <m:t>1</m:t>
                    </m:r>
                    <m:r>
                      <a:rPr lang="en-US" altLang="zh-CN" sz="2800" b="0" i="0" smtClean="0">
                        <a:solidFill>
                          <a:srgbClr val="121212"/>
                        </a:solidFill>
                        <a:effectLst/>
                        <a:latin typeface="Cambria Math" panose="02040503050406030204" pitchFamily="18" charset="0"/>
                      </a:rPr>
                      <m:t>−</m:t>
                    </m:r>
                    <m:r>
                      <a:rPr lang="en-US" altLang="zh-CN" sz="2800" i="1" dirty="0">
                        <a:solidFill>
                          <a:srgbClr val="121212"/>
                        </a:solidFill>
                        <a:latin typeface="Cambria Math" panose="02040503050406030204" pitchFamily="18" charset="0"/>
                      </a:rPr>
                      <m:t>𝑝</m:t>
                    </m:r>
                    <m:r>
                      <a:rPr lang="en-US" altLang="zh-CN" sz="2800" b="0" i="1" dirty="0" smtClean="0">
                        <a:solidFill>
                          <a:srgbClr val="121212"/>
                        </a:solidFill>
                        <a:latin typeface="Cambria Math" panose="02040503050406030204" pitchFamily="18" charset="0"/>
                      </a:rPr>
                      <m:t>=1−</m:t>
                    </m:r>
                    <m:f>
                      <m:fPr>
                        <m:ctrlPr>
                          <a:rPr lang="en-US" altLang="zh-CN" sz="2800" i="1" dirty="0">
                            <a:solidFill>
                              <a:srgbClr val="121212"/>
                            </a:solidFill>
                            <a:latin typeface="Cambria Math" panose="02040503050406030204" pitchFamily="18" charset="0"/>
                          </a:rPr>
                        </m:ctrlPr>
                      </m:fPr>
                      <m:num>
                        <m:d>
                          <m:dPr>
                            <m:ctrlPr>
                              <a:rPr lang="en-US" altLang="zh-CN" sz="2800" i="1" dirty="0">
                                <a:solidFill>
                                  <a:srgbClr val="121212"/>
                                </a:solidFill>
                                <a:latin typeface="Cambria Math" panose="02040503050406030204" pitchFamily="18" charset="0"/>
                              </a:rPr>
                            </m:ctrlPr>
                          </m:dPr>
                          <m:e>
                            <m:r>
                              <a:rPr lang="en-US" altLang="zh-CN" sz="2800" i="1" dirty="0">
                                <a:solidFill>
                                  <a:srgbClr val="121212"/>
                                </a:solidFill>
                                <a:latin typeface="Cambria Math" panose="02040503050406030204" pitchFamily="18" charset="0"/>
                              </a:rPr>
                              <m:t>1+</m:t>
                            </m:r>
                            <m:r>
                              <a:rPr lang="en-US" altLang="zh-CN" sz="2800" i="1" dirty="0">
                                <a:solidFill>
                                  <a:srgbClr val="121212"/>
                                </a:solidFill>
                                <a:latin typeface="Cambria Math" panose="02040503050406030204" pitchFamily="18" charset="0"/>
                              </a:rPr>
                              <m:t>𝑖</m:t>
                            </m:r>
                          </m:e>
                        </m:d>
                        <m:r>
                          <a:rPr lang="en-US" altLang="zh-CN" sz="2800" i="1" dirty="0">
                            <a:solidFill>
                              <a:srgbClr val="121212"/>
                            </a:solidFill>
                            <a:latin typeface="Cambria Math" panose="02040503050406030204" pitchFamily="18" charset="0"/>
                          </a:rPr>
                          <m:t>−</m:t>
                        </m:r>
                        <m:r>
                          <a:rPr lang="el-GR" altLang="zh-CN" sz="2800" i="1" dirty="0">
                            <a:solidFill>
                              <a:srgbClr val="121212"/>
                            </a:solidFill>
                            <a:latin typeface="Cambria Math" panose="02040503050406030204" pitchFamily="18" charset="0"/>
                          </a:rPr>
                          <m:t>𝛾</m:t>
                        </m:r>
                        <m:d>
                          <m:dPr>
                            <m:ctrlPr>
                              <a:rPr lang="el-GR" altLang="zh-CN" sz="2800" i="1" dirty="0">
                                <a:solidFill>
                                  <a:srgbClr val="121212"/>
                                </a:solidFill>
                                <a:latin typeface="Cambria Math" panose="02040503050406030204" pitchFamily="18" charset="0"/>
                              </a:rPr>
                            </m:ctrlPr>
                          </m:dPr>
                          <m:e>
                            <m:r>
                              <a:rPr lang="el-GR" altLang="zh-CN" sz="2800" i="1" dirty="0">
                                <a:solidFill>
                                  <a:srgbClr val="121212"/>
                                </a:solidFill>
                                <a:latin typeface="Cambria Math" panose="02040503050406030204" pitchFamily="18" charset="0"/>
                              </a:rPr>
                              <m:t>1+</m:t>
                            </m:r>
                            <m:r>
                              <a:rPr lang="en-US" altLang="zh-CN" sz="2800" i="1" dirty="0">
                                <a:solidFill>
                                  <a:srgbClr val="121212"/>
                                </a:solidFill>
                                <a:latin typeface="Cambria Math" panose="02040503050406030204" pitchFamily="18" charset="0"/>
                              </a:rPr>
                              <m:t>𝑘</m:t>
                            </m:r>
                          </m:e>
                        </m:d>
                      </m:num>
                      <m:den>
                        <m:r>
                          <a:rPr lang="en-US" altLang="zh-CN" sz="2800" i="1" dirty="0">
                            <a:solidFill>
                              <a:srgbClr val="121212"/>
                            </a:solidFill>
                            <a:latin typeface="Cambria Math" panose="02040503050406030204" pitchFamily="18" charset="0"/>
                          </a:rPr>
                          <m:t>(1−</m:t>
                        </m:r>
                        <m:r>
                          <a:rPr lang="el-GR" altLang="zh-CN" sz="2800" i="1" dirty="0">
                            <a:solidFill>
                              <a:srgbClr val="121212"/>
                            </a:solidFill>
                            <a:latin typeface="Cambria Math" panose="02040503050406030204" pitchFamily="18" charset="0"/>
                          </a:rPr>
                          <m:t>𝛾</m:t>
                        </m:r>
                        <m:r>
                          <a:rPr lang="en-US" altLang="zh-CN" sz="2800" i="1" dirty="0">
                            <a:solidFill>
                              <a:srgbClr val="121212"/>
                            </a:solidFill>
                            <a:latin typeface="Cambria Math" panose="02040503050406030204" pitchFamily="18" charset="0"/>
                          </a:rPr>
                          <m:t>)</m:t>
                        </m:r>
                        <m:d>
                          <m:dPr>
                            <m:ctrlPr>
                              <a:rPr lang="el-GR" altLang="zh-CN" sz="2800" i="1" dirty="0">
                                <a:solidFill>
                                  <a:srgbClr val="121212"/>
                                </a:solidFill>
                                <a:latin typeface="Cambria Math" panose="02040503050406030204" pitchFamily="18" charset="0"/>
                              </a:rPr>
                            </m:ctrlPr>
                          </m:dPr>
                          <m:e>
                            <m:r>
                              <a:rPr lang="el-GR" altLang="zh-CN" sz="2800" i="1" dirty="0">
                                <a:solidFill>
                                  <a:srgbClr val="121212"/>
                                </a:solidFill>
                                <a:latin typeface="Cambria Math" panose="02040503050406030204" pitchFamily="18" charset="0"/>
                              </a:rPr>
                              <m:t>1+</m:t>
                            </m:r>
                            <m:r>
                              <a:rPr lang="en-US" altLang="zh-CN" sz="2800" i="1" dirty="0">
                                <a:solidFill>
                                  <a:srgbClr val="121212"/>
                                </a:solidFill>
                                <a:latin typeface="Cambria Math" panose="02040503050406030204" pitchFamily="18" charset="0"/>
                              </a:rPr>
                              <m:t>𝑘</m:t>
                            </m:r>
                          </m:e>
                        </m:d>
                      </m:den>
                    </m:f>
                  </m:oMath>
                </a14:m>
                <a:r>
                  <a:rPr lang="zh-CN" altLang="en-US" sz="2800" i="0" dirty="0">
                    <a:solidFill>
                      <a:srgbClr val="121212"/>
                    </a:solidFill>
                    <a:effectLst/>
                  </a:rPr>
                  <a:t>（注：这两个式子不用记）</a:t>
                </a:r>
                <a:endParaRPr lang="en-US" altLang="zh-CN" sz="2800" i="0" dirty="0">
                  <a:solidFill>
                    <a:srgbClr val="121212"/>
                  </a:solidFill>
                  <a:effectLst/>
                </a:endParaRPr>
              </a:p>
              <a:p>
                <a:r>
                  <a:rPr lang="zh-CN" altLang="en-US" sz="2800" dirty="0"/>
                  <a:t>若一旦违约时银行将收不到任何本息（</a:t>
                </a:r>
                <a14:m>
                  <m:oMath xmlns:m="http://schemas.openxmlformats.org/officeDocument/2006/math">
                    <m:r>
                      <a:rPr lang="el-GR" altLang="zh-CN" sz="2800" i="1">
                        <a:latin typeface="Cambria Math" panose="02040503050406030204" pitchFamily="18" charset="0"/>
                        <a:ea typeface="Cambria Math" panose="02040503050406030204" pitchFamily="18" charset="0"/>
                      </a:rPr>
                      <m:t>𝛾</m:t>
                    </m:r>
                    <m:r>
                      <a:rPr lang="en-US" altLang="zh-CN" sz="2800" b="0" i="1" smtClean="0">
                        <a:latin typeface="Cambria Math" panose="02040503050406030204" pitchFamily="18" charset="0"/>
                        <a:ea typeface="Cambria Math" panose="02040503050406030204" pitchFamily="18" charset="0"/>
                      </a:rPr>
                      <m:t>=0</m:t>
                    </m:r>
                  </m:oMath>
                </a14:m>
                <a:r>
                  <a:rPr lang="zh-CN" altLang="en-US" sz="2800" dirty="0"/>
                  <a:t>），则</a:t>
                </a:r>
                <a:r>
                  <a:rPr lang="zh-CN" altLang="en-US" sz="2800" dirty="0">
                    <a:solidFill>
                      <a:srgbClr val="121212"/>
                    </a:solidFill>
                  </a:rPr>
                  <a:t>全额收回贷款本息的概率为： </a:t>
                </a:r>
                <a14:m>
                  <m:oMath xmlns:m="http://schemas.openxmlformats.org/officeDocument/2006/math">
                    <m:r>
                      <a:rPr lang="en-US" altLang="zh-CN" sz="2800" i="1" dirty="0" smtClean="0">
                        <a:solidFill>
                          <a:srgbClr val="FF0000"/>
                        </a:solidFill>
                        <a:latin typeface="Cambria Math" panose="02040503050406030204" pitchFamily="18" charset="0"/>
                      </a:rPr>
                      <m:t>𝑝</m:t>
                    </m:r>
                    <m:r>
                      <a:rPr lang="en-US" altLang="zh-CN" sz="2800" i="1" dirty="0" smtClean="0">
                        <a:solidFill>
                          <a:srgbClr val="FF0000"/>
                        </a:solidFill>
                        <a:latin typeface="Cambria Math" panose="02040503050406030204" pitchFamily="18" charset="0"/>
                      </a:rPr>
                      <m:t>=</m:t>
                    </m:r>
                    <m:f>
                      <m:fPr>
                        <m:ctrlPr>
                          <a:rPr lang="en-US" altLang="zh-CN" sz="2800" i="1" dirty="0">
                            <a:solidFill>
                              <a:srgbClr val="FF0000"/>
                            </a:solidFill>
                            <a:latin typeface="Cambria Math" panose="02040503050406030204" pitchFamily="18" charset="0"/>
                          </a:rPr>
                        </m:ctrlPr>
                      </m:fPr>
                      <m:num>
                        <m:r>
                          <a:rPr lang="en-US" altLang="zh-CN" sz="2800" b="0" i="1" dirty="0" smtClean="0">
                            <a:solidFill>
                              <a:srgbClr val="FF0000"/>
                            </a:solidFill>
                            <a:latin typeface="Cambria Math" panose="02040503050406030204" pitchFamily="18" charset="0"/>
                          </a:rPr>
                          <m:t>1+</m:t>
                        </m:r>
                        <m:r>
                          <a:rPr lang="en-US" altLang="zh-CN" sz="2800" b="0" i="1" dirty="0" smtClean="0">
                            <a:solidFill>
                              <a:srgbClr val="FF0000"/>
                            </a:solidFill>
                            <a:latin typeface="Cambria Math" panose="02040503050406030204" pitchFamily="18" charset="0"/>
                          </a:rPr>
                          <m:t>𝑖</m:t>
                        </m:r>
                      </m:num>
                      <m:den>
                        <m:r>
                          <a:rPr lang="en-US" altLang="zh-CN" sz="2800" b="0" i="1" dirty="0" smtClean="0">
                            <a:solidFill>
                              <a:srgbClr val="FF0000"/>
                            </a:solidFill>
                            <a:latin typeface="Cambria Math" panose="02040503050406030204" pitchFamily="18" charset="0"/>
                          </a:rPr>
                          <m:t>1+</m:t>
                        </m:r>
                        <m:r>
                          <a:rPr lang="en-US" altLang="zh-CN" sz="2800" b="0" i="1" dirty="0" smtClean="0">
                            <a:solidFill>
                              <a:srgbClr val="FF0000"/>
                            </a:solidFill>
                            <a:latin typeface="Cambria Math" panose="02040503050406030204" pitchFamily="18" charset="0"/>
                          </a:rPr>
                          <m:t>𝑘</m:t>
                        </m:r>
                      </m:den>
                    </m:f>
                  </m:oMath>
                </a14:m>
                <a:r>
                  <a:rPr lang="zh-CN" altLang="en-US" sz="2800" dirty="0">
                    <a:solidFill>
                      <a:srgbClr val="121212"/>
                    </a:solidFill>
                  </a:rPr>
                  <a:t>，贷款的违约概率为</a:t>
                </a:r>
                <a14:m>
                  <m:oMath xmlns:m="http://schemas.openxmlformats.org/officeDocument/2006/math">
                    <m:r>
                      <a:rPr lang="en-US" altLang="zh-CN" sz="2800" i="1">
                        <a:solidFill>
                          <a:srgbClr val="121212"/>
                        </a:solidFill>
                        <a:latin typeface="Cambria Math" panose="02040503050406030204" pitchFamily="18" charset="0"/>
                      </a:rPr>
                      <m:t>1</m:t>
                    </m:r>
                    <m:r>
                      <a:rPr lang="en-US" altLang="zh-CN" sz="2800">
                        <a:solidFill>
                          <a:srgbClr val="121212"/>
                        </a:solidFill>
                        <a:latin typeface="Cambria Math" panose="02040503050406030204" pitchFamily="18" charset="0"/>
                      </a:rPr>
                      <m:t>−</m:t>
                    </m:r>
                    <m:r>
                      <a:rPr lang="en-US" altLang="zh-CN" sz="2800" i="1" dirty="0">
                        <a:solidFill>
                          <a:srgbClr val="121212"/>
                        </a:solidFill>
                        <a:latin typeface="Cambria Math" panose="02040503050406030204" pitchFamily="18" charset="0"/>
                      </a:rPr>
                      <m:t>𝑝</m:t>
                    </m:r>
                    <m:r>
                      <a:rPr lang="en-US" altLang="zh-CN" sz="2800" i="1" dirty="0">
                        <a:solidFill>
                          <a:srgbClr val="121212"/>
                        </a:solidFill>
                        <a:latin typeface="Cambria Math" panose="02040503050406030204" pitchFamily="18" charset="0"/>
                      </a:rPr>
                      <m:t>=</m:t>
                    </m:r>
                    <m:f>
                      <m:fPr>
                        <m:ctrlPr>
                          <a:rPr lang="en-US" altLang="zh-CN" sz="2800" i="1" dirty="0" smtClean="0">
                            <a:solidFill>
                              <a:srgbClr val="121212"/>
                            </a:solidFill>
                            <a:latin typeface="Cambria Math" panose="02040503050406030204" pitchFamily="18" charset="0"/>
                          </a:rPr>
                        </m:ctrlPr>
                      </m:fPr>
                      <m:num>
                        <m:r>
                          <a:rPr lang="en-US" altLang="zh-CN" sz="2800" b="0" i="1" dirty="0" smtClean="0">
                            <a:solidFill>
                              <a:srgbClr val="121212"/>
                            </a:solidFill>
                            <a:latin typeface="Cambria Math" panose="02040503050406030204" pitchFamily="18" charset="0"/>
                          </a:rPr>
                          <m:t>𝑘</m:t>
                        </m:r>
                        <m:r>
                          <a:rPr lang="en-US" altLang="zh-CN" sz="2800" b="0" i="1" dirty="0" smtClean="0">
                            <a:solidFill>
                              <a:srgbClr val="121212"/>
                            </a:solidFill>
                            <a:latin typeface="Cambria Math" panose="02040503050406030204" pitchFamily="18" charset="0"/>
                          </a:rPr>
                          <m:t>−</m:t>
                        </m:r>
                        <m:r>
                          <a:rPr lang="en-US" altLang="zh-CN" sz="2800" b="0" i="1" dirty="0" smtClean="0">
                            <a:solidFill>
                              <a:srgbClr val="121212"/>
                            </a:solidFill>
                            <a:latin typeface="Cambria Math" panose="02040503050406030204" pitchFamily="18" charset="0"/>
                          </a:rPr>
                          <m:t>𝑖</m:t>
                        </m:r>
                      </m:num>
                      <m:den>
                        <m:r>
                          <a:rPr lang="en-US" altLang="zh-CN" sz="2800" b="0" i="1" dirty="0" smtClean="0">
                            <a:solidFill>
                              <a:srgbClr val="121212"/>
                            </a:solidFill>
                            <a:latin typeface="Cambria Math" panose="02040503050406030204" pitchFamily="18" charset="0"/>
                          </a:rPr>
                          <m:t>1</m:t>
                        </m:r>
                        <m:r>
                          <a:rPr lang="en-US" altLang="zh-CN" sz="2800" i="1" dirty="0">
                            <a:solidFill>
                              <a:srgbClr val="121212"/>
                            </a:solidFill>
                            <a:latin typeface="Cambria Math" panose="02040503050406030204" pitchFamily="18" charset="0"/>
                          </a:rPr>
                          <m:t>+</m:t>
                        </m:r>
                        <m:r>
                          <a:rPr lang="en-US" altLang="zh-CN" sz="2800" b="0" i="1" dirty="0" smtClean="0">
                            <a:solidFill>
                              <a:srgbClr val="121212"/>
                            </a:solidFill>
                            <a:latin typeface="Cambria Math" panose="02040503050406030204" pitchFamily="18" charset="0"/>
                          </a:rPr>
                          <m:t>𝑘</m:t>
                        </m:r>
                      </m:den>
                    </m:f>
                  </m:oMath>
                </a14:m>
                <a:endParaRPr lang="en-US" altLang="zh-CN" sz="2800" i="0" dirty="0">
                  <a:solidFill>
                    <a:srgbClr val="121212"/>
                  </a:solidFill>
                  <a:effectLst/>
                </a:endParaRPr>
              </a:p>
            </p:txBody>
          </p:sp>
        </mc:Choice>
        <mc:Fallback xmlns="">
          <p:sp>
            <p:nvSpPr>
              <p:cNvPr id="5" name="文本框 4">
                <a:extLst>
                  <a:ext uri="{FF2B5EF4-FFF2-40B4-BE49-F238E27FC236}">
                    <a16:creationId xmlns:a16="http://schemas.microsoft.com/office/drawing/2014/main" id="{AAFECA15-AC9E-4034-93A8-48C8C778BBB5}"/>
                  </a:ext>
                </a:extLst>
              </p:cNvPr>
              <p:cNvSpPr txBox="1">
                <a:spLocks noRot="1" noChangeAspect="1" noMove="1" noResize="1" noEditPoints="1" noAdjustHandles="1" noChangeArrowheads="1" noChangeShapeType="1" noTextEdit="1"/>
              </p:cNvSpPr>
              <p:nvPr/>
            </p:nvSpPr>
            <p:spPr>
              <a:xfrm>
                <a:off x="255495" y="908795"/>
                <a:ext cx="11681011" cy="5294591"/>
              </a:xfrm>
              <a:prstGeom prst="rect">
                <a:avLst/>
              </a:prstGeom>
              <a:blipFill>
                <a:blip r:embed="rId4"/>
                <a:stretch>
                  <a:fillRect l="-1096" t="-1151" b="-46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B6C6F2B5-33B6-45EF-87A8-3BFF17370361}"/>
              </a:ext>
            </a:extLst>
          </p:cNvPr>
          <p:cNvSpPr txBox="1"/>
          <p:nvPr/>
        </p:nvSpPr>
        <p:spPr>
          <a:xfrm>
            <a:off x="5728447" y="6203386"/>
            <a:ext cx="6463553" cy="461665"/>
          </a:xfrm>
          <a:prstGeom prst="rect">
            <a:avLst/>
          </a:prstGeom>
          <a:noFill/>
        </p:spPr>
        <p:txBody>
          <a:bodyPr wrap="square">
            <a:spAutoFit/>
          </a:bodyPr>
          <a:lstStyle/>
          <a:p>
            <a:r>
              <a:rPr lang="zh-CN" altLang="en-US" sz="2400" b="0" i="0" dirty="0">
                <a:solidFill>
                  <a:srgbClr val="FF0000"/>
                </a:solidFill>
                <a:effectLst/>
              </a:rPr>
              <a:t>参考本</a:t>
            </a:r>
            <a:r>
              <a:rPr lang="en-US" altLang="zh-CN" sz="2400" b="0" i="0" dirty="0">
                <a:solidFill>
                  <a:srgbClr val="FF0000"/>
                </a:solidFill>
                <a:effectLst/>
              </a:rPr>
              <a:t>PPT</a:t>
            </a:r>
            <a:r>
              <a:rPr lang="zh-CN" altLang="en-US" sz="2400" b="0" i="0" dirty="0">
                <a:solidFill>
                  <a:srgbClr val="FF0000"/>
                </a:solidFill>
                <a:effectLst/>
              </a:rPr>
              <a:t>中“信用风险与贷款收益”的拓展内容</a:t>
            </a:r>
            <a:endParaRPr lang="en-US" altLang="zh-CN" sz="2400" b="0" i="0" dirty="0">
              <a:solidFill>
                <a:srgbClr val="FF0000"/>
              </a:solidFill>
              <a:effectLst/>
            </a:endParaRPr>
          </a:p>
        </p:txBody>
      </p:sp>
    </p:spTree>
    <p:extLst>
      <p:ext uri="{BB962C8B-B14F-4D97-AF65-F5344CB8AC3E}">
        <p14:creationId xmlns:p14="http://schemas.microsoft.com/office/powerpoint/2010/main" val="41285215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8"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多期模型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E9BBB91-542F-4CD6-ABC4-6AF7830A13C0}"/>
                  </a:ext>
                </a:extLst>
              </p:cNvPr>
              <p:cNvSpPr txBox="1"/>
              <p:nvPr/>
            </p:nvSpPr>
            <p:spPr>
              <a:xfrm>
                <a:off x="322729" y="909673"/>
                <a:ext cx="11546541" cy="5876609"/>
              </a:xfrm>
              <a:prstGeom prst="rect">
                <a:avLst/>
              </a:prstGeom>
              <a:noFill/>
            </p:spPr>
            <p:txBody>
              <a:bodyPr wrap="square" rtlCol="0">
                <a:spAutoFit/>
              </a:bodyPr>
              <a:lstStyle/>
              <a:p>
                <a:r>
                  <a:rPr lang="zh-CN" altLang="en-US" sz="2800" dirty="0"/>
                  <a:t>假设两期收益率曲线中，一年期与两年期零息国债的到期收益率分别为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𝑖</m:t>
                        </m:r>
                      </m:e>
                      <m:sub>
                        <m:r>
                          <a:rPr lang="en-US" altLang="zh-CN" sz="2800" b="0" i="1" smtClean="0">
                            <a:latin typeface="Cambria Math" panose="02040503050406030204" pitchFamily="18" charset="0"/>
                          </a:rPr>
                          <m:t>1</m:t>
                        </m:r>
                      </m:sub>
                    </m:sSub>
                    <m:r>
                      <a:rPr lang="zh-CN" altLang="en-US" sz="2800" i="1">
                        <a:latin typeface="Cambria Math" panose="02040503050406030204" pitchFamily="18" charset="0"/>
                      </a:rPr>
                      <m:t>与</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𝑖</m:t>
                        </m:r>
                      </m:e>
                      <m:sub>
                        <m:r>
                          <a:rPr lang="en-US" altLang="zh-CN" sz="2800" b="0" i="1" smtClean="0">
                            <a:latin typeface="Cambria Math" panose="02040503050406030204" pitchFamily="18" charset="0"/>
                          </a:rPr>
                          <m:t>2</m:t>
                        </m:r>
                      </m:sub>
                    </m:sSub>
                  </m:oMath>
                </a14:m>
                <a:r>
                  <a:rPr lang="zh-CN" altLang="en-US" sz="2800" dirty="0"/>
                  <a:t>，而一年期与两年期风险债券的收益率分别为</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i="1">
                            <a:latin typeface="Cambria Math" panose="02040503050406030204" pitchFamily="18" charset="0"/>
                          </a:rPr>
                          <m:t>1</m:t>
                        </m:r>
                      </m:sub>
                    </m:sSub>
                    <m:r>
                      <a:rPr lang="zh-CN" altLang="en-US" sz="2800" i="1">
                        <a:latin typeface="Cambria Math" panose="02040503050406030204" pitchFamily="18" charset="0"/>
                      </a:rPr>
                      <m:t>与</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i="1">
                            <a:latin typeface="Cambria Math" panose="02040503050406030204" pitchFamily="18" charset="0"/>
                          </a:rPr>
                          <m:t>2</m:t>
                        </m:r>
                      </m:sub>
                    </m:sSub>
                  </m:oMath>
                </a14:m>
                <a:r>
                  <a:rPr lang="zh-CN" altLang="en-US" sz="2800" dirty="0"/>
                  <a:t>，而零息国债与风险债券在第</a:t>
                </a:r>
                <a:r>
                  <a:rPr lang="en-US" altLang="zh-CN" sz="2800" dirty="0"/>
                  <a:t>1</a:t>
                </a:r>
                <a:r>
                  <a:rPr lang="zh-CN" altLang="en-US" sz="2800" dirty="0"/>
                  <a:t>年底的一年期远期利率分别为</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i="1">
                            <a:latin typeface="Cambria Math" panose="02040503050406030204" pitchFamily="18" charset="0"/>
                          </a:rPr>
                          <m:t>1</m:t>
                        </m:r>
                        <m:r>
                          <a:rPr lang="en-US" altLang="zh-CN" sz="2800" b="0" i="1" smtClean="0">
                            <a:latin typeface="Cambria Math" panose="02040503050406030204" pitchFamily="18" charset="0"/>
                          </a:rPr>
                          <m:t>,2</m:t>
                        </m:r>
                      </m:sub>
                    </m:sSub>
                    <m:r>
                      <a:rPr lang="zh-CN" altLang="en-US" sz="2800" i="1">
                        <a:latin typeface="Cambria Math" panose="02040503050406030204" pitchFamily="18" charset="0"/>
                      </a:rPr>
                      <m:t>与</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i="1">
                            <a:latin typeface="Cambria Math" panose="02040503050406030204" pitchFamily="18" charset="0"/>
                          </a:rPr>
                          <m:t>1,2</m:t>
                        </m:r>
                      </m:sub>
                    </m:sSub>
                  </m:oMath>
                </a14:m>
                <a:r>
                  <a:rPr lang="zh-CN" altLang="en-US" sz="2800" dirty="0"/>
                  <a:t>，假设一旦违约时银行将收不到任何本息（</a:t>
                </a:r>
                <a14:m>
                  <m:oMath xmlns:m="http://schemas.openxmlformats.org/officeDocument/2006/math">
                    <m:r>
                      <a:rPr lang="el-GR" altLang="zh-CN" sz="2800" i="1">
                        <a:latin typeface="Cambria Math" panose="02040503050406030204" pitchFamily="18" charset="0"/>
                        <a:ea typeface="Cambria Math" panose="02040503050406030204" pitchFamily="18" charset="0"/>
                      </a:rPr>
                      <m:t>𝛾</m:t>
                    </m:r>
                    <m:r>
                      <a:rPr lang="en-US" altLang="zh-CN" sz="2800" i="1">
                        <a:latin typeface="Cambria Math" panose="02040503050406030204" pitchFamily="18" charset="0"/>
                        <a:ea typeface="Cambria Math" panose="02040503050406030204" pitchFamily="18" charset="0"/>
                      </a:rPr>
                      <m:t>=0</m:t>
                    </m:r>
                  </m:oMath>
                </a14:m>
                <a:r>
                  <a:rPr lang="zh-CN" altLang="en-US" sz="2800" dirty="0"/>
                  <a:t>），则根据无套利原理：</a:t>
                </a:r>
                <a:endParaRPr lang="en-US" altLang="zh-CN" sz="2800" dirty="0"/>
              </a:p>
              <a:p>
                <a:r>
                  <a:rPr lang="zh-CN" altLang="en-US" sz="2800" dirty="0"/>
                  <a:t>国债：</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1</m:t>
                            </m:r>
                          </m:sub>
                        </m:sSub>
                      </m:e>
                    </m:d>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1,2</m:t>
                            </m:r>
                          </m:sub>
                        </m:sSub>
                      </m:e>
                    </m:d>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1,2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−1</m:t>
                    </m:r>
                  </m:oMath>
                </a14:m>
                <a:endParaRPr lang="en-US" altLang="zh-CN" sz="2800" b="0" dirty="0"/>
              </a:p>
              <a:p>
                <a:r>
                  <a:rPr lang="zh-CN" altLang="en-US" sz="2800" b="0" dirty="0"/>
                  <a:t>风险债券：</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i="1">
                                <a:latin typeface="Cambria Math" panose="02040503050406030204" pitchFamily="18" charset="0"/>
                              </a:rPr>
                              <m:t>1</m:t>
                            </m:r>
                          </m:sub>
                        </m:sSub>
                      </m:e>
                    </m:d>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i="1">
                                <a:latin typeface="Cambria Math" panose="02040503050406030204" pitchFamily="18" charset="0"/>
                              </a:rPr>
                              <m:t>1,2</m:t>
                            </m:r>
                          </m:sub>
                        </m:sSub>
                      </m:e>
                    </m:d>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i="1">
                            <a:latin typeface="Cambria Math" panose="02040503050406030204" pitchFamily="18" charset="0"/>
                          </a:rPr>
                          <m:t>1,2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−1</m:t>
                    </m:r>
                  </m:oMath>
                </a14:m>
                <a:endParaRPr lang="en-US" altLang="zh-CN" sz="2800" b="0" dirty="0"/>
              </a:p>
              <a:p>
                <a:endParaRPr lang="en-US" altLang="zh-CN" sz="1400" b="0" dirty="0"/>
              </a:p>
              <a:p>
                <a:r>
                  <a:rPr lang="zh-CN" altLang="en-US" sz="2800" b="0" dirty="0"/>
                  <a:t>故第</a:t>
                </a:r>
                <a:r>
                  <a:rPr lang="en-US" altLang="zh-CN" sz="2800" b="0" dirty="0"/>
                  <a:t>1</a:t>
                </a:r>
                <a:r>
                  <a:rPr lang="zh-CN" altLang="en-US" sz="2800" b="0" dirty="0"/>
                  <a:t>、</a:t>
                </a:r>
                <a:r>
                  <a:rPr lang="en-US" altLang="zh-CN" sz="2800" dirty="0"/>
                  <a:t>2</a:t>
                </a:r>
                <a:r>
                  <a:rPr lang="zh-CN" altLang="en-US" sz="2800" b="0" dirty="0"/>
                  <a:t>年风险债券全额收回本息的概率分别为</a:t>
                </a:r>
                <a14:m>
                  <m:oMath xmlns:m="http://schemas.openxmlformats.org/officeDocument/2006/math">
                    <m:r>
                      <a:rPr lang="zh-CN" altLang="en-US" sz="2800" i="1" dirty="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1</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𝑘</m:t>
                            </m:r>
                          </m:e>
                          <m:sub>
                            <m:r>
                              <a:rPr lang="en-US" altLang="zh-CN" sz="2800" i="1">
                                <a:latin typeface="Cambria Math" panose="02040503050406030204" pitchFamily="18" charset="0"/>
                              </a:rPr>
                              <m:t>1</m:t>
                            </m:r>
                          </m:sub>
                        </m:sSub>
                      </m:den>
                    </m:f>
                    <m:sSub>
                      <m:sSubPr>
                        <m:ctrlPr>
                          <a:rPr lang="en-US" altLang="zh-CN" sz="2800" i="1">
                            <a:latin typeface="Cambria Math" panose="02040503050406030204" pitchFamily="18" charset="0"/>
                          </a:rPr>
                        </m:ctrlPr>
                      </m:sSubPr>
                      <m:e>
                        <m:r>
                          <a:rPr lang="zh-CN" altLang="en-US" sz="2800" i="1" smtClean="0">
                            <a:latin typeface="Cambria Math" panose="02040503050406030204" pitchFamily="18" charset="0"/>
                          </a:rPr>
                          <m:t>、</m:t>
                        </m:r>
                        <m:r>
                          <a:rPr lang="en-US" altLang="zh-CN" sz="2800" i="1">
                            <a:latin typeface="Cambria Math" panose="02040503050406030204" pitchFamily="18" charset="0"/>
                          </a:rPr>
                          <m:t>𝑝</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1,2</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i="1">
                                <a:latin typeface="Cambria Math" panose="02040503050406030204" pitchFamily="18" charset="0"/>
                              </a:rPr>
                              <m:t>1,2</m:t>
                            </m:r>
                          </m:sub>
                        </m:sSub>
                      </m:den>
                    </m:f>
                  </m:oMath>
                </a14:m>
                <a:endParaRPr lang="en-US" altLang="zh-CN" sz="2800" dirty="0"/>
              </a:p>
              <a:p>
                <a:endParaRPr lang="en-US" altLang="zh-CN" sz="1400" b="0" dirty="0"/>
              </a:p>
              <a:p>
                <a:r>
                  <a:rPr lang="zh-CN" altLang="en-US" sz="2800" b="0" dirty="0"/>
                  <a:t>若</a:t>
                </a:r>
                <a:r>
                  <a:rPr lang="zh-CN" altLang="en-US" sz="2800" b="0" i="0" dirty="0">
                    <a:solidFill>
                      <a:srgbClr val="121212"/>
                    </a:solidFill>
                    <a:effectLst/>
                  </a:rPr>
                  <a:t>违约时银行的回收率为</a:t>
                </a:r>
                <a14:m>
                  <m:oMath xmlns:m="http://schemas.openxmlformats.org/officeDocument/2006/math">
                    <m:r>
                      <a:rPr lang="en-US" altLang="zh-CN" sz="2800" b="0" i="1" dirty="0" smtClean="0">
                        <a:solidFill>
                          <a:srgbClr val="121212"/>
                        </a:solidFill>
                        <a:effectLst/>
                        <a:latin typeface="Cambria Math" panose="02040503050406030204" pitchFamily="18" charset="0"/>
                      </a:rPr>
                      <m:t>𝛾</m:t>
                    </m:r>
                  </m:oMath>
                </a14:m>
                <a:r>
                  <a:rPr lang="zh-CN" altLang="en-US" sz="2800" b="0" dirty="0"/>
                  <a:t>，则</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f>
                      <m:fPr>
                        <m:ctrlPr>
                          <a:rPr lang="en-US" altLang="zh-CN" sz="2800" i="1" dirty="0">
                            <a:solidFill>
                              <a:srgbClr val="121212"/>
                            </a:solidFill>
                            <a:latin typeface="Cambria Math" panose="02040503050406030204" pitchFamily="18" charset="0"/>
                          </a:rPr>
                        </m:ctrlPr>
                      </m:fPr>
                      <m:num>
                        <m:d>
                          <m:dPr>
                            <m:ctrlPr>
                              <a:rPr lang="en-US" altLang="zh-CN" sz="2800" i="1" dirty="0">
                                <a:solidFill>
                                  <a:srgbClr val="121212"/>
                                </a:solidFill>
                                <a:latin typeface="Cambria Math" panose="02040503050406030204" pitchFamily="18" charset="0"/>
                              </a:rPr>
                            </m:ctrlPr>
                          </m:dPr>
                          <m:e>
                            <m:r>
                              <a:rPr lang="en-US" altLang="zh-CN" sz="2800" i="1" dirty="0">
                                <a:solidFill>
                                  <a:srgbClr val="121212"/>
                                </a:solidFill>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1</m:t>
                                </m:r>
                              </m:sub>
                            </m:sSub>
                          </m:e>
                        </m:d>
                        <m:r>
                          <a:rPr lang="en-US" altLang="zh-CN" sz="2800" i="1" dirty="0">
                            <a:solidFill>
                              <a:srgbClr val="121212"/>
                            </a:solidFill>
                            <a:latin typeface="Cambria Math" panose="02040503050406030204" pitchFamily="18" charset="0"/>
                          </a:rPr>
                          <m:t>−</m:t>
                        </m:r>
                        <m:r>
                          <a:rPr lang="el-GR" altLang="zh-CN" sz="2800" i="1" dirty="0">
                            <a:solidFill>
                              <a:srgbClr val="121212"/>
                            </a:solidFill>
                            <a:latin typeface="Cambria Math" panose="02040503050406030204" pitchFamily="18" charset="0"/>
                          </a:rPr>
                          <m:t>𝛾</m:t>
                        </m:r>
                        <m:d>
                          <m:dPr>
                            <m:ctrlPr>
                              <a:rPr lang="el-GR" altLang="zh-CN" sz="2800" i="1" dirty="0">
                                <a:solidFill>
                                  <a:srgbClr val="121212"/>
                                </a:solidFill>
                                <a:latin typeface="Cambria Math" panose="02040503050406030204" pitchFamily="18" charset="0"/>
                              </a:rPr>
                            </m:ctrlPr>
                          </m:dPr>
                          <m:e>
                            <m:r>
                              <a:rPr lang="el-GR" altLang="zh-CN" sz="2800" i="1" dirty="0">
                                <a:solidFill>
                                  <a:srgbClr val="121212"/>
                                </a:solidFill>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𝑘</m:t>
                                </m:r>
                              </m:e>
                              <m:sub>
                                <m:r>
                                  <a:rPr lang="en-US" altLang="zh-CN" sz="2800" i="1">
                                    <a:latin typeface="Cambria Math" panose="02040503050406030204" pitchFamily="18" charset="0"/>
                                  </a:rPr>
                                  <m:t>1</m:t>
                                </m:r>
                              </m:sub>
                            </m:sSub>
                          </m:e>
                        </m:d>
                      </m:num>
                      <m:den>
                        <m:r>
                          <a:rPr lang="en-US" altLang="zh-CN" sz="2800" i="1" dirty="0">
                            <a:solidFill>
                              <a:srgbClr val="121212"/>
                            </a:solidFill>
                            <a:latin typeface="Cambria Math" panose="02040503050406030204" pitchFamily="18" charset="0"/>
                          </a:rPr>
                          <m:t>(1−</m:t>
                        </m:r>
                        <m:r>
                          <a:rPr lang="el-GR" altLang="zh-CN" sz="2800" i="1" dirty="0">
                            <a:solidFill>
                              <a:srgbClr val="121212"/>
                            </a:solidFill>
                            <a:latin typeface="Cambria Math" panose="02040503050406030204" pitchFamily="18" charset="0"/>
                          </a:rPr>
                          <m:t>𝛾</m:t>
                        </m:r>
                        <m:r>
                          <a:rPr lang="en-US" altLang="zh-CN" sz="2800" i="1" dirty="0">
                            <a:solidFill>
                              <a:srgbClr val="121212"/>
                            </a:solidFill>
                            <a:latin typeface="Cambria Math" panose="02040503050406030204" pitchFamily="18" charset="0"/>
                          </a:rPr>
                          <m:t>)</m:t>
                        </m:r>
                        <m:d>
                          <m:dPr>
                            <m:ctrlPr>
                              <a:rPr lang="el-GR" altLang="zh-CN" sz="2800" i="1" dirty="0">
                                <a:solidFill>
                                  <a:srgbClr val="121212"/>
                                </a:solidFill>
                                <a:latin typeface="Cambria Math" panose="02040503050406030204" pitchFamily="18" charset="0"/>
                              </a:rPr>
                            </m:ctrlPr>
                          </m:dPr>
                          <m:e>
                            <m:r>
                              <a:rPr lang="el-GR" altLang="zh-CN" sz="2800" i="1" dirty="0">
                                <a:solidFill>
                                  <a:srgbClr val="121212"/>
                                </a:solidFill>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𝑘</m:t>
                                </m:r>
                              </m:e>
                              <m:sub>
                                <m:r>
                                  <a:rPr lang="en-US" altLang="zh-CN" sz="2800" i="1">
                                    <a:latin typeface="Cambria Math" panose="02040503050406030204" pitchFamily="18" charset="0"/>
                                  </a:rPr>
                                  <m:t>1</m:t>
                                </m:r>
                              </m:sub>
                            </m:sSub>
                          </m:e>
                        </m:d>
                      </m:den>
                    </m:f>
                    <m:r>
                      <a:rPr lang="zh-CN" altLang="en-US" sz="2800" i="1" dirty="0">
                        <a:solidFill>
                          <a:srgbClr val="121212"/>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f>
                      <m:fPr>
                        <m:ctrlPr>
                          <a:rPr lang="en-US" altLang="zh-CN" sz="2800" i="1" dirty="0">
                            <a:solidFill>
                              <a:srgbClr val="121212"/>
                            </a:solidFill>
                            <a:latin typeface="Cambria Math" panose="02040503050406030204" pitchFamily="18" charset="0"/>
                          </a:rPr>
                        </m:ctrlPr>
                      </m:fPr>
                      <m:num>
                        <m:d>
                          <m:dPr>
                            <m:ctrlPr>
                              <a:rPr lang="en-US" altLang="zh-CN" sz="2800" i="1" dirty="0">
                                <a:solidFill>
                                  <a:srgbClr val="121212"/>
                                </a:solidFill>
                                <a:latin typeface="Cambria Math" panose="02040503050406030204" pitchFamily="18" charset="0"/>
                              </a:rPr>
                            </m:ctrlPr>
                          </m:dPr>
                          <m:e>
                            <m:r>
                              <a:rPr lang="en-US" altLang="zh-CN" sz="2800" i="1" dirty="0">
                                <a:solidFill>
                                  <a:srgbClr val="121212"/>
                                </a:solidFill>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1,2</m:t>
                                </m:r>
                              </m:sub>
                            </m:sSub>
                          </m:e>
                        </m:d>
                        <m:r>
                          <a:rPr lang="en-US" altLang="zh-CN" sz="2800" i="1" dirty="0">
                            <a:solidFill>
                              <a:srgbClr val="121212"/>
                            </a:solidFill>
                            <a:latin typeface="Cambria Math" panose="02040503050406030204" pitchFamily="18" charset="0"/>
                          </a:rPr>
                          <m:t>−</m:t>
                        </m:r>
                        <m:r>
                          <a:rPr lang="el-GR" altLang="zh-CN" sz="2800" i="1" dirty="0">
                            <a:solidFill>
                              <a:srgbClr val="121212"/>
                            </a:solidFill>
                            <a:latin typeface="Cambria Math" panose="02040503050406030204" pitchFamily="18" charset="0"/>
                          </a:rPr>
                          <m:t>𝛾</m:t>
                        </m:r>
                        <m:d>
                          <m:dPr>
                            <m:ctrlPr>
                              <a:rPr lang="el-GR" altLang="zh-CN" sz="2800" i="1" dirty="0">
                                <a:solidFill>
                                  <a:srgbClr val="121212"/>
                                </a:solidFill>
                                <a:latin typeface="Cambria Math" panose="02040503050406030204" pitchFamily="18" charset="0"/>
                              </a:rPr>
                            </m:ctrlPr>
                          </m:dPr>
                          <m:e>
                            <m:r>
                              <a:rPr lang="el-GR" altLang="zh-CN" sz="2800" i="1" dirty="0">
                                <a:solidFill>
                                  <a:srgbClr val="121212"/>
                                </a:solidFill>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i="1">
                                    <a:latin typeface="Cambria Math" panose="02040503050406030204" pitchFamily="18" charset="0"/>
                                  </a:rPr>
                                  <m:t>1,2</m:t>
                                </m:r>
                              </m:sub>
                            </m:sSub>
                          </m:e>
                        </m:d>
                      </m:num>
                      <m:den>
                        <m:r>
                          <a:rPr lang="en-US" altLang="zh-CN" sz="2800" i="1" dirty="0">
                            <a:solidFill>
                              <a:srgbClr val="121212"/>
                            </a:solidFill>
                            <a:latin typeface="Cambria Math" panose="02040503050406030204" pitchFamily="18" charset="0"/>
                          </a:rPr>
                          <m:t>(1−</m:t>
                        </m:r>
                        <m:r>
                          <a:rPr lang="el-GR" altLang="zh-CN" sz="2800" i="1" dirty="0">
                            <a:solidFill>
                              <a:srgbClr val="121212"/>
                            </a:solidFill>
                            <a:latin typeface="Cambria Math" panose="02040503050406030204" pitchFamily="18" charset="0"/>
                          </a:rPr>
                          <m:t>𝛾</m:t>
                        </m:r>
                        <m:r>
                          <a:rPr lang="en-US" altLang="zh-CN" sz="2800" i="1" dirty="0">
                            <a:solidFill>
                              <a:srgbClr val="121212"/>
                            </a:solidFill>
                            <a:latin typeface="Cambria Math" panose="02040503050406030204" pitchFamily="18" charset="0"/>
                          </a:rPr>
                          <m:t>)</m:t>
                        </m:r>
                        <m:d>
                          <m:dPr>
                            <m:ctrlPr>
                              <a:rPr lang="el-GR" altLang="zh-CN" sz="2800" i="1" dirty="0">
                                <a:solidFill>
                                  <a:srgbClr val="121212"/>
                                </a:solidFill>
                                <a:latin typeface="Cambria Math" panose="02040503050406030204" pitchFamily="18" charset="0"/>
                              </a:rPr>
                            </m:ctrlPr>
                          </m:dPr>
                          <m:e>
                            <m:r>
                              <a:rPr lang="el-GR" altLang="zh-CN" sz="2800" i="1" dirty="0">
                                <a:solidFill>
                                  <a:srgbClr val="121212"/>
                                </a:solidFill>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i="1">
                                    <a:latin typeface="Cambria Math" panose="02040503050406030204" pitchFamily="18" charset="0"/>
                                  </a:rPr>
                                  <m:t>1,2</m:t>
                                </m:r>
                              </m:sub>
                            </m:sSub>
                          </m:e>
                        </m:d>
                      </m:den>
                    </m:f>
                  </m:oMath>
                </a14:m>
                <a:endParaRPr lang="en-US" altLang="zh-CN" sz="2800" b="0" dirty="0"/>
              </a:p>
              <a:p>
                <a:pPr/>
                <a14:m>
                  <m:oMathPara xmlns:m="http://schemas.openxmlformats.org/officeDocument/2006/math">
                    <m:oMathParaPr>
                      <m:jc m:val="center"/>
                    </m:oMathParaPr>
                    <m:oMath xmlns:m="http://schemas.openxmlformats.org/officeDocument/2006/math">
                      <m:r>
                        <a:rPr lang="zh-CN" altLang="en-US" sz="2800" b="0" i="1" dirty="0" smtClean="0">
                          <a:latin typeface="Cambria Math" panose="02040503050406030204" pitchFamily="18" charset="0"/>
                        </a:rPr>
                        <m:t>两年的累计违约概率</m:t>
                      </m:r>
                      <m:r>
                        <a:rPr lang="zh-CN" altLang="en-US" sz="2800" i="1" dirty="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𝐶</m:t>
                          </m:r>
                        </m:e>
                        <m:sub>
                          <m:r>
                            <a:rPr lang="en-US" altLang="zh-CN" sz="2800" b="0" i="1" dirty="0" smtClean="0">
                              <a:latin typeface="Cambria Math" panose="02040503050406030204" pitchFamily="18" charset="0"/>
                            </a:rPr>
                            <m:t>𝑝</m:t>
                          </m:r>
                        </m:sub>
                      </m:sSub>
                      <m:r>
                        <a:rPr lang="en-US" altLang="zh-CN" sz="2800" b="0" i="1" dirty="0" smtClean="0">
                          <a:latin typeface="Cambria Math" panose="02040503050406030204" pitchFamily="18" charset="0"/>
                        </a:rPr>
                        <m:t>=1−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i="1">
                              <a:latin typeface="Cambria Math" panose="02040503050406030204" pitchFamily="18" charset="0"/>
                            </a:rPr>
                            <m:t>2</m:t>
                          </m:r>
                        </m:sub>
                      </m:sSub>
                    </m:oMath>
                  </m:oMathPara>
                </a14:m>
                <a:endParaRPr lang="en-US" altLang="zh-CN" sz="2800" b="0" dirty="0"/>
              </a:p>
            </p:txBody>
          </p:sp>
        </mc:Choice>
        <mc:Fallback xmlns="">
          <p:sp>
            <p:nvSpPr>
              <p:cNvPr id="2" name="文本框 1">
                <a:extLst>
                  <a:ext uri="{FF2B5EF4-FFF2-40B4-BE49-F238E27FC236}">
                    <a16:creationId xmlns:a16="http://schemas.microsoft.com/office/drawing/2014/main" id="{0E9BBB91-542F-4CD6-ABC4-6AF7830A13C0}"/>
                  </a:ext>
                </a:extLst>
              </p:cNvPr>
              <p:cNvSpPr txBox="1">
                <a:spLocks noRot="1" noChangeAspect="1" noMove="1" noResize="1" noEditPoints="1" noAdjustHandles="1" noChangeArrowheads="1" noChangeShapeType="1" noTextEdit="1"/>
              </p:cNvSpPr>
              <p:nvPr/>
            </p:nvSpPr>
            <p:spPr>
              <a:xfrm>
                <a:off x="322729" y="909673"/>
                <a:ext cx="11546541" cy="5876609"/>
              </a:xfrm>
              <a:prstGeom prst="rect">
                <a:avLst/>
              </a:prstGeom>
              <a:blipFill>
                <a:blip r:embed="rId4"/>
                <a:stretch>
                  <a:fillRect l="-1109" t="-1037" r="-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43239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549BAFA8-5E76-4D75-96F7-0EEF02421766}"/>
              </a:ext>
            </a:extLst>
          </p:cNvPr>
          <p:cNvSpPr txBox="1"/>
          <p:nvPr/>
        </p:nvSpPr>
        <p:spPr>
          <a:xfrm>
            <a:off x="416859" y="1283493"/>
            <a:ext cx="11358282" cy="2462213"/>
          </a:xfrm>
          <a:prstGeom prst="rect">
            <a:avLst/>
          </a:prstGeom>
          <a:noFill/>
        </p:spPr>
        <p:txBody>
          <a:bodyPr wrap="square">
            <a:spAutoFit/>
          </a:bodyPr>
          <a:lstStyle/>
          <a:p>
            <a:r>
              <a:rPr lang="zh-CN" altLang="en-US" sz="2800" dirty="0"/>
              <a:t>例题：财大</a:t>
            </a:r>
            <a:r>
              <a:rPr lang="en-US" altLang="zh-CN" sz="2800" dirty="0"/>
              <a:t>2019</a:t>
            </a:r>
            <a:r>
              <a:rPr lang="zh-CN" altLang="en-US" sz="2800" dirty="0"/>
              <a:t>年真题</a:t>
            </a:r>
            <a:endParaRPr lang="en-US" altLang="zh-CN" sz="2800" dirty="0"/>
          </a:p>
          <a:p>
            <a:endParaRPr lang="en-US" altLang="zh-CN" sz="1400" dirty="0"/>
          </a:p>
          <a:p>
            <a:r>
              <a:rPr lang="zh-CN" altLang="en-US" sz="2800" dirty="0"/>
              <a:t>已知国债和公司债收益率曲线的即期利率为：国债一年即期利率</a:t>
            </a:r>
            <a:r>
              <a:rPr lang="en-US" altLang="zh-CN" sz="2800" dirty="0"/>
              <a:t>5%</a:t>
            </a:r>
            <a:r>
              <a:rPr lang="zh-CN" altLang="en-US" sz="2800" dirty="0"/>
              <a:t>，两年即期利率</a:t>
            </a:r>
            <a:r>
              <a:rPr lang="en-US" altLang="zh-CN" sz="2800" dirty="0"/>
              <a:t>7%</a:t>
            </a:r>
            <a:r>
              <a:rPr lang="zh-CN" altLang="en-US" sz="2800" dirty="0"/>
              <a:t>；</a:t>
            </a:r>
            <a:r>
              <a:rPr lang="en-US" altLang="zh-CN" sz="2800" dirty="0"/>
              <a:t>BBB </a:t>
            </a:r>
            <a:r>
              <a:rPr lang="zh-CN" altLang="en-US" sz="2800" dirty="0"/>
              <a:t>级公司债券一年即期利率 </a:t>
            </a:r>
            <a:r>
              <a:rPr lang="en-US" altLang="zh-CN" sz="2800" dirty="0"/>
              <a:t>8%</a:t>
            </a:r>
            <a:r>
              <a:rPr lang="zh-CN" altLang="en-US" sz="2800" dirty="0"/>
              <a:t>，两年即期利率 </a:t>
            </a:r>
            <a:r>
              <a:rPr lang="en-US" altLang="zh-CN" sz="2800" dirty="0"/>
              <a:t>11%</a:t>
            </a:r>
            <a:r>
              <a:rPr lang="zh-CN" altLang="en-US" sz="2800" dirty="0"/>
              <a:t>。求：两年期的公司债券的累计违约概率。（假设公司债券违约时债权人损失全部本息）</a:t>
            </a:r>
          </a:p>
        </p:txBody>
      </p:sp>
    </p:spTree>
    <p:extLst>
      <p:ext uri="{BB962C8B-B14F-4D97-AF65-F5344CB8AC3E}">
        <p14:creationId xmlns:p14="http://schemas.microsoft.com/office/powerpoint/2010/main" val="3741039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2"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D20AA6E1-CD64-42F5-B637-50A8AA130777}"/>
              </a:ext>
            </a:extLst>
          </p:cNvPr>
          <p:cNvPicPr>
            <a:picLocks noChangeAspect="1"/>
          </p:cNvPicPr>
          <p:nvPr/>
        </p:nvPicPr>
        <p:blipFill>
          <a:blip r:embed="rId4"/>
          <a:stretch>
            <a:fillRect/>
          </a:stretch>
        </p:blipFill>
        <p:spPr>
          <a:xfrm>
            <a:off x="824753" y="4910379"/>
            <a:ext cx="5118847" cy="169694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05CB980-4ABF-47F1-90B6-94D3A442B49D}"/>
                  </a:ext>
                </a:extLst>
              </p:cNvPr>
              <p:cNvSpPr txBox="1"/>
              <p:nvPr/>
            </p:nvSpPr>
            <p:spPr>
              <a:xfrm>
                <a:off x="824753" y="1129653"/>
                <a:ext cx="10542494" cy="3578608"/>
              </a:xfrm>
              <a:prstGeom prst="rect">
                <a:avLst/>
              </a:prstGeom>
              <a:noFill/>
            </p:spPr>
            <p:txBody>
              <a:bodyPr wrap="square">
                <a:spAutoFit/>
              </a:bodyPr>
              <a:lstStyle/>
              <a:p>
                <a:r>
                  <a:rPr lang="zh-CN" altLang="en-US" sz="2800" dirty="0"/>
                  <a:t>答：直接使用前一页</a:t>
                </a:r>
                <a:r>
                  <a:rPr lang="en-US" altLang="zh-CN" sz="2800" dirty="0"/>
                  <a:t>PPT</a:t>
                </a:r>
                <a:r>
                  <a:rPr lang="zh-CN" altLang="en-US" sz="2800" dirty="0"/>
                  <a:t>中的多期模型的特殊形式公式</a:t>
                </a:r>
                <a:endParaRPr lang="en-US" altLang="zh-CN" sz="2800" dirty="0"/>
              </a:p>
              <a:p>
                <a:r>
                  <a:rPr lang="zh-CN" altLang="en-US" sz="2800" i="0" dirty="0">
                    <a:latin typeface="+mj-lt"/>
                  </a:rPr>
                  <a:t>国债：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1,2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−1</m:t>
                    </m:r>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1+7%</m:t>
                                </m:r>
                              </m:e>
                            </m:d>
                          </m:e>
                          <m:sup>
                            <m:r>
                              <a:rPr lang="en-US" altLang="zh-CN" sz="2800" b="0" i="1" smtClean="0">
                                <a:latin typeface="Cambria Math" panose="02040503050406030204" pitchFamily="18" charset="0"/>
                              </a:rPr>
                              <m:t>2</m:t>
                            </m:r>
                          </m:sup>
                        </m:sSup>
                      </m:num>
                      <m:den>
                        <m:r>
                          <a:rPr lang="en-US" altLang="zh-CN" sz="2800" b="0" i="1" smtClean="0">
                            <a:latin typeface="Cambria Math" panose="02040503050406030204" pitchFamily="18" charset="0"/>
                          </a:rPr>
                          <m:t>1+5%</m:t>
                        </m:r>
                      </m:den>
                    </m:f>
                    <m:r>
                      <a:rPr lang="en-US" altLang="zh-CN" sz="2800" b="0" i="1" smtClean="0">
                        <a:latin typeface="Cambria Math" panose="02040503050406030204" pitchFamily="18" charset="0"/>
                      </a:rPr>
                      <m:t>−1=9.038%</m:t>
                    </m:r>
                  </m:oMath>
                </a14:m>
                <a:endParaRPr lang="en-US" altLang="zh-CN" sz="2800" b="0" dirty="0"/>
              </a:p>
              <a:p>
                <a:r>
                  <a:rPr lang="zh-CN" altLang="en-US" sz="2800" b="0" dirty="0"/>
                  <a:t>公司债券：</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i="1">
                            <a:latin typeface="Cambria Math" panose="02040503050406030204" pitchFamily="18" charset="0"/>
                          </a:rPr>
                          <m:t>1,2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−1=</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r>
                                  <a:rPr lang="en-US" altLang="zh-CN" sz="2800" b="0" i="1" smtClean="0">
                                    <a:latin typeface="Cambria Math" panose="02040503050406030204" pitchFamily="18" charset="0"/>
                                  </a:rPr>
                                  <m:t>11</m:t>
                                </m:r>
                                <m:r>
                                  <a:rPr lang="en-US" altLang="zh-CN" sz="2800" i="1">
                                    <a:latin typeface="Cambria Math" panose="02040503050406030204" pitchFamily="18" charset="0"/>
                                  </a:rPr>
                                  <m:t>%</m:t>
                                </m:r>
                              </m:e>
                            </m:d>
                          </m:e>
                          <m:sup>
                            <m:r>
                              <a:rPr lang="en-US" altLang="zh-CN" sz="2800" i="1">
                                <a:latin typeface="Cambria Math" panose="02040503050406030204" pitchFamily="18" charset="0"/>
                              </a:rPr>
                              <m:t>2</m:t>
                            </m:r>
                          </m:sup>
                        </m:sSup>
                      </m:num>
                      <m:den>
                        <m:r>
                          <a:rPr lang="en-US" altLang="zh-CN" sz="2800" i="1">
                            <a:latin typeface="Cambria Math" panose="02040503050406030204" pitchFamily="18" charset="0"/>
                          </a:rPr>
                          <m:t>1+</m:t>
                        </m:r>
                        <m:r>
                          <a:rPr lang="en-US" altLang="zh-CN" sz="2800" b="0" i="1" smtClean="0">
                            <a:latin typeface="Cambria Math" panose="02040503050406030204" pitchFamily="18" charset="0"/>
                          </a:rPr>
                          <m:t>8</m:t>
                        </m:r>
                        <m:r>
                          <a:rPr lang="en-US" altLang="zh-CN" sz="2800" i="1">
                            <a:latin typeface="Cambria Math" panose="02040503050406030204" pitchFamily="18" charset="0"/>
                          </a:rPr>
                          <m:t>%</m:t>
                        </m:r>
                      </m:den>
                    </m:f>
                    <m:r>
                      <a:rPr lang="en-US" altLang="zh-CN" sz="2800" i="1">
                        <a:latin typeface="Cambria Math" panose="02040503050406030204" pitchFamily="18" charset="0"/>
                      </a:rPr>
                      <m:t>−1=</m:t>
                    </m:r>
                    <m:r>
                      <a:rPr lang="en-US" altLang="zh-CN" sz="2800" b="0" i="1" smtClean="0">
                        <a:latin typeface="Cambria Math" panose="02040503050406030204" pitchFamily="18" charset="0"/>
                      </a:rPr>
                      <m:t>14</m:t>
                    </m:r>
                    <m:r>
                      <a:rPr lang="en-US" altLang="zh-CN" sz="2800" i="1">
                        <a:latin typeface="Cambria Math" panose="02040503050406030204" pitchFamily="18" charset="0"/>
                      </a:rPr>
                      <m:t>.0</m:t>
                    </m:r>
                    <m:r>
                      <a:rPr lang="en-US" altLang="zh-CN" sz="2800" b="0" i="1" smtClean="0">
                        <a:latin typeface="Cambria Math" panose="02040503050406030204" pitchFamily="18" charset="0"/>
                      </a:rPr>
                      <m:t>83</m:t>
                    </m:r>
                    <m:r>
                      <a:rPr lang="en-US" altLang="zh-CN" sz="2800" i="1">
                        <a:latin typeface="Cambria Math" panose="02040503050406030204" pitchFamily="18" charset="0"/>
                      </a:rPr>
                      <m:t>%</m:t>
                    </m:r>
                  </m:oMath>
                </a14:m>
                <a:endParaRPr lang="en-US" altLang="zh-CN" sz="2800" dirty="0"/>
              </a:p>
              <a:p>
                <a:r>
                  <a:rPr lang="zh-CN" altLang="en-US" sz="2800" b="0" dirty="0"/>
                  <a:t>故第</a:t>
                </a:r>
                <a:r>
                  <a:rPr lang="en-US" altLang="zh-CN" sz="2800" b="0" dirty="0"/>
                  <a:t>1</a:t>
                </a:r>
                <a:r>
                  <a:rPr lang="zh-CN" altLang="en-US" sz="2800" b="0" dirty="0"/>
                  <a:t>、</a:t>
                </a:r>
                <a:r>
                  <a:rPr lang="en-US" altLang="zh-CN" sz="2800" dirty="0"/>
                  <a:t>2</a:t>
                </a:r>
                <a:r>
                  <a:rPr lang="zh-CN" altLang="en-US" sz="2800" b="0" dirty="0"/>
                  <a:t>年风险债券全额收回本息的概率分别为</a:t>
                </a:r>
                <a14:m>
                  <m:oMath xmlns:m="http://schemas.openxmlformats.org/officeDocument/2006/math">
                    <m:r>
                      <a:rPr lang="zh-CN" altLang="en-US" sz="2800" i="1" dirty="0">
                        <a:latin typeface="Cambria Math" panose="02040503050406030204" pitchFamily="18" charset="0"/>
                      </a:rPr>
                      <m:t>：</m:t>
                    </m:r>
                  </m:oMath>
                </a14:m>
                <a:endParaRPr lang="en-US" altLang="zh-CN" sz="2800" i="1" dirty="0">
                  <a:latin typeface="Cambria Math" panose="02040503050406030204" pitchFamily="18" charset="0"/>
                </a:endParaRP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𝑖</m:t>
                            </m:r>
                          </m:e>
                          <m:sub>
                            <m:r>
                              <a:rPr lang="en-US" altLang="zh-CN" sz="2800" i="1">
                                <a:latin typeface="Cambria Math" panose="02040503050406030204" pitchFamily="18" charset="0"/>
                              </a:rPr>
                              <m:t>1</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𝑘</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1+5%</m:t>
                        </m:r>
                      </m:num>
                      <m:den>
                        <m:r>
                          <a:rPr lang="en-US" altLang="zh-CN" sz="2800" b="0" i="1" smtClean="0">
                            <a:latin typeface="Cambria Math" panose="02040503050406030204" pitchFamily="18" charset="0"/>
                          </a:rPr>
                          <m:t>1+8%</m:t>
                        </m:r>
                      </m:den>
                    </m:f>
                    <m:r>
                      <a:rPr lang="en-US" altLang="zh-CN" sz="2800" b="0" i="1" smtClean="0">
                        <a:latin typeface="Cambria Math" panose="02040503050406030204" pitchFamily="18" charset="0"/>
                      </a:rPr>
                      <m:t>=97.222%</m:t>
                    </m:r>
                  </m:oMath>
                </a14:m>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1,2</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i="1">
                                <a:latin typeface="Cambria Math" panose="02040503050406030204" pitchFamily="18" charset="0"/>
                              </a:rPr>
                              <m:t>1,2</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1+9.038%</m:t>
                        </m:r>
                      </m:num>
                      <m:den>
                        <m:r>
                          <a:rPr lang="en-US" altLang="zh-CN" sz="2800" b="0" i="1" smtClean="0">
                            <a:latin typeface="Cambria Math" panose="02040503050406030204" pitchFamily="18" charset="0"/>
                          </a:rPr>
                          <m:t>1+14.083%</m:t>
                        </m:r>
                      </m:den>
                    </m:f>
                    <m:r>
                      <a:rPr lang="en-US" altLang="zh-CN" sz="2800" b="0" i="1" smtClean="0">
                        <a:latin typeface="Cambria Math" panose="02040503050406030204" pitchFamily="18" charset="0"/>
                      </a:rPr>
                      <m:t>=95.578%</m:t>
                    </m:r>
                  </m:oMath>
                </a14:m>
                <a:endParaRPr lang="en-US" altLang="zh-CN" sz="2800" b="0" dirty="0"/>
              </a:p>
              <a:p>
                <a:r>
                  <a:rPr lang="zh-CN" altLang="en-US" sz="2800" dirty="0"/>
                  <a:t>两年期的公司债券的累计违约概率：</a:t>
                </a:r>
                <a:r>
                  <a:rPr lang="en-US" altLang="zh-CN" sz="2800" dirty="0"/>
                  <a:t> </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𝐶</m:t>
                        </m:r>
                      </m:e>
                      <m:sub>
                        <m:r>
                          <a:rPr lang="en-US" altLang="zh-CN" sz="2800" b="0" i="1" dirty="0" smtClean="0">
                            <a:latin typeface="Cambria Math" panose="02040503050406030204" pitchFamily="18" charset="0"/>
                          </a:rPr>
                          <m:t>𝑝</m:t>
                        </m:r>
                      </m:sub>
                    </m:sSub>
                    <m:r>
                      <a:rPr lang="en-US" altLang="zh-CN" sz="2800" b="0" i="1" dirty="0" smtClean="0">
                        <a:latin typeface="Cambria Math" panose="02040503050406030204" pitchFamily="18" charset="0"/>
                      </a:rPr>
                      <m:t>=1−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i="1">
                            <a:latin typeface="Cambria Math" panose="02040503050406030204" pitchFamily="18" charset="0"/>
                          </a:rPr>
                          <m:t>2</m:t>
                        </m:r>
                      </m:sub>
                    </m:sSub>
                    <m:r>
                      <a:rPr lang="en-US" altLang="zh-CN" sz="2800" b="0" i="0" smtClean="0">
                        <a:latin typeface="Cambria Math" panose="02040503050406030204" pitchFamily="18" charset="0"/>
                      </a:rPr>
                      <m:t>=7</m:t>
                    </m:r>
                    <m:r>
                      <a:rPr lang="en-US" altLang="zh-CN" sz="2800" i="1" dirty="0" smtClean="0">
                        <a:latin typeface="Cambria Math" panose="02040503050406030204" pitchFamily="18" charset="0"/>
                      </a:rPr>
                      <m:t>.08%</m:t>
                    </m:r>
                  </m:oMath>
                </a14:m>
                <a:endParaRPr lang="en-US" altLang="zh-CN" sz="2800" dirty="0"/>
              </a:p>
            </p:txBody>
          </p:sp>
        </mc:Choice>
        <mc:Fallback xmlns="">
          <p:sp>
            <p:nvSpPr>
              <p:cNvPr id="6" name="文本框 5">
                <a:extLst>
                  <a:ext uri="{FF2B5EF4-FFF2-40B4-BE49-F238E27FC236}">
                    <a16:creationId xmlns:a16="http://schemas.microsoft.com/office/drawing/2014/main" id="{B05CB980-4ABF-47F1-90B6-94D3A442B49D}"/>
                  </a:ext>
                </a:extLst>
              </p:cNvPr>
              <p:cNvSpPr txBox="1">
                <a:spLocks noRot="1" noChangeAspect="1" noMove="1" noResize="1" noEditPoints="1" noAdjustHandles="1" noChangeArrowheads="1" noChangeShapeType="1" noTextEdit="1"/>
              </p:cNvSpPr>
              <p:nvPr/>
            </p:nvSpPr>
            <p:spPr>
              <a:xfrm>
                <a:off x="824753" y="1129653"/>
                <a:ext cx="10542494" cy="3578608"/>
              </a:xfrm>
              <a:prstGeom prst="rect">
                <a:avLst/>
              </a:prstGeom>
              <a:blipFill>
                <a:blip r:embed="rId5"/>
                <a:stretch>
                  <a:fillRect l="-1156" t="-1874" b="-289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91692E3-B9EE-4882-8690-7BEFE6D905C3}"/>
              </a:ext>
            </a:extLst>
          </p:cNvPr>
          <p:cNvSpPr txBox="1"/>
          <p:nvPr/>
        </p:nvSpPr>
        <p:spPr>
          <a:xfrm>
            <a:off x="6185647" y="5343352"/>
            <a:ext cx="5118847" cy="830997"/>
          </a:xfrm>
          <a:prstGeom prst="rect">
            <a:avLst/>
          </a:prstGeom>
          <a:noFill/>
        </p:spPr>
        <p:txBody>
          <a:bodyPr wrap="square" rtlCol="0">
            <a:spAutoFit/>
          </a:bodyPr>
          <a:lstStyle/>
          <a:p>
            <a:pPr algn="l"/>
            <a:r>
              <a:rPr lang="zh-CN" altLang="en-US" sz="2400" dirty="0">
                <a:solidFill>
                  <a:srgbClr val="FF0000"/>
                </a:solidFill>
              </a:rPr>
              <a:t>注：图片为某家机构所给的参考答案，不正确，请注意鉴别</a:t>
            </a:r>
          </a:p>
        </p:txBody>
      </p:sp>
    </p:spTree>
    <p:extLst>
      <p:ext uri="{BB962C8B-B14F-4D97-AF65-F5344CB8AC3E}">
        <p14:creationId xmlns:p14="http://schemas.microsoft.com/office/powerpoint/2010/main" val="3165649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1409930" y="250621"/>
            <a:ext cx="800220" cy="461665"/>
          </a:xfrm>
          <a:prstGeom prst="rect">
            <a:avLst/>
          </a:prstGeom>
          <a:noFill/>
        </p:spPr>
        <p:txBody>
          <a:bodyPr wrap="squar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C9067EB3-6E26-41FB-8893-BEF0AB73E3F7}"/>
              </a:ext>
            </a:extLst>
          </p:cNvPr>
          <p:cNvSpPr txBox="1"/>
          <p:nvPr/>
        </p:nvSpPr>
        <p:spPr>
          <a:xfrm>
            <a:off x="242047" y="1551563"/>
            <a:ext cx="11707906" cy="3754874"/>
          </a:xfrm>
          <a:prstGeom prst="rect">
            <a:avLst/>
          </a:prstGeom>
          <a:noFill/>
        </p:spPr>
        <p:txBody>
          <a:bodyPr wrap="square">
            <a:spAutoFit/>
          </a:bodyPr>
          <a:lstStyle/>
          <a:p>
            <a:r>
              <a:rPr lang="zh-CN" altLang="en-US" sz="2800" dirty="0"/>
              <a:t>例题：上财</a:t>
            </a:r>
            <a:r>
              <a:rPr lang="en-US" altLang="zh-CN" sz="2800" dirty="0"/>
              <a:t>2021</a:t>
            </a:r>
            <a:r>
              <a:rPr lang="zh-CN" altLang="en-US" sz="2800" dirty="0"/>
              <a:t>年真题改编</a:t>
            </a:r>
            <a:endParaRPr lang="en-US" altLang="zh-CN" sz="2800" dirty="0"/>
          </a:p>
          <a:p>
            <a:endParaRPr lang="en-US" altLang="zh-CN" sz="1400" dirty="0"/>
          </a:p>
          <a:p>
            <a:r>
              <a:rPr lang="zh-CN" altLang="en-US" sz="2800" dirty="0"/>
              <a:t>假设在</a:t>
            </a:r>
            <a:r>
              <a:rPr lang="en-US" altLang="zh-CN" sz="2800" dirty="0"/>
              <a:t>1980</a:t>
            </a:r>
            <a:r>
              <a:rPr lang="zh-CN" altLang="en-US" sz="2800" dirty="0"/>
              <a:t>年，美国的价格水平是</a:t>
            </a:r>
            <a:r>
              <a:rPr lang="en-US" altLang="zh-CN" sz="2800" dirty="0"/>
              <a:t>100</a:t>
            </a:r>
            <a:r>
              <a:rPr lang="zh-CN" altLang="en-US" sz="2800" dirty="0"/>
              <a:t>，英国的价格水平也是</a:t>
            </a:r>
            <a:r>
              <a:rPr lang="en-US" altLang="zh-CN" sz="2800" dirty="0"/>
              <a:t>100</a:t>
            </a:r>
            <a:r>
              <a:rPr lang="zh-CN" altLang="en-US" sz="2800" dirty="0"/>
              <a:t>，假设到了</a:t>
            </a:r>
            <a:r>
              <a:rPr lang="en-US" altLang="zh-CN" sz="2800" dirty="0"/>
              <a:t>2020</a:t>
            </a:r>
            <a:r>
              <a:rPr lang="zh-CN" altLang="en-US" sz="2800" dirty="0"/>
              <a:t>年，英国的价格水平上升到了</a:t>
            </a:r>
            <a:r>
              <a:rPr lang="en-US" altLang="zh-CN" sz="2800" dirty="0"/>
              <a:t>150</a:t>
            </a:r>
            <a:r>
              <a:rPr lang="zh-CN" altLang="en-US" sz="2800" dirty="0"/>
              <a:t>，而美国的价格水平更是上升到了</a:t>
            </a:r>
            <a:r>
              <a:rPr lang="en-US" altLang="zh-CN" sz="2800" dirty="0"/>
              <a:t>210</a:t>
            </a:r>
            <a:r>
              <a:rPr lang="zh-CN" altLang="en-US" sz="2800" dirty="0"/>
              <a:t>。请问：</a:t>
            </a:r>
          </a:p>
          <a:p>
            <a:r>
              <a:rPr lang="zh-CN" altLang="en-US" sz="2800" dirty="0"/>
              <a:t>（</a:t>
            </a:r>
            <a:r>
              <a:rPr lang="en-US" altLang="zh-CN" sz="2800" dirty="0"/>
              <a:t>1</a:t>
            </a:r>
            <a:r>
              <a:rPr lang="zh-CN" altLang="en-US" sz="2800" dirty="0"/>
              <a:t>）根据购买力平价，</a:t>
            </a:r>
            <a:r>
              <a:rPr lang="en-US" altLang="zh-CN" sz="2800" dirty="0"/>
              <a:t>1980</a:t>
            </a:r>
            <a:r>
              <a:rPr lang="zh-CN" altLang="en-US" sz="2800" dirty="0"/>
              <a:t>年英镑与美元的汇率应该处于什么水平？</a:t>
            </a:r>
          </a:p>
          <a:p>
            <a:r>
              <a:rPr lang="zh-CN" altLang="en-US" sz="2800" dirty="0"/>
              <a:t>（</a:t>
            </a:r>
            <a:r>
              <a:rPr lang="en-US" altLang="zh-CN" sz="2800" dirty="0"/>
              <a:t>2</a:t>
            </a:r>
            <a:r>
              <a:rPr lang="zh-CN" altLang="en-US" sz="2800" dirty="0"/>
              <a:t>）根据购买力平价，</a:t>
            </a:r>
            <a:r>
              <a:rPr lang="en-US" altLang="zh-CN" sz="2800" dirty="0"/>
              <a:t>2020</a:t>
            </a:r>
            <a:r>
              <a:rPr lang="zh-CN" altLang="en-US" sz="2800" dirty="0"/>
              <a:t>年英镑与美元的汇率应该处于什么水平？</a:t>
            </a:r>
          </a:p>
          <a:p>
            <a:r>
              <a:rPr lang="zh-CN" altLang="en-US" sz="2800" dirty="0"/>
              <a:t>（</a:t>
            </a:r>
            <a:r>
              <a:rPr lang="en-US" altLang="zh-CN" sz="2800" dirty="0"/>
              <a:t>2</a:t>
            </a:r>
            <a:r>
              <a:rPr lang="zh-CN" altLang="en-US" sz="2800" dirty="0"/>
              <a:t>）如果 </a:t>
            </a:r>
            <a:r>
              <a:rPr lang="en-US" altLang="zh-CN" sz="2800" dirty="0"/>
              <a:t>2020 </a:t>
            </a:r>
            <a:r>
              <a:rPr lang="zh-CN" altLang="en-US" sz="2800" dirty="0"/>
              <a:t>年实际的英镑与美元的汇率还是 </a:t>
            </a:r>
            <a:r>
              <a:rPr lang="en-US" altLang="zh-CN" sz="2800" dirty="0"/>
              <a:t>1 </a:t>
            </a:r>
            <a:r>
              <a:rPr lang="zh-CN" altLang="en-US" sz="2800" dirty="0"/>
              <a:t>英镑＝</a:t>
            </a:r>
            <a:r>
              <a:rPr lang="en-US" altLang="zh-CN" sz="2800" dirty="0"/>
              <a:t>1.2 </a:t>
            </a:r>
            <a:r>
              <a:rPr lang="zh-CN" altLang="en-US" sz="2800" dirty="0"/>
              <a:t>美元，那么英镑相对于购买力平价是高估了还是低估了？高估或者低估率是多少？</a:t>
            </a:r>
          </a:p>
        </p:txBody>
      </p:sp>
    </p:spTree>
    <p:extLst>
      <p:ext uri="{BB962C8B-B14F-4D97-AF65-F5344CB8AC3E}">
        <p14:creationId xmlns:p14="http://schemas.microsoft.com/office/powerpoint/2010/main" val="6357871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05078" y="3930223"/>
            <a:ext cx="278184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缺口模型</a:t>
            </a:r>
          </a:p>
        </p:txBody>
      </p:sp>
    </p:spTree>
    <p:extLst>
      <p:ext uri="{BB962C8B-B14F-4D97-AF65-F5344CB8AC3E}">
        <p14:creationId xmlns:p14="http://schemas.microsoft.com/office/powerpoint/2010/main" val="9317863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0"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融资缺口模型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2FA1A33-1BC2-4271-AE11-64DC2A87F0E0}"/>
                  </a:ext>
                </a:extLst>
              </p:cNvPr>
              <p:cNvSpPr txBox="1"/>
              <p:nvPr/>
            </p:nvSpPr>
            <p:spPr>
              <a:xfrm>
                <a:off x="147637" y="1146763"/>
                <a:ext cx="11896725" cy="5121017"/>
              </a:xfrm>
              <a:prstGeom prst="rect">
                <a:avLst/>
              </a:prstGeom>
              <a:noFill/>
            </p:spPr>
            <p:txBody>
              <a:bodyPr wrap="square" rtlCol="0">
                <a:spAutoFit/>
              </a:bodyPr>
              <a:lstStyle/>
              <a:p>
                <a:r>
                  <a:rPr lang="zh-CN" altLang="en-US" sz="2800" dirty="0"/>
                  <a:t>利率风险的</a:t>
                </a:r>
                <a:r>
                  <a:rPr lang="zh-CN" altLang="en-US" sz="2800" b="1" dirty="0"/>
                  <a:t>融资缺口模型</a:t>
                </a:r>
                <a:r>
                  <a:rPr lang="en-US" altLang="zh-CN" sz="2800" dirty="0"/>
                  <a:t>(</a:t>
                </a:r>
                <a:r>
                  <a:rPr lang="zh-CN" altLang="en-US" sz="2800" b="1" i="0" dirty="0">
                    <a:solidFill>
                      <a:srgbClr val="121212"/>
                    </a:solidFill>
                    <a:effectLst/>
                    <a:latin typeface="-apple-system"/>
                  </a:rPr>
                  <a:t>再定价模型</a:t>
                </a:r>
                <a:r>
                  <a:rPr lang="en-US" altLang="zh-CN" sz="2800" b="1" i="0" dirty="0">
                    <a:solidFill>
                      <a:srgbClr val="121212"/>
                    </a:solidFill>
                    <a:effectLst/>
                    <a:latin typeface="-apple-system"/>
                  </a:rPr>
                  <a:t>/</a:t>
                </a:r>
                <a:r>
                  <a:rPr lang="zh-CN" altLang="en-US" sz="2800" b="1" i="0" dirty="0">
                    <a:solidFill>
                      <a:srgbClr val="121212"/>
                    </a:solidFill>
                    <a:effectLst/>
                    <a:latin typeface="-apple-system"/>
                  </a:rPr>
                  <a:t>资金缺口模型</a:t>
                </a:r>
                <a:r>
                  <a:rPr lang="en-US" altLang="zh-CN" sz="2800" b="1" i="0" dirty="0">
                    <a:solidFill>
                      <a:srgbClr val="121212"/>
                    </a:solidFill>
                    <a:effectLst/>
                    <a:latin typeface="-apple-system"/>
                  </a:rPr>
                  <a:t>/</a:t>
                </a:r>
                <a:r>
                  <a:rPr lang="zh-CN" altLang="en-US" sz="2800" b="1" i="0" dirty="0">
                    <a:solidFill>
                      <a:srgbClr val="121212"/>
                    </a:solidFill>
                    <a:effectLst/>
                    <a:latin typeface="-apple-system"/>
                  </a:rPr>
                  <a:t>利率敏感性缺口模型</a:t>
                </a:r>
                <a:r>
                  <a:rPr lang="en-US" altLang="zh-CN" sz="2800" dirty="0"/>
                  <a:t>)</a:t>
                </a:r>
                <a:r>
                  <a:rPr lang="zh-CN" altLang="en-US" sz="2800" dirty="0"/>
                  <a:t>：</a:t>
                </a:r>
                <a:endParaRPr lang="en-US" altLang="zh-CN" sz="2800" dirty="0"/>
              </a:p>
              <a:p>
                <a:endParaRPr lang="en-US" altLang="zh-CN" sz="1400" dirty="0"/>
              </a:p>
              <a:p>
                <a:pPr algn="l"/>
                <a:r>
                  <a:rPr lang="zh-CN" altLang="en-US" sz="2800" b="0" i="0" dirty="0">
                    <a:solidFill>
                      <a:srgbClr val="121212"/>
                    </a:solidFill>
                    <a:effectLst/>
                    <a:latin typeface="-apple-system"/>
                  </a:rPr>
                  <a:t>这个模型主要用来度量当利率变动时，银行的利息收入和利息支出之间如何变动。每个期限内的资产总额减去负债总额，就是再定价缺口。一般金融机构不需要关注所有再定价缺口，而是关注某一个累计缺口。</a:t>
                </a:r>
                <a:endParaRPr lang="en-US" altLang="zh-CN" sz="2800" b="0" i="0" dirty="0">
                  <a:solidFill>
                    <a:srgbClr val="121212"/>
                  </a:solidFill>
                  <a:effectLst/>
                  <a:latin typeface="-apple-system"/>
                </a:endParaRPr>
              </a:p>
              <a:p>
                <a:pPr algn="l"/>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𝐶</m:t>
                          </m:r>
                        </m:e>
                        <m:sub>
                          <m:r>
                            <a:rPr lang="en-US" altLang="zh-CN" sz="2800" b="0" i="1" smtClean="0">
                              <a:solidFill>
                                <a:srgbClr val="FF0000"/>
                              </a:solidFill>
                              <a:latin typeface="Cambria Math" panose="02040503050406030204" pitchFamily="18" charset="0"/>
                            </a:rPr>
                            <m:t>𝑔𝑎𝑝</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𝑅𝑆𝐴</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𝑅𝑆𝐿</m:t>
                      </m:r>
                    </m:oMath>
                  </m:oMathPara>
                </a14:m>
                <a:endParaRPr lang="en-US" altLang="zh-CN" sz="2800" dirty="0"/>
              </a:p>
              <a:p>
                <a:pPr algn="l"/>
                <a:r>
                  <a:rPr lang="zh-CN" altLang="en-US" sz="2800" dirty="0"/>
                  <a:t>其中：</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𝐶</m:t>
                        </m:r>
                      </m:e>
                      <m:sub>
                        <m:r>
                          <a:rPr lang="en-US" altLang="zh-CN" sz="2800" b="0" i="1" smtClean="0">
                            <a:solidFill>
                              <a:schemeClr val="tx1"/>
                            </a:solidFill>
                            <a:latin typeface="Cambria Math" panose="02040503050406030204" pitchFamily="18" charset="0"/>
                          </a:rPr>
                          <m:t>𝑔𝑎𝑝</m:t>
                        </m:r>
                      </m:sub>
                    </m:sSub>
                    <m:r>
                      <a:rPr lang="zh-CN" altLang="en-US" sz="2800" i="1">
                        <a:solidFill>
                          <a:schemeClr val="tx1"/>
                        </a:solidFill>
                        <a:latin typeface="Cambria Math" panose="02040503050406030204" pitchFamily="18" charset="0"/>
                      </a:rPr>
                      <m:t>为</m:t>
                    </m:r>
                    <m:r>
                      <a:rPr lang="zh-CN" altLang="en-US" sz="2800" i="1" smtClean="0">
                        <a:solidFill>
                          <a:schemeClr val="tx1"/>
                        </a:solidFill>
                        <a:latin typeface="Cambria Math" panose="02040503050406030204" pitchFamily="18" charset="0"/>
                      </a:rPr>
                      <m:t>融资缺口</m:t>
                    </m:r>
                    <m:r>
                      <a:rPr lang="zh-CN" altLang="en-US" sz="2800" i="1">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𝑅𝑆𝐴</m:t>
                    </m:r>
                    <m:r>
                      <a:rPr lang="zh-CN" altLang="en-US" sz="2800" i="1">
                        <a:solidFill>
                          <a:schemeClr val="tx1"/>
                        </a:solidFill>
                        <a:latin typeface="Cambria Math" panose="02040503050406030204" pitchFamily="18" charset="0"/>
                      </a:rPr>
                      <m:t>为</m:t>
                    </m:r>
                    <m:r>
                      <a:rPr lang="zh-CN" altLang="en-US" sz="2800" i="1" smtClean="0">
                        <a:solidFill>
                          <a:schemeClr val="tx1"/>
                        </a:solidFill>
                        <a:latin typeface="Cambria Math" panose="02040503050406030204" pitchFamily="18" charset="0"/>
                      </a:rPr>
                      <m:t>利率</m:t>
                    </m:r>
                    <m:r>
                      <a:rPr lang="zh-CN" altLang="en-US" sz="2800" i="1">
                        <a:solidFill>
                          <a:schemeClr val="tx1"/>
                        </a:solidFill>
                        <a:latin typeface="Cambria Math" panose="02040503050406030204" pitchFamily="18" charset="0"/>
                      </a:rPr>
                      <m:t>敏感性</m:t>
                    </m:r>
                    <m:r>
                      <a:rPr lang="zh-CN" altLang="en-US" sz="2800" i="1" smtClean="0">
                        <a:solidFill>
                          <a:schemeClr val="tx1"/>
                        </a:solidFill>
                        <a:latin typeface="Cambria Math" panose="02040503050406030204" pitchFamily="18" charset="0"/>
                      </a:rPr>
                      <m:t>资产</m:t>
                    </m:r>
                    <m:r>
                      <a:rPr lang="zh-CN" altLang="en-US" sz="2800" i="1">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𝑅𝑆𝐿</m:t>
                    </m:r>
                  </m:oMath>
                </a14:m>
                <a:r>
                  <a:rPr lang="zh-CN" altLang="en-US" sz="2800" dirty="0"/>
                  <a:t>为利率敏感性负债；</a:t>
                </a:r>
                <a:endParaRPr lang="en-US" altLang="zh-CN" sz="2800" dirty="0"/>
              </a:p>
              <a:p>
                <a:r>
                  <a:rPr lang="zh-CN" altLang="en-US" sz="2800" dirty="0"/>
                  <a:t>银行净利息收入变动与融资缺口的关系：</a:t>
                </a:r>
                <a:endParaRPr lang="en-US" altLang="zh-CN" sz="2800" dirty="0"/>
              </a:p>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𝑁𝐼𝐼</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𝑔𝑎𝑝</m:t>
                          </m:r>
                        </m:sub>
                      </m:sSub>
                      <m:r>
                        <a:rPr lang="en-US" altLang="zh-CN" sz="2800" i="1" smtClean="0">
                          <a:solidFill>
                            <a:srgbClr val="FF0000"/>
                          </a:solidFill>
                          <a:latin typeface="Cambria Math" panose="02040503050406030204" pitchFamily="18" charset="0"/>
                          <a:ea typeface="Cambria Math" panose="02040503050406030204" pitchFamily="18" charset="0"/>
                        </a:rPr>
                        <m:t>×</m:t>
                      </m:r>
                      <m:r>
                        <a:rPr lang="zh-CN" altLang="en-US" sz="2800" i="1">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𝑟</m:t>
                      </m:r>
                      <m:r>
                        <a:rPr lang="en-US" altLang="zh-CN" sz="2800" b="0" i="1" smtClean="0">
                          <a:solidFill>
                            <a:srgbClr val="FF0000"/>
                          </a:solidFill>
                          <a:latin typeface="Cambria Math" panose="02040503050406030204" pitchFamily="18" charset="0"/>
                        </a:rPr>
                        <m:t>=</m:t>
                      </m:r>
                      <m:d>
                        <m:dPr>
                          <m:ctrlPr>
                            <a:rPr lang="en-US" altLang="zh-CN" sz="2800" b="0" i="1" smtClean="0">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𝑅𝑆𝐴</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𝑅𝑆𝐿</m:t>
                          </m:r>
                        </m:e>
                      </m:d>
                      <m:r>
                        <a:rPr lang="en-US" altLang="zh-CN" sz="2800" i="1">
                          <a:solidFill>
                            <a:srgbClr val="FF0000"/>
                          </a:solidFill>
                          <a:latin typeface="Cambria Math" panose="02040503050406030204" pitchFamily="18" charset="0"/>
                          <a:ea typeface="Cambria Math" panose="02040503050406030204" pitchFamily="18" charset="0"/>
                        </a:rPr>
                        <m:t>×</m:t>
                      </m:r>
                      <m:r>
                        <a:rPr lang="zh-CN" altLang="en-US"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𝑟</m:t>
                      </m:r>
                    </m:oMath>
                  </m:oMathPara>
                </a14:m>
                <a:endParaRPr lang="en-US" altLang="zh-CN" sz="2800" dirty="0">
                  <a:solidFill>
                    <a:srgbClr val="FF0000"/>
                  </a:solidFill>
                </a:endParaRPr>
              </a:p>
              <a:p>
                <a:r>
                  <a:rPr lang="zh-CN" altLang="en-US" sz="2800" dirty="0"/>
                  <a:t>利率敏感比率：</a:t>
                </a:r>
                <a14:m>
                  <m:oMath xmlns:m="http://schemas.openxmlformats.org/officeDocument/2006/math">
                    <m:r>
                      <a:rPr lang="en-US" altLang="zh-CN" sz="2800" i="1" dirty="0" smtClean="0">
                        <a:solidFill>
                          <a:srgbClr val="FF0000"/>
                        </a:solidFill>
                        <a:latin typeface="Cambria Math" panose="02040503050406030204" pitchFamily="18" charset="0"/>
                      </a:rPr>
                      <m:t>𝑅𝐴</m:t>
                    </m:r>
                    <m:r>
                      <a:rPr lang="en-US" altLang="zh-CN" sz="2800" i="1" dirty="0" smtClean="0">
                        <a:solidFill>
                          <a:srgbClr val="FF0000"/>
                        </a:solidFill>
                        <a:latin typeface="Cambria Math" panose="02040503050406030204" pitchFamily="18" charset="0"/>
                      </a:rPr>
                      <m:t>=</m:t>
                    </m:r>
                    <m:f>
                      <m:fPr>
                        <m:ctrlPr>
                          <a:rPr lang="en-US" altLang="zh-CN" sz="2800" i="1" dirty="0" smtClean="0">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𝑅𝑆𝐴</m:t>
                        </m:r>
                      </m:num>
                      <m:den>
                        <m:r>
                          <a:rPr lang="en-US" altLang="zh-CN" sz="2800" i="1">
                            <a:solidFill>
                              <a:srgbClr val="FF0000"/>
                            </a:solidFill>
                            <a:latin typeface="Cambria Math" panose="02040503050406030204" pitchFamily="18" charset="0"/>
                          </a:rPr>
                          <m:t>𝑅𝑆𝐿</m:t>
                        </m:r>
                      </m:den>
                    </m:f>
                  </m:oMath>
                </a14:m>
                <a:endParaRPr lang="en-US" altLang="zh-CN" sz="2800" dirty="0">
                  <a:solidFill>
                    <a:srgbClr val="FF0000"/>
                  </a:solidFill>
                </a:endParaRPr>
              </a:p>
              <a:p>
                <a:endParaRPr lang="en-US" altLang="zh-CN" sz="1400" dirty="0">
                  <a:solidFill>
                    <a:srgbClr val="FF0000"/>
                  </a:solidFill>
                </a:endParaRPr>
              </a:p>
              <a:p>
                <a:r>
                  <a:rPr lang="zh-CN" altLang="en-US" sz="2800" dirty="0">
                    <a:solidFill>
                      <a:srgbClr val="FF0000"/>
                    </a:solidFill>
                  </a:rPr>
                  <a:t>注：</a:t>
                </a:r>
                <a14:m>
                  <m:oMath xmlns:m="http://schemas.openxmlformats.org/officeDocument/2006/math">
                    <m:r>
                      <a:rPr lang="en-US" altLang="zh-CN" sz="2800" i="1" dirty="0" smtClean="0">
                        <a:solidFill>
                          <a:srgbClr val="FF0000"/>
                        </a:solidFill>
                        <a:latin typeface="Cambria Math" panose="02040503050406030204" pitchFamily="18" charset="0"/>
                      </a:rPr>
                      <m:t>𝑅𝑆𝐿</m:t>
                    </m:r>
                  </m:oMath>
                </a14:m>
                <a:r>
                  <a:rPr lang="zh-CN" altLang="en-US" sz="2800" dirty="0">
                    <a:solidFill>
                      <a:srgbClr val="FF0000"/>
                    </a:solidFill>
                  </a:rPr>
                  <a:t>不包括活期存款但包括活期储蓄存款，</a:t>
                </a:r>
                <a14:m>
                  <m:oMath xmlns:m="http://schemas.openxmlformats.org/officeDocument/2006/math">
                    <m:r>
                      <a:rPr lang="en-US" altLang="zh-CN" sz="2800" i="1" dirty="0" smtClean="0">
                        <a:solidFill>
                          <a:srgbClr val="FF0000"/>
                        </a:solidFill>
                        <a:latin typeface="Cambria Math" panose="02040503050406030204" pitchFamily="18" charset="0"/>
                      </a:rPr>
                      <m:t>𝑅𝑆𝐴</m:t>
                    </m:r>
                  </m:oMath>
                </a14:m>
                <a:r>
                  <a:rPr lang="zh-CN" altLang="en-US" sz="2800" dirty="0">
                    <a:solidFill>
                      <a:srgbClr val="FF0000"/>
                    </a:solidFill>
                  </a:rPr>
                  <a:t>不包括库存现金。</a:t>
                </a:r>
                <a:endParaRPr lang="en-US" altLang="zh-CN" sz="2800" dirty="0">
                  <a:solidFill>
                    <a:srgbClr val="FF0000"/>
                  </a:solidFill>
                </a:endParaRPr>
              </a:p>
            </p:txBody>
          </p:sp>
        </mc:Choice>
        <mc:Fallback xmlns="">
          <p:sp>
            <p:nvSpPr>
              <p:cNvPr id="2" name="文本框 1">
                <a:extLst>
                  <a:ext uri="{FF2B5EF4-FFF2-40B4-BE49-F238E27FC236}">
                    <a16:creationId xmlns:a16="http://schemas.microsoft.com/office/drawing/2014/main" id="{E2FA1A33-1BC2-4271-AE11-64DC2A87F0E0}"/>
                  </a:ext>
                </a:extLst>
              </p:cNvPr>
              <p:cNvSpPr txBox="1">
                <a:spLocks noRot="1" noChangeAspect="1" noMove="1" noResize="1" noEditPoints="1" noAdjustHandles="1" noChangeArrowheads="1" noChangeShapeType="1" noTextEdit="1"/>
              </p:cNvSpPr>
              <p:nvPr/>
            </p:nvSpPr>
            <p:spPr>
              <a:xfrm>
                <a:off x="147637" y="1146763"/>
                <a:ext cx="11896725" cy="5121017"/>
              </a:xfrm>
              <a:prstGeom prst="rect">
                <a:avLst/>
              </a:prstGeom>
              <a:blipFill>
                <a:blip r:embed="rId4"/>
                <a:stretch>
                  <a:fillRect l="-1025" t="-1310" r="-2510" b="-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58163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C112BB49-C8F2-463E-B397-9D6132281148}"/>
              </a:ext>
            </a:extLst>
          </p:cNvPr>
          <p:cNvSpPr txBox="1"/>
          <p:nvPr/>
        </p:nvSpPr>
        <p:spPr>
          <a:xfrm>
            <a:off x="504823" y="1243023"/>
            <a:ext cx="11182351" cy="2462213"/>
          </a:xfrm>
          <a:prstGeom prst="rect">
            <a:avLst/>
          </a:prstGeom>
          <a:noFill/>
        </p:spPr>
        <p:txBody>
          <a:bodyPr wrap="square">
            <a:spAutoFit/>
          </a:bodyPr>
          <a:lstStyle/>
          <a:p>
            <a:r>
              <a:rPr lang="zh-CN" altLang="en-US" sz="2800" dirty="0"/>
              <a:t>例题：对外经贸大学</a:t>
            </a:r>
            <a:r>
              <a:rPr lang="en-US" altLang="zh-CN" sz="2800" dirty="0"/>
              <a:t>2012</a:t>
            </a:r>
            <a:r>
              <a:rPr lang="zh-CN" altLang="en-US" sz="2800" dirty="0"/>
              <a:t>年真题</a:t>
            </a:r>
            <a:endParaRPr lang="en-US" altLang="zh-CN" sz="2800" dirty="0"/>
          </a:p>
          <a:p>
            <a:endParaRPr lang="en-US" altLang="zh-CN" sz="1400" dirty="0"/>
          </a:p>
          <a:p>
            <a:r>
              <a:rPr lang="zh-CN" altLang="en-US" sz="2800" dirty="0"/>
              <a:t>如果某商业银行存在一个 </a:t>
            </a:r>
            <a:r>
              <a:rPr lang="en-US" altLang="zh-CN" sz="2800" dirty="0"/>
              <a:t>20 </a:t>
            </a:r>
            <a:r>
              <a:rPr lang="zh-CN" altLang="en-US" sz="2800" dirty="0"/>
              <a:t>亿元的正缺口，则</a:t>
            </a:r>
            <a:r>
              <a:rPr lang="en-US" altLang="zh-CN" sz="2800" dirty="0"/>
              <a:t>5%</a:t>
            </a:r>
            <a:r>
              <a:rPr lang="zh-CN" altLang="en-US" sz="2800" dirty="0"/>
              <a:t>的利率下降将导致其利润（ ）</a:t>
            </a:r>
          </a:p>
          <a:p>
            <a:r>
              <a:rPr lang="en-US" altLang="zh-CN" sz="2800" dirty="0"/>
              <a:t>A.</a:t>
            </a:r>
            <a:r>
              <a:rPr lang="zh-CN" altLang="en-US" sz="2800" dirty="0"/>
              <a:t>增加</a:t>
            </a:r>
            <a:r>
              <a:rPr lang="en-US" altLang="zh-CN" sz="2800" dirty="0"/>
              <a:t>10</a:t>
            </a:r>
            <a:r>
              <a:rPr lang="zh-CN" altLang="en-US" sz="2800" dirty="0"/>
              <a:t>亿元</a:t>
            </a:r>
            <a:r>
              <a:rPr lang="en-US" altLang="zh-CN" sz="2800" dirty="0"/>
              <a:t>				B.</a:t>
            </a:r>
            <a:r>
              <a:rPr lang="zh-CN" altLang="en-US" sz="2800" dirty="0"/>
              <a:t>增加</a:t>
            </a:r>
            <a:r>
              <a:rPr lang="en-US" altLang="zh-CN" sz="2800" dirty="0"/>
              <a:t>1</a:t>
            </a:r>
            <a:r>
              <a:rPr lang="zh-CN" altLang="en-US" sz="2800" dirty="0"/>
              <a:t>亿元</a:t>
            </a:r>
          </a:p>
          <a:p>
            <a:r>
              <a:rPr lang="en-US" altLang="zh-CN" sz="2800" dirty="0"/>
              <a:t>C.</a:t>
            </a:r>
            <a:r>
              <a:rPr lang="zh-CN" altLang="en-US" sz="2800" dirty="0"/>
              <a:t>减少</a:t>
            </a:r>
            <a:r>
              <a:rPr lang="en-US" altLang="zh-CN" sz="2800" dirty="0"/>
              <a:t>10</a:t>
            </a:r>
            <a:r>
              <a:rPr lang="zh-CN" altLang="en-US" sz="2800" dirty="0"/>
              <a:t>亿元</a:t>
            </a:r>
            <a:r>
              <a:rPr lang="en-US" altLang="zh-CN" sz="2800" dirty="0"/>
              <a:t>				D.</a:t>
            </a:r>
            <a:r>
              <a:rPr lang="zh-CN" altLang="en-US" sz="2800" dirty="0"/>
              <a:t>减少</a:t>
            </a:r>
            <a:r>
              <a:rPr lang="en-US" altLang="zh-CN" sz="2800" dirty="0"/>
              <a:t>1</a:t>
            </a:r>
            <a:r>
              <a:rPr lang="zh-CN" altLang="en-US" sz="2800" dirty="0"/>
              <a:t>亿元</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DD299A-DAA8-4FA5-A1BA-ECFBDC0BCBDC}"/>
                  </a:ext>
                </a:extLst>
              </p:cNvPr>
              <p:cNvSpPr txBox="1"/>
              <p:nvPr/>
            </p:nvSpPr>
            <p:spPr>
              <a:xfrm>
                <a:off x="504823" y="4269221"/>
                <a:ext cx="11182351" cy="989117"/>
              </a:xfrm>
              <a:prstGeom prst="rect">
                <a:avLst/>
              </a:prstGeom>
              <a:noFill/>
            </p:spPr>
            <p:txBody>
              <a:bodyPr wrap="square">
                <a:spAutoFit/>
              </a:bodyPr>
              <a:lstStyle/>
              <a:p>
                <a:r>
                  <a:rPr lang="zh-CN" altLang="en-US" sz="2800" dirty="0"/>
                  <a:t>答：</a:t>
                </a:r>
                <a:r>
                  <a:rPr lang="en-US" altLang="zh-CN" sz="2800" dirty="0">
                    <a:solidFill>
                      <a:srgbClr val="FF0000"/>
                    </a:solidFill>
                  </a:rPr>
                  <a:t>D</a:t>
                </a:r>
              </a:p>
              <a:p>
                <a14:m>
                  <m:oMath xmlns:m="http://schemas.openxmlformats.org/officeDocument/2006/math">
                    <m:r>
                      <a:rPr lang="zh-CN" altLang="en-US" sz="280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𝑁𝐼𝐼</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𝐶</m:t>
                        </m:r>
                      </m:e>
                      <m:sub>
                        <m:r>
                          <a:rPr lang="en-US" altLang="zh-CN" sz="2800" i="1">
                            <a:solidFill>
                              <a:schemeClr val="tx1"/>
                            </a:solidFill>
                            <a:latin typeface="Cambria Math" panose="02040503050406030204" pitchFamily="18" charset="0"/>
                          </a:rPr>
                          <m:t>𝑔𝑎𝑝</m:t>
                        </m:r>
                      </m:sub>
                    </m:sSub>
                    <m:r>
                      <a:rPr lang="en-US" altLang="zh-CN" sz="2800" i="1" smtClean="0">
                        <a:solidFill>
                          <a:schemeClr val="tx1"/>
                        </a:solidFill>
                        <a:latin typeface="Cambria Math" panose="02040503050406030204" pitchFamily="18" charset="0"/>
                        <a:ea typeface="Cambria Math" panose="02040503050406030204" pitchFamily="18" charset="0"/>
                      </a:rPr>
                      <m:t>×</m:t>
                    </m:r>
                    <m:r>
                      <a:rPr lang="zh-CN" altLang="en-US" sz="2800" i="1">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𝑟</m:t>
                    </m:r>
                    <m:r>
                      <a:rPr lang="en-US" altLang="zh-CN" sz="2800" b="0" i="1" smtClean="0">
                        <a:solidFill>
                          <a:schemeClr val="tx1"/>
                        </a:solidFill>
                        <a:latin typeface="Cambria Math" panose="02040503050406030204" pitchFamily="18" charset="0"/>
                      </a:rPr>
                      <m:t>=20×</m:t>
                    </m:r>
                    <m:d>
                      <m:dPr>
                        <m:ctrlPr>
                          <a:rPr lang="en-US" altLang="zh-CN" sz="2800" b="0" i="1" smtClean="0">
                            <a:solidFill>
                              <a:schemeClr val="tx1"/>
                            </a:solidFill>
                            <a:latin typeface="Cambria Math" panose="02040503050406030204" pitchFamily="18" charset="0"/>
                            <a:ea typeface="Cambria Math" panose="02040503050406030204" pitchFamily="18" charset="0"/>
                          </a:rPr>
                        </m:ctrlPr>
                      </m:dPr>
                      <m:e>
                        <m:r>
                          <a:rPr lang="en-US" altLang="zh-CN" sz="2800" b="0" i="1" smtClean="0">
                            <a:solidFill>
                              <a:schemeClr val="tx1"/>
                            </a:solidFill>
                            <a:latin typeface="Cambria Math" panose="02040503050406030204" pitchFamily="18" charset="0"/>
                            <a:ea typeface="Cambria Math" panose="02040503050406030204" pitchFamily="18" charset="0"/>
                          </a:rPr>
                          <m:t>−5%</m:t>
                        </m:r>
                      </m:e>
                    </m:d>
                    <m:r>
                      <a:rPr lang="en-US" altLang="zh-CN" sz="2800" b="0" i="1" smtClean="0">
                        <a:solidFill>
                          <a:schemeClr val="tx1"/>
                        </a:solidFill>
                        <a:latin typeface="Cambria Math" panose="02040503050406030204" pitchFamily="18" charset="0"/>
                        <a:ea typeface="Cambria Math" panose="02040503050406030204" pitchFamily="18" charset="0"/>
                      </a:rPr>
                      <m:t>=−1</m:t>
                    </m:r>
                  </m:oMath>
                </a14:m>
                <a:r>
                  <a:rPr lang="zh-CN" altLang="en-US" sz="2800" dirty="0">
                    <a:solidFill>
                      <a:schemeClr val="tx1"/>
                    </a:solidFill>
                  </a:rPr>
                  <a:t>亿</a:t>
                </a:r>
              </a:p>
            </p:txBody>
          </p:sp>
        </mc:Choice>
        <mc:Fallback xmlns="">
          <p:sp>
            <p:nvSpPr>
              <p:cNvPr id="6" name="文本框 5">
                <a:extLst>
                  <a:ext uri="{FF2B5EF4-FFF2-40B4-BE49-F238E27FC236}">
                    <a16:creationId xmlns:a16="http://schemas.microsoft.com/office/drawing/2014/main" id="{FDDD299A-DAA8-4FA5-A1BA-ECFBDC0BCBDC}"/>
                  </a:ext>
                </a:extLst>
              </p:cNvPr>
              <p:cNvSpPr txBox="1">
                <a:spLocks noRot="1" noChangeAspect="1" noMove="1" noResize="1" noEditPoints="1" noAdjustHandles="1" noChangeArrowheads="1" noChangeShapeType="1" noTextEdit="1"/>
              </p:cNvSpPr>
              <p:nvPr/>
            </p:nvSpPr>
            <p:spPr>
              <a:xfrm>
                <a:off x="504823" y="4269221"/>
                <a:ext cx="11182351" cy="989117"/>
              </a:xfrm>
              <a:prstGeom prst="rect">
                <a:avLst/>
              </a:prstGeom>
              <a:blipFill>
                <a:blip r:embed="rId4"/>
                <a:stretch>
                  <a:fillRect l="-1145" t="-6748" b="-122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49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85C5F264-70CD-4BCF-ADFF-7F08376A7F7B}"/>
              </a:ext>
            </a:extLst>
          </p:cNvPr>
          <p:cNvSpPr txBox="1"/>
          <p:nvPr/>
        </p:nvSpPr>
        <p:spPr>
          <a:xfrm>
            <a:off x="314325" y="1095597"/>
            <a:ext cx="11563350" cy="2462213"/>
          </a:xfrm>
          <a:prstGeom prst="rect">
            <a:avLst/>
          </a:prstGeom>
          <a:noFill/>
        </p:spPr>
        <p:txBody>
          <a:bodyPr wrap="square">
            <a:spAutoFit/>
          </a:bodyPr>
          <a:lstStyle/>
          <a:p>
            <a:r>
              <a:rPr lang="zh-CN" altLang="en-US" sz="2800" dirty="0"/>
              <a:t>例题：对外经贸大学</a:t>
            </a:r>
            <a:r>
              <a:rPr lang="en-US" altLang="zh-CN" sz="2800" dirty="0"/>
              <a:t>2011</a:t>
            </a:r>
            <a:r>
              <a:rPr lang="zh-CN" altLang="en-US" sz="2800" dirty="0"/>
              <a:t>年真题</a:t>
            </a:r>
            <a:endParaRPr lang="en-US" altLang="zh-CN" sz="2800" dirty="0"/>
          </a:p>
          <a:p>
            <a:endParaRPr lang="en-US" altLang="zh-CN" sz="1400" dirty="0"/>
          </a:p>
          <a:p>
            <a:r>
              <a:rPr lang="zh-CN" altLang="en-US" sz="2800" dirty="0"/>
              <a:t>下表是某家商业银行的资产负债表： 请根据该行的资产负债表： </a:t>
            </a:r>
            <a:endParaRPr lang="en-US" altLang="zh-CN" sz="2800" dirty="0"/>
          </a:p>
          <a:p>
            <a:r>
              <a:rPr lang="zh-CN" altLang="en-US" sz="2800" dirty="0"/>
              <a:t>（</a:t>
            </a:r>
            <a:r>
              <a:rPr lang="en-US" altLang="zh-CN" sz="2800" dirty="0"/>
              <a:t>1</a:t>
            </a:r>
            <a:r>
              <a:rPr lang="zh-CN" altLang="en-US" sz="2800" dirty="0"/>
              <a:t>）请根据提供的资料计算该行的利率敏感比率。 </a:t>
            </a:r>
            <a:endParaRPr lang="en-US" altLang="zh-CN" sz="2800" dirty="0"/>
          </a:p>
          <a:p>
            <a:r>
              <a:rPr lang="zh-CN" altLang="en-US" sz="2800" dirty="0"/>
              <a:t>（</a:t>
            </a:r>
            <a:r>
              <a:rPr lang="en-US" altLang="zh-CN" sz="2800" dirty="0"/>
              <a:t>2</a:t>
            </a:r>
            <a:r>
              <a:rPr lang="zh-CN" altLang="en-US" sz="2800" dirty="0"/>
              <a:t>）如果利率处于上升通道，你对该行的资产负债管理有何具体建议？说明理由。</a:t>
            </a:r>
          </a:p>
        </p:txBody>
      </p:sp>
      <p:graphicFrame>
        <p:nvGraphicFramePr>
          <p:cNvPr id="8" name="表格 3">
            <a:extLst>
              <a:ext uri="{FF2B5EF4-FFF2-40B4-BE49-F238E27FC236}">
                <a16:creationId xmlns:a16="http://schemas.microsoft.com/office/drawing/2014/main" id="{95288A2C-50A8-447E-8309-A28A8AB7B093}"/>
              </a:ext>
            </a:extLst>
          </p:cNvPr>
          <p:cNvGraphicFramePr>
            <a:graphicFrameLocks noGrp="1"/>
          </p:cNvGraphicFramePr>
          <p:nvPr>
            <p:extLst>
              <p:ext uri="{D42A27DB-BD31-4B8C-83A1-F6EECF244321}">
                <p14:modId xmlns:p14="http://schemas.microsoft.com/office/powerpoint/2010/main" val="3333598185"/>
              </p:ext>
            </p:extLst>
          </p:nvPr>
        </p:nvGraphicFramePr>
        <p:xfrm>
          <a:off x="696000" y="3845649"/>
          <a:ext cx="10800000" cy="2316480"/>
        </p:xfrm>
        <a:graphic>
          <a:graphicData uri="http://schemas.openxmlformats.org/drawingml/2006/table">
            <a:tbl>
              <a:tblPr firstRow="1" bandRow="1">
                <a:tableStyleId>{21E4AEA4-8DFA-4A89-87EB-49C32662AFE0}</a:tableStyleId>
              </a:tblPr>
              <a:tblGrid>
                <a:gridCol w="3960000">
                  <a:extLst>
                    <a:ext uri="{9D8B030D-6E8A-4147-A177-3AD203B41FA5}">
                      <a16:colId xmlns:a16="http://schemas.microsoft.com/office/drawing/2014/main" val="1706911980"/>
                    </a:ext>
                  </a:extLst>
                </a:gridCol>
                <a:gridCol w="1440000">
                  <a:extLst>
                    <a:ext uri="{9D8B030D-6E8A-4147-A177-3AD203B41FA5}">
                      <a16:colId xmlns:a16="http://schemas.microsoft.com/office/drawing/2014/main" val="4087425570"/>
                    </a:ext>
                  </a:extLst>
                </a:gridCol>
                <a:gridCol w="3960000">
                  <a:extLst>
                    <a:ext uri="{9D8B030D-6E8A-4147-A177-3AD203B41FA5}">
                      <a16:colId xmlns:a16="http://schemas.microsoft.com/office/drawing/2014/main" val="1906577284"/>
                    </a:ext>
                  </a:extLst>
                </a:gridCol>
                <a:gridCol w="1440000">
                  <a:extLst>
                    <a:ext uri="{9D8B030D-6E8A-4147-A177-3AD203B41FA5}">
                      <a16:colId xmlns:a16="http://schemas.microsoft.com/office/drawing/2014/main" val="27304996"/>
                    </a:ext>
                  </a:extLst>
                </a:gridCol>
              </a:tblGrid>
              <a:tr h="443829">
                <a:tc gridSpan="2">
                  <a:txBody>
                    <a:bodyPr/>
                    <a:lstStyle/>
                    <a:p>
                      <a:pPr algn="ctr"/>
                      <a:r>
                        <a:rPr lang="zh-CN" altLang="en-US" sz="2800" dirty="0"/>
                        <a:t>资产</a:t>
                      </a:r>
                    </a:p>
                  </a:txBody>
                  <a:tcPr/>
                </a:tc>
                <a:tc hMerge="1">
                  <a:txBody>
                    <a:bodyPr/>
                    <a:lstStyle/>
                    <a:p>
                      <a:endParaRPr lang="zh-CN" altLang="en-US" sz="2800"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t>负债</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负债</a:t>
                      </a:r>
                    </a:p>
                  </a:txBody>
                  <a:tcPr/>
                </a:tc>
                <a:extLst>
                  <a:ext uri="{0D108BD9-81ED-4DB2-BD59-A6C34878D82A}">
                    <a16:rowId xmlns:a16="http://schemas.microsoft.com/office/drawing/2014/main" val="2953741458"/>
                  </a:ext>
                </a:extLst>
              </a:tr>
              <a:tr h="1716171">
                <a:tc>
                  <a:txBody>
                    <a:bodyPr/>
                    <a:lstStyle/>
                    <a:p>
                      <a:pPr algn="l"/>
                      <a:r>
                        <a:rPr lang="zh-CN" altLang="en-US" sz="2800" dirty="0"/>
                        <a:t>短期资产</a:t>
                      </a:r>
                      <a:endParaRPr lang="en-US" altLang="zh-CN" sz="2800" dirty="0"/>
                    </a:p>
                    <a:p>
                      <a:pPr algn="l"/>
                      <a:r>
                        <a:rPr lang="zh-CN" altLang="en-US" sz="2800" dirty="0"/>
                        <a:t>长期资产</a:t>
                      </a:r>
                      <a:endParaRPr lang="en-US" altLang="zh-CN" sz="2800" dirty="0"/>
                    </a:p>
                    <a:p>
                      <a:pPr algn="l"/>
                      <a:r>
                        <a:rPr lang="zh-CN" altLang="en-US" sz="2800" dirty="0"/>
                        <a:t>    其中：浮动利率资产 </a:t>
                      </a:r>
                      <a:endParaRPr lang="en-US" altLang="zh-CN" sz="2800" dirty="0"/>
                    </a:p>
                    <a:p>
                      <a:pPr algn="l"/>
                      <a:r>
                        <a:rPr lang="zh-CN" altLang="en-US" sz="2800" dirty="0"/>
                        <a:t>合计</a:t>
                      </a:r>
                      <a:endParaRPr lang="en-US" altLang="zh-CN" sz="2800" dirty="0"/>
                    </a:p>
                  </a:txBody>
                  <a:tcPr>
                    <a:lnR w="12700" cap="flat" cmpd="sng" algn="ctr">
                      <a:noFill/>
                      <a:prstDash val="solid"/>
                      <a:round/>
                      <a:headEnd type="none" w="med" len="med"/>
                      <a:tailEnd type="none" w="med" len="med"/>
                    </a:ln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800" dirty="0"/>
                        <a:t>800</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800" dirty="0"/>
                        <a:t>1000</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800" dirty="0"/>
                        <a:t>200</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800" dirty="0"/>
                        <a:t>2000</a:t>
                      </a:r>
                    </a:p>
                  </a:txBody>
                  <a:tcPr>
                    <a:lnL w="12700" cap="flat" cmpd="sng" algn="ctr">
                      <a:noFill/>
                      <a:prstDash val="solid"/>
                      <a:round/>
                      <a:headEnd type="none" w="med" len="med"/>
                      <a:tailEnd type="none" w="med" len="med"/>
                    </a:lnL>
                  </a:tcPr>
                </a:tc>
                <a:tc>
                  <a:txBody>
                    <a:bodyPr/>
                    <a:lstStyle/>
                    <a:p>
                      <a:r>
                        <a:rPr lang="zh-CN" altLang="en-US" sz="2800" dirty="0"/>
                        <a:t>短期负债 </a:t>
                      </a:r>
                      <a:endParaRPr lang="en-US" altLang="zh-CN" sz="2800" dirty="0"/>
                    </a:p>
                    <a:p>
                      <a:r>
                        <a:rPr lang="zh-CN" altLang="en-US" sz="2800" dirty="0"/>
                        <a:t>长期负债</a:t>
                      </a:r>
                      <a:endParaRPr lang="en-US" altLang="zh-CN" sz="2800" dirty="0"/>
                    </a:p>
                    <a:p>
                      <a:r>
                        <a:rPr lang="zh-CN" altLang="en-US" sz="2800" dirty="0"/>
                        <a:t>所有者权益</a:t>
                      </a:r>
                      <a:endParaRPr lang="en-US" altLang="zh-CN" sz="2800" dirty="0"/>
                    </a:p>
                    <a:p>
                      <a:r>
                        <a:rPr lang="zh-CN" altLang="en-US" sz="2800" dirty="0"/>
                        <a:t>合计</a:t>
                      </a:r>
                      <a:endParaRPr lang="en-US" altLang="zh-CN" sz="2800" dirty="0"/>
                    </a:p>
                  </a:txBody>
                  <a:tcPr>
                    <a:lnR w="12700" cap="flat" cmpd="sng" algn="ctr">
                      <a:noFill/>
                      <a:prstDash val="solid"/>
                      <a:round/>
                      <a:headEnd type="none" w="med" len="med"/>
                      <a:tailEnd type="none" w="med" len="med"/>
                    </a:lnR>
                  </a:tcPr>
                </a:tc>
                <a:tc>
                  <a:txBody>
                    <a:bodyPr/>
                    <a:lstStyle/>
                    <a:p>
                      <a:pPr algn="r"/>
                      <a:r>
                        <a:rPr lang="en-US" altLang="zh-CN" sz="2800" dirty="0"/>
                        <a:t>1200</a:t>
                      </a:r>
                    </a:p>
                    <a:p>
                      <a:pPr algn="r"/>
                      <a:r>
                        <a:rPr lang="en-US" altLang="zh-CN" sz="2800" dirty="0"/>
                        <a:t>640</a:t>
                      </a:r>
                    </a:p>
                    <a:p>
                      <a:pPr algn="r"/>
                      <a:r>
                        <a:rPr lang="en-US" altLang="zh-CN" sz="2800" dirty="0"/>
                        <a:t>160</a:t>
                      </a:r>
                    </a:p>
                    <a:p>
                      <a:pPr algn="r"/>
                      <a:r>
                        <a:rPr lang="en-US" altLang="zh-CN" sz="2800" dirty="0"/>
                        <a:t>2000</a:t>
                      </a:r>
                      <a:endParaRPr lang="zh-CN" altLang="en-US" sz="28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3972629012"/>
                  </a:ext>
                </a:extLst>
              </a:tr>
            </a:tbl>
          </a:graphicData>
        </a:graphic>
      </p:graphicFrame>
    </p:spTree>
    <p:extLst>
      <p:ext uri="{BB962C8B-B14F-4D97-AF65-F5344CB8AC3E}">
        <p14:creationId xmlns:p14="http://schemas.microsoft.com/office/powerpoint/2010/main" val="7396623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007226F-8EE1-42F0-9663-3ED1216E0A9C}"/>
                  </a:ext>
                </a:extLst>
              </p:cNvPr>
              <p:cNvSpPr txBox="1"/>
              <p:nvPr/>
            </p:nvSpPr>
            <p:spPr>
              <a:xfrm>
                <a:off x="500063" y="1254462"/>
                <a:ext cx="11191874" cy="4349076"/>
              </a:xfrm>
              <a:prstGeom prst="rect">
                <a:avLst/>
              </a:prstGeom>
              <a:noFill/>
            </p:spPr>
            <p:txBody>
              <a:bodyPr wrap="square" rtlCol="0">
                <a:spAutoFit/>
              </a:bodyPr>
              <a:lstStyle/>
              <a:p>
                <a:pPr algn="l"/>
                <a:r>
                  <a:rPr lang="zh-CN" altLang="en-US" sz="2800" dirty="0"/>
                  <a:t>答：</a:t>
                </a:r>
                <a:endParaRPr lang="en-US" altLang="zh-CN" sz="2800" dirty="0"/>
              </a:p>
              <a:p>
                <a:r>
                  <a:rPr lang="zh-CN" altLang="en-US" sz="2800" dirty="0"/>
                  <a:t>（</a:t>
                </a:r>
                <a:r>
                  <a:rPr lang="en-US" altLang="zh-CN" sz="2800" dirty="0"/>
                  <a:t>1</a:t>
                </a:r>
                <a:r>
                  <a:rPr lang="zh-CN" altLang="en-US" sz="2800" dirty="0"/>
                  <a:t>）</a:t>
                </a:r>
                <a14:m>
                  <m:oMath xmlns:m="http://schemas.openxmlformats.org/officeDocument/2006/math">
                    <m:r>
                      <a:rPr lang="en-US" altLang="zh-CN" sz="2800" i="1" dirty="0" smtClean="0">
                        <a:latin typeface="Cambria Math" panose="02040503050406030204" pitchFamily="18" charset="0"/>
                      </a:rPr>
                      <m:t>𝑅𝑆𝐴</m:t>
                    </m:r>
                    <m:r>
                      <a:rPr lang="en-US" altLang="zh-CN" sz="2800" i="1" dirty="0" smtClean="0">
                        <a:latin typeface="Cambria Math" panose="02040503050406030204" pitchFamily="18" charset="0"/>
                      </a:rPr>
                      <m:t>=800+200=1000</m:t>
                    </m:r>
                  </m:oMath>
                </a14:m>
                <a:r>
                  <a:rPr lang="zh-CN" altLang="en-US" sz="2800" dirty="0"/>
                  <a:t>，</a:t>
                </a:r>
                <a14:m>
                  <m:oMath xmlns:m="http://schemas.openxmlformats.org/officeDocument/2006/math">
                    <m:r>
                      <a:rPr lang="en-US" altLang="zh-CN" sz="2800" i="1" dirty="0">
                        <a:latin typeface="Cambria Math" panose="02040503050406030204" pitchFamily="18" charset="0"/>
                      </a:rPr>
                      <m:t>𝑅𝑆</m:t>
                    </m:r>
                    <m:r>
                      <a:rPr lang="en-US" altLang="zh-CN" sz="2800" b="0" i="1" dirty="0" smtClean="0">
                        <a:latin typeface="Cambria Math" panose="02040503050406030204" pitchFamily="18" charset="0"/>
                      </a:rPr>
                      <m:t>𝐿</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120</m:t>
                    </m:r>
                    <m:r>
                      <a:rPr lang="en-US" altLang="zh-CN" sz="2800" i="1" dirty="0">
                        <a:latin typeface="Cambria Math" panose="02040503050406030204" pitchFamily="18" charset="0"/>
                      </a:rPr>
                      <m:t>0</m:t>
                    </m:r>
                  </m:oMath>
                </a14:m>
                <a:r>
                  <a:rPr lang="zh-CN" altLang="en-US" sz="2800" dirty="0"/>
                  <a:t>；</a:t>
                </a:r>
                <a:endParaRPr lang="en-US" altLang="zh-CN" sz="2800" dirty="0"/>
              </a:p>
              <a:p>
                <a:pPr/>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利率敏感比率</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dirty="0">
                              <a:latin typeface="Cambria Math" panose="02040503050406030204" pitchFamily="18" charset="0"/>
                            </a:rPr>
                            <m:t>𝑅𝑆𝐴</m:t>
                          </m:r>
                        </m:num>
                        <m:den>
                          <m:r>
                            <a:rPr lang="en-US" altLang="zh-CN" sz="2800" i="1" dirty="0">
                              <a:latin typeface="Cambria Math" panose="02040503050406030204" pitchFamily="18" charset="0"/>
                            </a:rPr>
                            <m:t>𝑅𝑆𝐿</m:t>
                          </m:r>
                        </m:den>
                      </m:f>
                      <m:r>
                        <a:rPr lang="en-US" altLang="zh-CN" sz="2800"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0.833&lt;1</m:t>
                      </m:r>
                    </m:oMath>
                  </m:oMathPara>
                </a14:m>
                <a:endParaRPr lang="en-US" altLang="zh-CN" sz="2800" dirty="0"/>
              </a:p>
              <a:p>
                <a:r>
                  <a:rPr lang="zh-CN" altLang="en-US" sz="2800" dirty="0"/>
                  <a:t>（</a:t>
                </a:r>
                <a:r>
                  <a:rPr lang="en-US" altLang="zh-CN" sz="2800" dirty="0"/>
                  <a:t>2</a:t>
                </a:r>
                <a:r>
                  <a:rPr lang="zh-CN" altLang="en-US" sz="2800" dirty="0"/>
                  <a:t>）由于</a:t>
                </a:r>
                <a14:m>
                  <m:oMath xmlns:m="http://schemas.openxmlformats.org/officeDocument/2006/math">
                    <m:r>
                      <a:rPr lang="en-US" altLang="zh-CN" sz="2800" i="1" dirty="0" smtClean="0">
                        <a:latin typeface="Cambria Math" panose="02040503050406030204" pitchFamily="18" charset="0"/>
                      </a:rPr>
                      <m:t>𝑅𝑆𝐴</m:t>
                    </m:r>
                    <m:r>
                      <a:rPr lang="en-US" altLang="zh-CN" sz="2800" b="0" i="1" dirty="0" smtClean="0">
                        <a:latin typeface="Cambria Math" panose="02040503050406030204" pitchFamily="18" charset="0"/>
                      </a:rPr>
                      <m:t>&lt;</m:t>
                    </m:r>
                    <m:r>
                      <a:rPr lang="en-US" altLang="zh-CN" sz="2800" i="1" dirty="0">
                        <a:latin typeface="Cambria Math" panose="02040503050406030204" pitchFamily="18" charset="0"/>
                      </a:rPr>
                      <m:t>𝑅𝑆</m:t>
                    </m:r>
                    <m:r>
                      <a:rPr lang="en-US" altLang="zh-CN" sz="2800" b="0" i="1" dirty="0" smtClean="0">
                        <a:latin typeface="Cambria Math" panose="02040503050406030204" pitchFamily="18" charset="0"/>
                      </a:rPr>
                      <m:t>𝐿</m:t>
                    </m:r>
                  </m:oMath>
                </a14:m>
                <a:r>
                  <a:rPr lang="zh-CN" altLang="en-US" sz="2800" dirty="0"/>
                  <a:t>，当利率处于上升通道，利率变动前后的差额给银行带来的收益增加量小于银行的利息支付的增加量，从而使银行的总体利润水平下降，盈利能力减弱。当预期利率上行时，商业银行应当采取利率缺口为正的资产负债表头寸，即增加短期资产和浮动利率资产，减少短期负债。 从而实现由于利率上升所获得的收益大于其成本，从而使得收入增加。</a:t>
                </a:r>
              </a:p>
            </p:txBody>
          </p:sp>
        </mc:Choice>
        <mc:Fallback xmlns="">
          <p:sp>
            <p:nvSpPr>
              <p:cNvPr id="2" name="文本框 1">
                <a:extLst>
                  <a:ext uri="{FF2B5EF4-FFF2-40B4-BE49-F238E27FC236}">
                    <a16:creationId xmlns:a16="http://schemas.microsoft.com/office/drawing/2014/main" id="{E007226F-8EE1-42F0-9663-3ED1216E0A9C}"/>
                  </a:ext>
                </a:extLst>
              </p:cNvPr>
              <p:cNvSpPr txBox="1">
                <a:spLocks noRot="1" noChangeAspect="1" noMove="1" noResize="1" noEditPoints="1" noAdjustHandles="1" noChangeArrowheads="1" noChangeShapeType="1" noTextEdit="1"/>
              </p:cNvSpPr>
              <p:nvPr/>
            </p:nvSpPr>
            <p:spPr>
              <a:xfrm>
                <a:off x="500063" y="1254462"/>
                <a:ext cx="11191874" cy="4349076"/>
              </a:xfrm>
              <a:prstGeom prst="rect">
                <a:avLst/>
              </a:prstGeom>
              <a:blipFill>
                <a:blip r:embed="rId4"/>
                <a:stretch>
                  <a:fillRect l="-1089" t="-1683" b="-29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46992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949334CC-10DD-462E-A936-AE9067D76FC3}"/>
              </a:ext>
            </a:extLst>
          </p:cNvPr>
          <p:cNvSpPr txBox="1"/>
          <p:nvPr/>
        </p:nvSpPr>
        <p:spPr>
          <a:xfrm>
            <a:off x="426388" y="1005636"/>
            <a:ext cx="11339224" cy="2462213"/>
          </a:xfrm>
          <a:prstGeom prst="rect">
            <a:avLst/>
          </a:prstGeom>
          <a:noFill/>
        </p:spPr>
        <p:txBody>
          <a:bodyPr wrap="square">
            <a:spAutoFit/>
          </a:bodyPr>
          <a:lstStyle/>
          <a:p>
            <a:r>
              <a:rPr lang="zh-CN" altLang="en-US" sz="2800" dirty="0"/>
              <a:t>例题：中山</a:t>
            </a:r>
            <a:r>
              <a:rPr lang="en-US" altLang="zh-CN" sz="2800" dirty="0"/>
              <a:t>2015</a:t>
            </a:r>
            <a:r>
              <a:rPr lang="zh-CN" altLang="en-US" sz="2800" dirty="0"/>
              <a:t>年真题</a:t>
            </a:r>
            <a:endParaRPr lang="en-US" altLang="zh-CN" sz="2800" dirty="0"/>
          </a:p>
          <a:p>
            <a:endParaRPr lang="en-US" altLang="zh-CN" sz="1400" dirty="0"/>
          </a:p>
          <a:p>
            <a:r>
              <a:rPr lang="zh-CN" altLang="en-US" sz="2800" dirty="0"/>
              <a:t>某银行有15亿元固定利率的资产，30亿元浮动利率的资产；25亿元固定利率的负债，20亿元浮动利率的负债。若市场利率上升了5%，请回答：</a:t>
            </a:r>
            <a:endParaRPr lang="en-US" altLang="zh-CN" sz="2800" dirty="0"/>
          </a:p>
          <a:p>
            <a:r>
              <a:rPr lang="zh-CN" altLang="en-US" sz="2800" dirty="0"/>
              <a:t>（</a:t>
            </a:r>
            <a:r>
              <a:rPr lang="en-US" altLang="zh-CN" sz="2800" dirty="0"/>
              <a:t>1</a:t>
            </a:r>
            <a:r>
              <a:rPr lang="zh-CN" altLang="en-US" sz="2800" dirty="0"/>
              <a:t>）银行的利润将有何变化?请用资产-负债缺口分析法加以说明。 </a:t>
            </a:r>
            <a:endParaRPr lang="en-US" altLang="zh-CN" sz="2800" dirty="0"/>
          </a:p>
          <a:p>
            <a:r>
              <a:rPr lang="zh-CN" altLang="en-US" sz="2800" dirty="0"/>
              <a:t>（</a:t>
            </a:r>
            <a:r>
              <a:rPr lang="en-US" altLang="zh-CN" sz="2800" dirty="0"/>
              <a:t>2</a:t>
            </a:r>
            <a:r>
              <a:rPr lang="zh-CN" altLang="en-US" sz="2800" dirty="0"/>
              <a:t>）你可以采取哪些措施来降低利率风险﹖请阐述其理由。</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F9FE5E5-E5AA-4EDA-A477-FAB989DFB3B2}"/>
                  </a:ext>
                </a:extLst>
              </p:cNvPr>
              <p:cNvSpPr txBox="1"/>
              <p:nvPr/>
            </p:nvSpPr>
            <p:spPr>
              <a:xfrm>
                <a:off x="426388" y="3625275"/>
                <a:ext cx="11448455" cy="2712666"/>
              </a:xfrm>
              <a:prstGeom prst="rect">
                <a:avLst/>
              </a:prstGeom>
              <a:noFill/>
            </p:spPr>
            <p:txBody>
              <a:bodyPr wrap="square">
                <a:spAutoFit/>
              </a:bodyPr>
              <a:lstStyle/>
              <a:p>
                <a:r>
                  <a:rPr lang="zh-CN" altLang="en-US" sz="2800" dirty="0"/>
                  <a:t>答：</a:t>
                </a:r>
                <a:endParaRPr lang="en-US" altLang="zh-CN" sz="2800" dirty="0"/>
              </a:p>
              <a:p>
                <a:r>
                  <a:rPr lang="zh-CN" altLang="en-US" sz="2800" dirty="0"/>
                  <a:t>（</a:t>
                </a:r>
                <a:r>
                  <a:rPr lang="en-US" altLang="zh-CN" sz="2800" dirty="0"/>
                  <a:t>1</a:t>
                </a:r>
                <a:r>
                  <a:rPr lang="zh-CN" altLang="en-US" sz="2800" dirty="0"/>
                  <a:t>）</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𝐶</m:t>
                        </m:r>
                      </m:e>
                      <m:sub>
                        <m:r>
                          <a:rPr lang="en-US" altLang="zh-CN" sz="2800" b="0" i="1" smtClean="0">
                            <a:solidFill>
                              <a:schemeClr val="tx1"/>
                            </a:solidFill>
                            <a:latin typeface="Cambria Math" panose="02040503050406030204" pitchFamily="18" charset="0"/>
                          </a:rPr>
                          <m:t>𝑔𝑎𝑝</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𝑅𝑆𝐴</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𝑅𝑆𝐿</m:t>
                    </m:r>
                    <m:r>
                      <a:rPr lang="en-US" altLang="zh-CN" sz="2800" b="0" i="0" smtClean="0">
                        <a:solidFill>
                          <a:schemeClr val="tx1"/>
                        </a:solidFill>
                        <a:latin typeface="Cambria Math" panose="02040503050406030204" pitchFamily="18" charset="0"/>
                      </a:rPr>
                      <m:t>=30−20=10</m:t>
                    </m:r>
                  </m:oMath>
                </a14:m>
                <a:r>
                  <a:rPr lang="zh-CN" altLang="en-US" sz="2800" dirty="0"/>
                  <a:t>亿元，</a:t>
                </a:r>
                <a14:m>
                  <m:oMath xmlns:m="http://schemas.openxmlformats.org/officeDocument/2006/math">
                    <m:r>
                      <a:rPr lang="zh-CN" altLang="en-US" sz="2800" i="1">
                        <a:latin typeface="Cambria Math" panose="02040503050406030204" pitchFamily="18" charset="0"/>
                      </a:rPr>
                      <m:t>∆</m:t>
                    </m:r>
                    <m:r>
                      <a:rPr lang="en-US" altLang="zh-CN" sz="2800" i="1">
                        <a:latin typeface="Cambria Math" panose="02040503050406030204" pitchFamily="18" charset="0"/>
                      </a:rPr>
                      <m:t>𝑁𝐼𝐼</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𝑔𝑎𝑝</m:t>
                        </m:r>
                      </m:sub>
                    </m:sSub>
                    <m:r>
                      <a:rPr lang="en-US" altLang="zh-CN" sz="2800" i="1">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rPr>
                      <m:t>∆</m:t>
                    </m:r>
                    <m:r>
                      <a:rPr lang="en-US" altLang="zh-CN" sz="2800" i="1">
                        <a:latin typeface="Cambria Math" panose="02040503050406030204" pitchFamily="18" charset="0"/>
                      </a:rPr>
                      <m:t>𝑟</m:t>
                    </m:r>
                    <m:r>
                      <a:rPr lang="en-US" altLang="zh-CN" sz="2800" i="1">
                        <a:latin typeface="Cambria Math" panose="02040503050406030204" pitchFamily="18" charset="0"/>
                      </a:rPr>
                      <m:t>=10×5%=0.5</m:t>
                    </m:r>
                  </m:oMath>
                </a14:m>
                <a:r>
                  <a:rPr lang="zh-CN" altLang="en-US" sz="2800" dirty="0"/>
                  <a:t>亿，银行的利润将增加</a:t>
                </a:r>
                <a:r>
                  <a:rPr lang="en-US" altLang="zh-CN" sz="2800" dirty="0"/>
                  <a:t>5</a:t>
                </a:r>
                <a:r>
                  <a:rPr lang="zh-CN" altLang="en-US" sz="2800" dirty="0"/>
                  <a:t>千万元；</a:t>
                </a:r>
                <a:endParaRPr lang="en-US" altLang="zh-CN" sz="2800" dirty="0"/>
              </a:p>
              <a:p>
                <a:r>
                  <a:rPr lang="zh-CN" altLang="en-US" sz="2800" dirty="0"/>
                  <a:t>（</a:t>
                </a:r>
                <a:r>
                  <a:rPr lang="en-US" altLang="zh-CN" sz="2800" dirty="0"/>
                  <a:t>2</a:t>
                </a:r>
                <a:r>
                  <a:rPr lang="zh-CN" altLang="en-US" sz="2800" dirty="0"/>
                  <a:t>）①可以增加利率敏感性负债或者减少利率敏感性资产使得利率敏感性缺口为</a:t>
                </a:r>
                <a:r>
                  <a:rPr lang="en-US" altLang="zh-CN" sz="2800" dirty="0"/>
                  <a:t>0</a:t>
                </a:r>
                <a:r>
                  <a:rPr lang="zh-CN" altLang="en-US" sz="2800" dirty="0"/>
                  <a:t>；②利用衍生品进行套期保值降低利率风险（远期、互换等</a:t>
                </a:r>
                <a:r>
                  <a:rPr lang="en-US" altLang="zh-CN" sz="2800" dirty="0"/>
                  <a:t>)</a:t>
                </a:r>
                <a:r>
                  <a:rPr lang="zh-CN" altLang="en-US" sz="2800" dirty="0"/>
                  <a:t>。③进行利率互换，将浮动利率换成固定利率，规避利率风险。</a:t>
                </a:r>
              </a:p>
            </p:txBody>
          </p:sp>
        </mc:Choice>
        <mc:Fallback xmlns="">
          <p:sp>
            <p:nvSpPr>
              <p:cNvPr id="7" name="文本框 6">
                <a:extLst>
                  <a:ext uri="{FF2B5EF4-FFF2-40B4-BE49-F238E27FC236}">
                    <a16:creationId xmlns:a16="http://schemas.microsoft.com/office/drawing/2014/main" id="{8F9FE5E5-E5AA-4EDA-A477-FAB989DFB3B2}"/>
                  </a:ext>
                </a:extLst>
              </p:cNvPr>
              <p:cNvSpPr txBox="1">
                <a:spLocks noRot="1" noChangeAspect="1" noMove="1" noResize="1" noEditPoints="1" noAdjustHandles="1" noChangeArrowheads="1" noChangeShapeType="1" noTextEdit="1"/>
              </p:cNvSpPr>
              <p:nvPr/>
            </p:nvSpPr>
            <p:spPr>
              <a:xfrm>
                <a:off x="426388" y="3625275"/>
                <a:ext cx="11448455" cy="2712666"/>
              </a:xfrm>
              <a:prstGeom prst="rect">
                <a:avLst/>
              </a:prstGeom>
              <a:blipFill>
                <a:blip r:embed="rId4"/>
                <a:stretch>
                  <a:fillRect l="-1118" t="-2697" r="-1491" b="-51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28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4" name="文本框 3">
            <a:extLst>
              <a:ext uri="{FF2B5EF4-FFF2-40B4-BE49-F238E27FC236}">
                <a16:creationId xmlns:a16="http://schemas.microsoft.com/office/drawing/2014/main" id="{067F78AC-7E20-4048-B652-918C7CC599A2}"/>
              </a:ext>
            </a:extLst>
          </p:cNvPr>
          <p:cNvSpPr txBox="1"/>
          <p:nvPr/>
        </p:nvSpPr>
        <p:spPr>
          <a:xfrm>
            <a:off x="739405" y="1501085"/>
            <a:ext cx="10713189" cy="523220"/>
          </a:xfrm>
          <a:prstGeom prst="rect">
            <a:avLst/>
          </a:prstGeom>
          <a:noFill/>
        </p:spPr>
        <p:txBody>
          <a:bodyPr wrap="none" rtlCol="0">
            <a:spAutoFit/>
          </a:bodyPr>
          <a:lstStyle/>
          <a:p>
            <a:pPr algn="l"/>
            <a:r>
              <a:rPr lang="en-US" altLang="zh-CN" sz="2800" dirty="0"/>
              <a:t>QUESTION</a:t>
            </a:r>
            <a:r>
              <a:rPr lang="zh-CN" altLang="en-US" sz="2800" dirty="0"/>
              <a:t>：你认为前一页</a:t>
            </a:r>
            <a:r>
              <a:rPr lang="en-US" altLang="zh-CN" sz="2800" dirty="0"/>
              <a:t>PPT</a:t>
            </a:r>
            <a:r>
              <a:rPr lang="zh-CN" altLang="en-US" sz="2800" dirty="0"/>
              <a:t>的第二问中的利率风险指的是什么？</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A23F3D-A094-49D6-8CE9-839BD2CB2726}"/>
                  </a:ext>
                </a:extLst>
              </p:cNvPr>
              <p:cNvSpPr txBox="1"/>
              <p:nvPr/>
            </p:nvSpPr>
            <p:spPr>
              <a:xfrm>
                <a:off x="739405" y="3336325"/>
                <a:ext cx="9885404" cy="954107"/>
              </a:xfrm>
              <a:prstGeom prst="rect">
                <a:avLst/>
              </a:prstGeom>
              <a:noFill/>
            </p:spPr>
            <p:txBody>
              <a:bodyPr wrap="square" rtlCol="0">
                <a:spAutoFit/>
              </a:bodyPr>
              <a:lstStyle/>
              <a:p>
                <a:pPr algn="l"/>
                <a14:m>
                  <m:oMath xmlns:m="http://schemas.openxmlformats.org/officeDocument/2006/math">
                    <m:r>
                      <a:rPr lang="en-US" altLang="zh-CN" sz="2800" i="1" dirty="0" smtClean="0">
                        <a:latin typeface="Cambria Math" panose="02040503050406030204" pitchFamily="18" charset="0"/>
                      </a:rPr>
                      <m:t>𝑅𝑆𝐴</m:t>
                    </m:r>
                    <m:r>
                      <a:rPr lang="en-US" altLang="zh-CN" sz="2800" i="1" dirty="0" smtClean="0">
                        <a:latin typeface="Cambria Math" panose="02040503050406030204" pitchFamily="18" charset="0"/>
                      </a:rPr>
                      <m:t>&lt;</m:t>
                    </m:r>
                    <m:r>
                      <a:rPr lang="en-US" altLang="zh-CN" sz="2800" i="1" dirty="0" smtClean="0">
                        <a:latin typeface="Cambria Math" panose="02040503050406030204" pitchFamily="18" charset="0"/>
                      </a:rPr>
                      <m:t>𝑅𝑆𝐿</m:t>
                    </m:r>
                  </m:oMath>
                </a14:m>
                <a:r>
                  <a:rPr lang="zh-CN" altLang="en-US" sz="2800" dirty="0"/>
                  <a:t>：再融资风险</a:t>
                </a:r>
                <a:endParaRPr lang="en-US" altLang="zh-CN" sz="2800" dirty="0"/>
              </a:p>
              <a:p>
                <a:pPr algn="l"/>
                <a14:m>
                  <m:oMath xmlns:m="http://schemas.openxmlformats.org/officeDocument/2006/math">
                    <m:r>
                      <a:rPr lang="en-US" altLang="zh-CN" sz="2800" i="1" dirty="0" smtClean="0">
                        <a:latin typeface="Cambria Math" panose="02040503050406030204" pitchFamily="18" charset="0"/>
                      </a:rPr>
                      <m:t>𝑅𝑆𝐴</m:t>
                    </m:r>
                    <m:r>
                      <a:rPr lang="en-US" altLang="zh-CN" sz="2800" b="0" i="1" dirty="0" smtClean="0">
                        <a:latin typeface="Cambria Math" panose="02040503050406030204" pitchFamily="18" charset="0"/>
                      </a:rPr>
                      <m:t>&gt;</m:t>
                    </m:r>
                    <m:r>
                      <a:rPr lang="en-US" altLang="zh-CN" sz="2800" i="1" dirty="0" smtClean="0">
                        <a:latin typeface="Cambria Math" panose="02040503050406030204" pitchFamily="18" charset="0"/>
                      </a:rPr>
                      <m:t>𝑅𝑆𝐿</m:t>
                    </m:r>
                  </m:oMath>
                </a14:m>
                <a:r>
                  <a:rPr lang="zh-CN" altLang="en-US" sz="2800" dirty="0"/>
                  <a:t>：再投资风险，故该银行存在再投资风险</a:t>
                </a:r>
                <a:endParaRPr lang="en-US" altLang="zh-CN" sz="2800" dirty="0"/>
              </a:p>
            </p:txBody>
          </p:sp>
        </mc:Choice>
        <mc:Fallback xmlns="">
          <p:sp>
            <p:nvSpPr>
              <p:cNvPr id="6" name="文本框 5">
                <a:extLst>
                  <a:ext uri="{FF2B5EF4-FFF2-40B4-BE49-F238E27FC236}">
                    <a16:creationId xmlns:a16="http://schemas.microsoft.com/office/drawing/2014/main" id="{76A23F3D-A094-49D6-8CE9-839BD2CB2726}"/>
                  </a:ext>
                </a:extLst>
              </p:cNvPr>
              <p:cNvSpPr txBox="1">
                <a:spLocks noRot="1" noChangeAspect="1" noMove="1" noResize="1" noEditPoints="1" noAdjustHandles="1" noChangeArrowheads="1" noChangeShapeType="1" noTextEdit="1"/>
              </p:cNvSpPr>
              <p:nvPr/>
            </p:nvSpPr>
            <p:spPr>
              <a:xfrm>
                <a:off x="739405" y="3336325"/>
                <a:ext cx="9885404" cy="954107"/>
              </a:xfrm>
              <a:prstGeom prst="rect">
                <a:avLst/>
              </a:prstGeom>
              <a:blipFill>
                <a:blip r:embed="rId4"/>
                <a:stretch>
                  <a:fillRect t="-6369"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25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1"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期限缺口模型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3CFCD58-3318-461C-8D81-C171A3D848CE}"/>
                  </a:ext>
                </a:extLst>
              </p:cNvPr>
              <p:cNvSpPr txBox="1"/>
              <p:nvPr/>
            </p:nvSpPr>
            <p:spPr>
              <a:xfrm>
                <a:off x="289540" y="861511"/>
                <a:ext cx="11612920" cy="5297989"/>
              </a:xfrm>
              <a:prstGeom prst="rect">
                <a:avLst/>
              </a:prstGeom>
              <a:noFill/>
            </p:spPr>
            <p:txBody>
              <a:bodyPr wrap="square" rtlCol="0">
                <a:spAutoFit/>
              </a:bodyPr>
              <a:lstStyle/>
              <a:p>
                <a:pPr algn="l"/>
                <a:r>
                  <a:rPr lang="zh-CN" altLang="en-US" sz="2800" dirty="0"/>
                  <a:t>利率风险的</a:t>
                </a:r>
                <a:r>
                  <a:rPr lang="zh-CN" altLang="en-US" sz="2800" b="1" dirty="0"/>
                  <a:t>期限缺口模型</a:t>
                </a:r>
                <a:r>
                  <a:rPr lang="en-US" altLang="zh-CN" sz="2800" dirty="0"/>
                  <a:t>(</a:t>
                </a:r>
                <a:r>
                  <a:rPr lang="zh-CN" altLang="en-US" sz="2800" b="1" dirty="0"/>
                  <a:t>到期日模型，</a:t>
                </a:r>
                <a:r>
                  <a:rPr lang="en-US" altLang="zh-CN" sz="2800" b="1" dirty="0"/>
                  <a:t>maturity-gap model</a:t>
                </a:r>
                <a:r>
                  <a:rPr lang="en-US" altLang="zh-CN" sz="2800" dirty="0"/>
                  <a:t>)</a:t>
                </a:r>
                <a:r>
                  <a:rPr lang="zh-CN" altLang="en-US" sz="2800" dirty="0"/>
                  <a:t>：</a:t>
                </a:r>
                <a:r>
                  <a:rPr lang="zh-CN" altLang="en-US" sz="2800" b="0" i="0" dirty="0">
                    <a:solidFill>
                      <a:srgbClr val="121212"/>
                    </a:solidFill>
                    <a:effectLst/>
                    <a:latin typeface="-apple-system"/>
                  </a:rPr>
                  <a:t>融资缺口模型只是考虑了利率变动对利息收支的影响，并没有考虑利率变动对资产和负债本身市值的影响。所以需要期限缺口模型加以补充。</a:t>
                </a:r>
                <a:r>
                  <a:rPr lang="zh-CN" altLang="en-US" sz="2800" b="0" i="0" dirty="0">
                    <a:solidFill>
                      <a:schemeClr val="accent1"/>
                    </a:solidFill>
                    <a:effectLst/>
                    <a:latin typeface="-apple-system"/>
                  </a:rPr>
                  <a:t>期限缺口模型是建立在金融机构资产和负债平均加权到期日的差值的基础上的</a:t>
                </a:r>
                <a:r>
                  <a:rPr lang="zh-CN" altLang="en-US" sz="2800" b="0" i="0" dirty="0">
                    <a:solidFill>
                      <a:srgbClr val="121212"/>
                    </a:solidFill>
                    <a:effectLst/>
                    <a:latin typeface="-apple-system"/>
                  </a:rPr>
                  <a:t>。</a:t>
                </a:r>
                <a:endParaRPr lang="en-US" altLang="zh-CN" sz="2800" b="0" i="0" dirty="0">
                  <a:solidFill>
                    <a:srgbClr val="121212"/>
                  </a:solidFill>
                  <a:effectLst/>
                  <a:latin typeface="-apple-system"/>
                </a:endParaRPr>
              </a:p>
              <a:p>
                <a:pPr algn="l"/>
                <a:endParaRPr lang="en-US" altLang="zh-CN" sz="1000" dirty="0">
                  <a:solidFill>
                    <a:srgbClr val="121212"/>
                  </a:solidFill>
                  <a:latin typeface="-apple-system"/>
                </a:endParaRPr>
              </a:p>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𝑀</m:t>
                          </m:r>
                        </m:e>
                        <m:sub>
                          <m:r>
                            <a:rPr lang="en-US" altLang="zh-CN" sz="2800" b="0" i="1" smtClean="0">
                              <a:solidFill>
                                <a:srgbClr val="FF0000"/>
                              </a:solidFill>
                              <a:latin typeface="Cambria Math" panose="02040503050406030204" pitchFamily="18" charset="0"/>
                            </a:rPr>
                            <m:t>𝑔𝑎𝑝</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𝑀</m:t>
                          </m:r>
                        </m:e>
                        <m:sub>
                          <m:r>
                            <a:rPr lang="en-US" altLang="zh-CN" sz="2800" b="0" i="1" smtClean="0">
                              <a:solidFill>
                                <a:srgbClr val="FF0000"/>
                              </a:solidFill>
                              <a:latin typeface="Cambria Math" panose="02040503050406030204" pitchFamily="18" charset="0"/>
                            </a:rPr>
                            <m:t>𝐴</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𝑀</m:t>
                          </m:r>
                        </m:e>
                        <m:sub>
                          <m:r>
                            <a:rPr lang="en-US" altLang="zh-CN" sz="2800" b="0" i="1" smtClean="0">
                              <a:solidFill>
                                <a:srgbClr val="FF0000"/>
                              </a:solidFill>
                              <a:latin typeface="Cambria Math" panose="02040503050406030204" pitchFamily="18" charset="0"/>
                            </a:rPr>
                            <m:t>𝐿</m:t>
                          </m:r>
                        </m:sub>
                      </m:sSub>
                    </m:oMath>
                  </m:oMathPara>
                </a14:m>
                <a:endParaRPr lang="en-US" altLang="zh-CN" sz="2800" dirty="0"/>
              </a:p>
              <a:p>
                <a14:m>
                  <m:oMath xmlns:m="http://schemas.openxmlformats.org/officeDocument/2006/math">
                    <m:r>
                      <a:rPr lang="zh-CN" altLang="en-US" sz="2800" i="1" dirty="0">
                        <a:latin typeface="Cambria Math" panose="02040503050406030204" pitchFamily="18" charset="0"/>
                      </a:rPr>
                      <m:t>其中</m:t>
                    </m:r>
                    <m:r>
                      <a:rPr lang="zh-CN" altLang="en-US" sz="2800" i="1" dirty="0"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𝐴</m:t>
                        </m:r>
                      </m:sub>
                    </m:sSub>
                  </m:oMath>
                </a14:m>
                <a:r>
                  <a:rPr lang="zh-CN" altLang="en-US" sz="2800" b="0" dirty="0">
                    <a:latin typeface="Cambria Math" panose="02040503050406030204" pitchFamily="18" charset="0"/>
                  </a:rPr>
                  <a:t>：资产加权平均到期日；</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𝐿</m:t>
                        </m:r>
                      </m:sub>
                    </m:sSub>
                  </m:oMath>
                </a14:m>
                <a:r>
                  <a:rPr lang="zh-CN" altLang="en-US" sz="2800" dirty="0"/>
                  <a:t>：负债</a:t>
                </a:r>
                <a:r>
                  <a:rPr lang="zh-CN" altLang="en-US" sz="2800" dirty="0">
                    <a:latin typeface="Cambria Math" panose="02040503050406030204" pitchFamily="18" charset="0"/>
                  </a:rPr>
                  <a:t>加权平均到期日。</a:t>
                </a:r>
                <a:endParaRPr lang="en-US" altLang="zh-CN" sz="2800" dirty="0">
                  <a:latin typeface="Cambria Math" panose="02040503050406030204" pitchFamily="18" charset="0"/>
                </a:endParaRPr>
              </a:p>
              <a:p>
                <a:endParaRPr lang="en-US" altLang="zh-CN" sz="1000" dirty="0">
                  <a:latin typeface="Cambria Math" panose="02040503050406030204" pitchFamily="18" charset="0"/>
                </a:endParaRPr>
              </a:p>
              <a:p>
                <a:r>
                  <a:rPr lang="zh-CN" altLang="en-US" sz="2800" dirty="0"/>
                  <a:t>现实中，很多金融机构尤其是商业银行等储蓄机构</a:t>
                </a:r>
                <a:r>
                  <a:rPr lang="zh-CN" altLang="en-US" sz="2800" dirty="0">
                    <a:solidFill>
                      <a:srgbClr val="FF0000"/>
                    </a:solidFill>
                  </a:rPr>
                  <a:t>倾向于借短贷长</a:t>
                </a:r>
                <a:r>
                  <a:rPr lang="en-US" altLang="zh-CN" sz="2800" baseline="30000" dirty="0">
                    <a:solidFill>
                      <a:srgbClr val="FFC000"/>
                    </a:solidFill>
                  </a:rPr>
                  <a:t>(1)</a:t>
                </a:r>
                <a:r>
                  <a:rPr lang="zh-CN" altLang="en-US" sz="2800" dirty="0"/>
                  <a:t>，从而使得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𝐴</m:t>
                        </m:r>
                      </m:sub>
                    </m:sSub>
                    <m:r>
                      <a:rPr lang="en-US" altLang="zh-CN" sz="2800" b="0" i="1" smtClean="0">
                        <a:latin typeface="Cambria Math" panose="02040503050406030204" pitchFamily="18" charset="0"/>
                      </a:rPr>
                      <m:t>&gt;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𝐿</m:t>
                        </m:r>
                      </m:sub>
                    </m:sSub>
                  </m:oMath>
                </a14:m>
                <a:r>
                  <a:rPr lang="zh-CN" altLang="en-US" sz="2800" dirty="0"/>
                  <a:t>。</a:t>
                </a:r>
                <a:r>
                  <a:rPr lang="zh-CN" altLang="en-US" sz="2800" dirty="0">
                    <a:solidFill>
                      <a:schemeClr val="accent1"/>
                    </a:solidFill>
                  </a:rPr>
                  <a:t>而由于资本净值的存在，即使银行匹配了资产和负债的期限，利率波动仍然会引起资本净值的变动，这是由于资本净值的存在使得银行资产和负债的总额不相等。</a:t>
                </a:r>
                <a:r>
                  <a:rPr lang="zh-CN" altLang="en-US" sz="2800" dirty="0"/>
                  <a:t>除此之外，期限模型并没有考虑到金融机构资产（负债）持有期内现金流变动，因此我们需要引入久期模型。</a:t>
                </a:r>
              </a:p>
            </p:txBody>
          </p:sp>
        </mc:Choice>
        <mc:Fallback xmlns="">
          <p:sp>
            <p:nvSpPr>
              <p:cNvPr id="2" name="文本框 1">
                <a:extLst>
                  <a:ext uri="{FF2B5EF4-FFF2-40B4-BE49-F238E27FC236}">
                    <a16:creationId xmlns:a16="http://schemas.microsoft.com/office/drawing/2014/main" id="{43CFCD58-3318-461C-8D81-C171A3D848CE}"/>
                  </a:ext>
                </a:extLst>
              </p:cNvPr>
              <p:cNvSpPr txBox="1">
                <a:spLocks noRot="1" noChangeAspect="1" noMove="1" noResize="1" noEditPoints="1" noAdjustHandles="1" noChangeArrowheads="1" noChangeShapeType="1" noTextEdit="1"/>
              </p:cNvSpPr>
              <p:nvPr/>
            </p:nvSpPr>
            <p:spPr>
              <a:xfrm>
                <a:off x="289540" y="861511"/>
                <a:ext cx="11612920" cy="5297989"/>
              </a:xfrm>
              <a:prstGeom prst="rect">
                <a:avLst/>
              </a:prstGeom>
              <a:blipFill>
                <a:blip r:embed="rId4"/>
                <a:stretch>
                  <a:fillRect l="-1049" t="-1266" r="-367"/>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796BAB0B-428A-45E5-96B4-5B3CD9E4D229}"/>
              </a:ext>
            </a:extLst>
          </p:cNvPr>
          <p:cNvSpPr txBox="1"/>
          <p:nvPr/>
        </p:nvSpPr>
        <p:spPr>
          <a:xfrm>
            <a:off x="4660900" y="6159500"/>
            <a:ext cx="7531100" cy="461665"/>
          </a:xfrm>
          <a:prstGeom prst="rect">
            <a:avLst/>
          </a:prstGeom>
          <a:noFill/>
        </p:spPr>
        <p:txBody>
          <a:bodyPr wrap="square" rtlCol="0">
            <a:spAutoFit/>
          </a:bodyPr>
          <a:lstStyle/>
          <a:p>
            <a:pPr algn="l"/>
            <a:r>
              <a:rPr lang="zh-CN" altLang="en-US" sz="2400" dirty="0"/>
              <a:t>注：一句话</a:t>
            </a:r>
            <a:r>
              <a:rPr lang="en-US" altLang="zh-CN" sz="2400" baseline="30000" dirty="0">
                <a:solidFill>
                  <a:srgbClr val="FFC000"/>
                </a:solidFill>
              </a:rPr>
              <a:t>(1)</a:t>
            </a:r>
            <a:r>
              <a:rPr lang="zh-CN" altLang="en-US" sz="2400" dirty="0"/>
              <a:t>可以回答好几道真题，请务必牢记这句话！</a:t>
            </a:r>
          </a:p>
        </p:txBody>
      </p:sp>
    </p:spTree>
    <p:extLst>
      <p:ext uri="{BB962C8B-B14F-4D97-AF65-F5344CB8AC3E}">
        <p14:creationId xmlns:p14="http://schemas.microsoft.com/office/powerpoint/2010/main" val="42134502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67747560-C5B1-44BF-A57B-3048DE4E07E7}"/>
              </a:ext>
            </a:extLst>
          </p:cNvPr>
          <p:cNvSpPr txBox="1"/>
          <p:nvPr/>
        </p:nvSpPr>
        <p:spPr>
          <a:xfrm>
            <a:off x="184150" y="1654086"/>
            <a:ext cx="11823700" cy="2031325"/>
          </a:xfrm>
          <a:prstGeom prst="rect">
            <a:avLst/>
          </a:prstGeom>
          <a:noFill/>
        </p:spPr>
        <p:txBody>
          <a:bodyPr wrap="square">
            <a:spAutoFit/>
          </a:bodyPr>
          <a:lstStyle/>
          <a:p>
            <a:r>
              <a:rPr lang="zh-CN" altLang="en-US" sz="2800" dirty="0"/>
              <a:t>例题：财大</a:t>
            </a:r>
            <a:r>
              <a:rPr lang="en-US" altLang="zh-CN" sz="2800" dirty="0"/>
              <a:t>2020</a:t>
            </a:r>
            <a:r>
              <a:rPr lang="zh-CN" altLang="en-US" sz="2800" dirty="0"/>
              <a:t>年真题</a:t>
            </a:r>
            <a:endParaRPr lang="en-US" altLang="zh-CN" sz="2800" dirty="0"/>
          </a:p>
          <a:p>
            <a:endParaRPr lang="en-US" altLang="zh-CN" sz="1400" dirty="0"/>
          </a:p>
          <a:p>
            <a:r>
              <a:rPr lang="zh-CN" altLang="en-US" sz="2800" dirty="0"/>
              <a:t>根据金融机构的资产负债表，市场短期利率上升，对下列哪个金融机构产</a:t>
            </a:r>
          </a:p>
          <a:p>
            <a:r>
              <a:rPr lang="zh-CN" altLang="en-US" sz="2800" dirty="0"/>
              <a:t>生不利影响（）。</a:t>
            </a:r>
          </a:p>
          <a:p>
            <a:r>
              <a:rPr lang="en-US" altLang="zh-CN" sz="2800" dirty="0"/>
              <a:t>A.</a:t>
            </a:r>
            <a:r>
              <a:rPr lang="zh-CN" altLang="en-US" sz="2800" dirty="0"/>
              <a:t>投资银行</a:t>
            </a:r>
            <a:r>
              <a:rPr lang="en-US" altLang="zh-CN" sz="2800" dirty="0"/>
              <a:t>		B.</a:t>
            </a:r>
            <a:r>
              <a:rPr lang="zh-CN" altLang="en-US" sz="2800" dirty="0"/>
              <a:t>保险公司</a:t>
            </a:r>
            <a:r>
              <a:rPr lang="en-US" altLang="zh-CN" sz="2800" dirty="0"/>
              <a:t>		C.</a:t>
            </a:r>
            <a:r>
              <a:rPr lang="zh-CN" altLang="en-US" sz="2800" dirty="0"/>
              <a:t>商业银行</a:t>
            </a:r>
            <a:r>
              <a:rPr lang="en-US" altLang="zh-CN" sz="2800" dirty="0"/>
              <a:t>		D.</a:t>
            </a:r>
            <a:r>
              <a:rPr lang="zh-CN" altLang="en-US" sz="2800" dirty="0"/>
              <a:t>共同基金</a:t>
            </a:r>
          </a:p>
        </p:txBody>
      </p:sp>
      <p:sp>
        <p:nvSpPr>
          <p:cNvPr id="7" name="文本框 6">
            <a:extLst>
              <a:ext uri="{FF2B5EF4-FFF2-40B4-BE49-F238E27FC236}">
                <a16:creationId xmlns:a16="http://schemas.microsoft.com/office/drawing/2014/main" id="{4C202D3C-56E7-4BAF-896A-1A8F8F28A87C}"/>
              </a:ext>
            </a:extLst>
          </p:cNvPr>
          <p:cNvSpPr txBox="1"/>
          <p:nvPr/>
        </p:nvSpPr>
        <p:spPr>
          <a:xfrm>
            <a:off x="184150" y="4295973"/>
            <a:ext cx="11823700" cy="1815882"/>
          </a:xfrm>
          <a:prstGeom prst="rect">
            <a:avLst/>
          </a:prstGeom>
          <a:noFill/>
        </p:spPr>
        <p:txBody>
          <a:bodyPr wrap="square">
            <a:spAutoFit/>
          </a:bodyPr>
          <a:lstStyle/>
          <a:p>
            <a:r>
              <a:rPr lang="zh-CN" altLang="en-US" sz="2800" dirty="0"/>
              <a:t>答：</a:t>
            </a:r>
            <a:r>
              <a:rPr lang="en-US" altLang="zh-CN" sz="2800" dirty="0">
                <a:solidFill>
                  <a:srgbClr val="FF0000"/>
                </a:solidFill>
              </a:rPr>
              <a:t>C</a:t>
            </a:r>
          </a:p>
          <a:p>
            <a:r>
              <a:rPr lang="zh-CN" altLang="en-US" sz="2800" dirty="0"/>
              <a:t>很多金融机构尤其是商业银行等储蓄机构</a:t>
            </a:r>
            <a:r>
              <a:rPr lang="zh-CN" altLang="en-US" sz="2800" dirty="0">
                <a:solidFill>
                  <a:srgbClr val="FF0000"/>
                </a:solidFill>
              </a:rPr>
              <a:t>倾向于借短贷长，</a:t>
            </a:r>
            <a:r>
              <a:rPr lang="zh-CN" altLang="en-US" sz="2800" dirty="0"/>
              <a:t>一旦市场短期利率上升，商业银行资产贬值的幅度会大于债务贬值的幅度，因此受到的不利影响相对于投资型金融机构而言更大</a:t>
            </a:r>
          </a:p>
        </p:txBody>
      </p:sp>
    </p:spTree>
    <p:extLst>
      <p:ext uri="{BB962C8B-B14F-4D97-AF65-F5344CB8AC3E}">
        <p14:creationId xmlns:p14="http://schemas.microsoft.com/office/powerpoint/2010/main" val="147179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20163810-DAAC-4B42-8DE1-F12CCB3AE0A9}"/>
              </a:ext>
            </a:extLst>
          </p:cNvPr>
          <p:cNvSpPr txBox="1"/>
          <p:nvPr/>
        </p:nvSpPr>
        <p:spPr>
          <a:xfrm>
            <a:off x="249238" y="1299686"/>
            <a:ext cx="11693525" cy="2893100"/>
          </a:xfrm>
          <a:prstGeom prst="rect">
            <a:avLst/>
          </a:prstGeom>
          <a:noFill/>
        </p:spPr>
        <p:txBody>
          <a:bodyPr wrap="square">
            <a:spAutoFit/>
          </a:bodyPr>
          <a:lstStyle/>
          <a:p>
            <a:r>
              <a:rPr lang="zh-CN" altLang="en-US" sz="2800" dirty="0"/>
              <a:t>例题：财大</a:t>
            </a:r>
            <a:r>
              <a:rPr lang="en-US" altLang="zh-CN" sz="2800" dirty="0"/>
              <a:t>2022</a:t>
            </a:r>
            <a:r>
              <a:rPr lang="zh-CN" altLang="en-US" sz="2800" dirty="0"/>
              <a:t>年真题</a:t>
            </a:r>
            <a:endParaRPr lang="en-US" altLang="zh-CN" sz="2800" dirty="0"/>
          </a:p>
          <a:p>
            <a:endParaRPr lang="en-US" altLang="zh-CN" sz="1400" dirty="0"/>
          </a:p>
          <a:p>
            <a:r>
              <a:rPr lang="zh-CN" altLang="en-US" sz="2800" dirty="0"/>
              <a:t>近年来，对于金融机构来说，银行活期存款的比重下降，以下</a:t>
            </a:r>
            <a:r>
              <a:rPr lang="en-US" altLang="zh-CN" sz="2800" dirty="0"/>
              <a:t>( )</a:t>
            </a:r>
            <a:r>
              <a:rPr lang="zh-CN" altLang="en-US" sz="2800" dirty="0"/>
              <a:t>不是原因。 </a:t>
            </a:r>
            <a:endParaRPr lang="en-US" altLang="zh-CN" sz="2800" dirty="0"/>
          </a:p>
          <a:p>
            <a:r>
              <a:rPr lang="en-US" altLang="zh-CN" sz="2800" dirty="0"/>
              <a:t>A.</a:t>
            </a:r>
            <a:r>
              <a:rPr lang="zh-CN" altLang="en-US" sz="2800" dirty="0"/>
              <a:t>相比活期金融机构更喜欢定期，因为定期存款有稳定的资金来源 </a:t>
            </a:r>
            <a:endParaRPr lang="en-US" altLang="zh-CN" sz="2800" dirty="0"/>
          </a:p>
          <a:p>
            <a:r>
              <a:rPr lang="en-US" altLang="zh-CN" sz="2800" dirty="0"/>
              <a:t>B.</a:t>
            </a:r>
            <a:r>
              <a:rPr lang="zh-CN" altLang="en-US" sz="2800" dirty="0"/>
              <a:t>活期存款收益率太低不具备吸引力 </a:t>
            </a:r>
            <a:endParaRPr lang="en-US" altLang="zh-CN" sz="2800" dirty="0"/>
          </a:p>
          <a:p>
            <a:r>
              <a:rPr lang="en-US" altLang="zh-CN" sz="2800" dirty="0"/>
              <a:t>C.</a:t>
            </a:r>
            <a:r>
              <a:rPr lang="zh-CN" altLang="en-US" sz="2800" dirty="0"/>
              <a:t>金融工具的创新使存款之间更容易转化 </a:t>
            </a:r>
            <a:endParaRPr lang="en-US" altLang="zh-CN" sz="2800" dirty="0"/>
          </a:p>
          <a:p>
            <a:r>
              <a:rPr lang="en-US" altLang="zh-CN" sz="2800" dirty="0"/>
              <a:t>D.</a:t>
            </a:r>
            <a:r>
              <a:rPr lang="zh-CN" altLang="en-US" sz="2800" dirty="0"/>
              <a:t>市场上替代产品很多，所以活期存款比重下降</a:t>
            </a:r>
          </a:p>
        </p:txBody>
      </p:sp>
      <p:sp>
        <p:nvSpPr>
          <p:cNvPr id="6" name="文本框 5">
            <a:extLst>
              <a:ext uri="{FF2B5EF4-FFF2-40B4-BE49-F238E27FC236}">
                <a16:creationId xmlns:a16="http://schemas.microsoft.com/office/drawing/2014/main" id="{FA0FFE5A-535B-49F0-A2B0-68EEAA0A9875}"/>
              </a:ext>
            </a:extLst>
          </p:cNvPr>
          <p:cNvSpPr txBox="1"/>
          <p:nvPr/>
        </p:nvSpPr>
        <p:spPr>
          <a:xfrm>
            <a:off x="249237" y="4444611"/>
            <a:ext cx="11693525" cy="1384995"/>
          </a:xfrm>
          <a:prstGeom prst="rect">
            <a:avLst/>
          </a:prstGeom>
          <a:noFill/>
        </p:spPr>
        <p:txBody>
          <a:bodyPr wrap="square">
            <a:spAutoFit/>
          </a:bodyPr>
          <a:lstStyle/>
          <a:p>
            <a:r>
              <a:rPr lang="zh-CN" altLang="en-US" sz="2800" dirty="0"/>
              <a:t>答：</a:t>
            </a:r>
            <a:r>
              <a:rPr lang="en-US" altLang="zh-CN" sz="2800" dirty="0">
                <a:solidFill>
                  <a:srgbClr val="FF0000"/>
                </a:solidFill>
              </a:rPr>
              <a:t>A</a:t>
            </a:r>
          </a:p>
          <a:p>
            <a:r>
              <a:rPr lang="en-US" altLang="zh-CN" sz="2800" dirty="0"/>
              <a:t>A</a:t>
            </a:r>
            <a:r>
              <a:rPr lang="zh-CN" altLang="en-US" sz="2800" dirty="0"/>
              <a:t>项：很多金融机构尤其是商业银行等储蓄机构</a:t>
            </a:r>
            <a:r>
              <a:rPr lang="zh-CN" altLang="en-US" sz="2800" dirty="0">
                <a:solidFill>
                  <a:srgbClr val="FF0000"/>
                </a:solidFill>
              </a:rPr>
              <a:t>倾向于借短贷长，</a:t>
            </a:r>
            <a:r>
              <a:rPr lang="zh-CN" altLang="en-US" sz="2800" dirty="0"/>
              <a:t>因此</a:t>
            </a:r>
            <a:r>
              <a:rPr lang="en-US" altLang="zh-CN" sz="2800" dirty="0"/>
              <a:t>A</a:t>
            </a:r>
            <a:r>
              <a:rPr lang="zh-CN" altLang="en-US" sz="2800" dirty="0"/>
              <a:t>项显然不对；</a:t>
            </a:r>
            <a:r>
              <a:rPr lang="en-US" altLang="zh-CN" sz="2800" dirty="0"/>
              <a:t>B</a:t>
            </a:r>
            <a:r>
              <a:rPr lang="zh-CN" altLang="en-US" sz="2800" dirty="0"/>
              <a:t>、</a:t>
            </a:r>
            <a:r>
              <a:rPr lang="en-US" altLang="zh-CN" sz="2800" dirty="0"/>
              <a:t>C</a:t>
            </a:r>
            <a:r>
              <a:rPr lang="zh-CN" altLang="en-US" sz="2800" dirty="0"/>
              <a:t>、</a:t>
            </a:r>
            <a:r>
              <a:rPr lang="en-US" altLang="zh-CN" sz="2800" dirty="0"/>
              <a:t>D</a:t>
            </a:r>
            <a:r>
              <a:rPr lang="zh-CN" altLang="en-US" sz="2800" dirty="0"/>
              <a:t>项均合理。</a:t>
            </a:r>
          </a:p>
        </p:txBody>
      </p:sp>
    </p:spTree>
    <p:extLst>
      <p:ext uri="{BB962C8B-B14F-4D97-AF65-F5344CB8AC3E}">
        <p14:creationId xmlns:p14="http://schemas.microsoft.com/office/powerpoint/2010/main" val="64975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2880888" cy="687948"/>
            <a:chOff x="3993858" y="1478759"/>
            <a:chExt cx="2880888" cy="687948"/>
          </a:xfrm>
        </p:grpSpPr>
        <p:sp>
          <p:nvSpPr>
            <p:cNvPr id="8" name="TextBox 7"/>
            <p:cNvSpPr txBox="1"/>
            <p:nvPr/>
          </p:nvSpPr>
          <p:spPr bwMode="auto">
            <a:xfrm>
              <a:off x="4781880" y="1478759"/>
              <a:ext cx="209286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汇率计算</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4265883" cy="687948"/>
            <a:chOff x="3993858" y="1478759"/>
            <a:chExt cx="4265883"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347786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灵活价格货币论</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4265883" cy="687948"/>
            <a:chOff x="3993858" y="1478759"/>
            <a:chExt cx="4265883"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347786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购买力平价理论</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3804218" cy="687948"/>
            <a:chOff x="3993858" y="1478759"/>
            <a:chExt cx="3804218"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利率平价理论</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C016EDED-902A-3529-F9C0-095FCAEC5081}"/>
              </a:ext>
            </a:extLst>
          </p:cNvPr>
          <p:cNvGrpSpPr/>
          <p:nvPr/>
        </p:nvGrpSpPr>
        <p:grpSpPr>
          <a:xfrm>
            <a:off x="3984059" y="5543253"/>
            <a:ext cx="1957559" cy="687948"/>
            <a:chOff x="3993858" y="1478759"/>
            <a:chExt cx="1957559" cy="687948"/>
          </a:xfrm>
        </p:grpSpPr>
        <p:sp>
          <p:nvSpPr>
            <p:cNvPr id="20" name="TextBox 7">
              <a:extLst>
                <a:ext uri="{FF2B5EF4-FFF2-40B4-BE49-F238E27FC236}">
                  <a16:creationId xmlns:a16="http://schemas.microsoft.com/office/drawing/2014/main" id="{78DBCB66-52EE-949E-0A89-E366DC889376}"/>
                </a:ext>
              </a:extLst>
            </p:cNvPr>
            <p:cNvSpPr txBox="1"/>
            <p:nvPr/>
          </p:nvSpPr>
          <p:spPr bwMode="auto">
            <a:xfrm>
              <a:off x="4781880" y="1478759"/>
              <a:ext cx="1169537"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互换</a:t>
              </a:r>
            </a:p>
          </p:txBody>
        </p:sp>
        <p:sp>
          <p:nvSpPr>
            <p:cNvPr id="21" name="TextBox 15">
              <a:extLst>
                <a:ext uri="{FF2B5EF4-FFF2-40B4-BE49-F238E27FC236}">
                  <a16:creationId xmlns:a16="http://schemas.microsoft.com/office/drawing/2014/main" id="{E72EC0A7-69A2-759A-6A86-CCBAC5B21E36}"/>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05</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1067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DF2E336-8986-482E-B0AE-3C9605F77F0C}"/>
                  </a:ext>
                </a:extLst>
              </p:cNvPr>
              <p:cNvSpPr txBox="1"/>
              <p:nvPr/>
            </p:nvSpPr>
            <p:spPr>
              <a:xfrm>
                <a:off x="439271" y="1228397"/>
                <a:ext cx="11116235" cy="3755965"/>
              </a:xfrm>
              <a:prstGeom prst="rect">
                <a:avLst/>
              </a:prstGeom>
              <a:noFill/>
            </p:spPr>
            <p:txBody>
              <a:bodyPr wrap="square">
                <a:spAutoFit/>
              </a:bodyPr>
              <a:lstStyle/>
              <a:p>
                <a:r>
                  <a:rPr lang="zh-CN" altLang="en-US" sz="2800" dirty="0"/>
                  <a:t>答案：</a:t>
                </a:r>
                <a:endParaRPr lang="en-US" altLang="zh-CN" sz="2800" dirty="0"/>
              </a:p>
              <a:p>
                <a:r>
                  <a:rPr lang="zh-CN" altLang="en-US" sz="2800" dirty="0"/>
                  <a:t>（</a:t>
                </a:r>
                <a:r>
                  <a:rPr lang="en-US" altLang="zh-CN" sz="2800" dirty="0"/>
                  <a:t>1</a:t>
                </a:r>
                <a:r>
                  <a:rPr lang="zh-CN" altLang="en-US" sz="2800" dirty="0"/>
                  <a:t>）根据绝对购买力平价理论，两国的汇率为两国的价格指数之比，所以 </a:t>
                </a:r>
                <a:r>
                  <a:rPr lang="en-US" altLang="zh-CN" sz="2800" dirty="0"/>
                  <a:t>1980 </a:t>
                </a:r>
                <a:r>
                  <a:rPr lang="zh-CN" altLang="en-US" sz="2800" dirty="0"/>
                  <a:t>年英镑与美元的汇率为：</a:t>
                </a:r>
                <a14:m>
                  <m:oMath xmlns:m="http://schemas.openxmlformats.org/officeDocument/2006/math">
                    <m:r>
                      <a:rPr lang="en-US" altLang="zh-CN" sz="2800" i="1" dirty="0" smtClean="0">
                        <a:latin typeface="Cambria Math" panose="02040503050406030204" pitchFamily="18" charset="0"/>
                      </a:rPr>
                      <m:t>𝐺𝐵𝑃</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𝑈𝑆𝐷</m:t>
                    </m:r>
                    <m:r>
                      <a:rPr lang="en-US" altLang="zh-CN" sz="2800" i="1" dirty="0" smtClean="0">
                        <a:latin typeface="Cambria Math" panose="02040503050406030204" pitchFamily="18" charset="0"/>
                      </a:rPr>
                      <m:t>=100/100=1</m:t>
                    </m:r>
                  </m:oMath>
                </a14:m>
                <a:r>
                  <a:rPr lang="zh-CN" altLang="en-US" sz="2800" dirty="0"/>
                  <a:t>，即</a:t>
                </a:r>
                <a:r>
                  <a:rPr lang="en-US" altLang="zh-CN" sz="2800" dirty="0"/>
                  <a:t>1980 </a:t>
                </a:r>
                <a:r>
                  <a:rPr lang="zh-CN" altLang="en-US" sz="2800" dirty="0"/>
                  <a:t>年</a:t>
                </a:r>
                <a:r>
                  <a:rPr lang="en-US" altLang="zh-CN" sz="2800" dirty="0"/>
                  <a:t>1</a:t>
                </a:r>
                <a:r>
                  <a:rPr lang="zh-CN" altLang="en-US" sz="2800" dirty="0"/>
                  <a:t>英镑可以兑换 </a:t>
                </a:r>
                <a:r>
                  <a:rPr lang="en-US" altLang="zh-CN" sz="2800" dirty="0"/>
                  <a:t>1 </a:t>
                </a:r>
                <a:r>
                  <a:rPr lang="zh-CN" altLang="en-US" sz="2800" dirty="0"/>
                  <a:t>美元。</a:t>
                </a:r>
              </a:p>
              <a:p>
                <a:r>
                  <a:rPr lang="zh-CN" altLang="en-US" sz="2800" dirty="0"/>
                  <a:t>（</a:t>
                </a:r>
                <a:r>
                  <a:rPr lang="en-US" altLang="zh-CN" sz="2800" dirty="0"/>
                  <a:t>2</a:t>
                </a:r>
                <a:r>
                  <a:rPr lang="zh-CN" altLang="en-US" sz="2800" dirty="0"/>
                  <a:t>）根据相对购买力平价理论，两国的汇率为基期汇率（</a:t>
                </a:r>
                <a:r>
                  <a:rPr lang="en-US" altLang="zh-CN" sz="2800" dirty="0"/>
                  <a:t>1980 </a:t>
                </a:r>
                <a:r>
                  <a:rPr lang="zh-CN" altLang="en-US" sz="2800" dirty="0"/>
                  <a:t>年）乘以两国的价格指数之比，所以</a:t>
                </a:r>
                <a:r>
                  <a:rPr lang="en-US" altLang="zh-CN" sz="2800" dirty="0"/>
                  <a:t>2020</a:t>
                </a:r>
                <a:r>
                  <a:rPr lang="zh-CN" altLang="en-US" sz="2800" dirty="0"/>
                  <a:t>年英镑与美元的汇率</a:t>
                </a:r>
                <a14:m>
                  <m:oMath xmlns:m="http://schemas.openxmlformats.org/officeDocument/2006/math">
                    <m:r>
                      <a:rPr lang="en-US" altLang="zh-CN" sz="2800" i="1" dirty="0" smtClean="0">
                        <a:latin typeface="Cambria Math" panose="02040503050406030204" pitchFamily="18" charset="0"/>
                      </a:rPr>
                      <m:t>𝐺𝐵𝑃</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𝑈𝑆𝐷</m:t>
                    </m:r>
                    <m:r>
                      <a:rPr lang="en-US" altLang="zh-CN" sz="2800" i="1" dirty="0" smtClean="0">
                        <a:latin typeface="Cambria Math" panose="02040503050406030204" pitchFamily="18" charset="0"/>
                      </a:rPr>
                      <m:t>=1×210/150=1.4 </m:t>
                    </m:r>
                  </m:oMath>
                </a14:m>
                <a:r>
                  <a:rPr lang="zh-CN" altLang="en-US" sz="2800" dirty="0"/>
                  <a:t>，即 </a:t>
                </a:r>
                <a:r>
                  <a:rPr lang="en-US" altLang="zh-CN" sz="2800" dirty="0"/>
                  <a:t>2020 </a:t>
                </a:r>
                <a:r>
                  <a:rPr lang="zh-CN" altLang="en-US" sz="2800" dirty="0"/>
                  <a:t>年 </a:t>
                </a:r>
                <a:r>
                  <a:rPr lang="en-US" altLang="zh-CN" sz="2800" dirty="0"/>
                  <a:t>1 </a:t>
                </a:r>
                <a:r>
                  <a:rPr lang="zh-CN" altLang="en-US" sz="2800" dirty="0"/>
                  <a:t>英镑可以兑换</a:t>
                </a:r>
                <a14:m>
                  <m:oMath xmlns:m="http://schemas.openxmlformats.org/officeDocument/2006/math">
                    <m:r>
                      <a:rPr lang="en-US" altLang="zh-CN" sz="2800" i="1" dirty="0" smtClean="0">
                        <a:latin typeface="Cambria Math" panose="02040503050406030204" pitchFamily="18" charset="0"/>
                      </a:rPr>
                      <m:t>1.4</m:t>
                    </m:r>
                  </m:oMath>
                </a14:m>
                <a:r>
                  <a:rPr lang="en-US" altLang="zh-CN" sz="2800" dirty="0"/>
                  <a:t> </a:t>
                </a:r>
                <a:r>
                  <a:rPr lang="zh-CN" altLang="en-US" sz="2800" dirty="0"/>
                  <a:t>美元。</a:t>
                </a:r>
              </a:p>
              <a:p>
                <a:r>
                  <a:rPr lang="zh-CN" altLang="en-US" sz="2800" dirty="0"/>
                  <a:t>（</a:t>
                </a:r>
                <a:r>
                  <a:rPr lang="en-US" altLang="zh-CN" sz="2800" dirty="0"/>
                  <a:t>3</a:t>
                </a:r>
                <a:r>
                  <a:rPr lang="zh-CN" altLang="en-US" sz="2800" dirty="0"/>
                  <a:t>）由第二问可知，英镑被低估了，低估的比例为</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i="1">
                            <a:latin typeface="Cambria Math" panose="02040503050406030204" pitchFamily="18" charset="0"/>
                          </a:rPr>
                          <m:t>.</m:t>
                        </m:r>
                        <m:r>
                          <a:rPr lang="en-US" altLang="zh-CN" sz="2800" b="0" i="1" smtClean="0">
                            <a:latin typeface="Cambria Math" panose="02040503050406030204" pitchFamily="18" charset="0"/>
                          </a:rPr>
                          <m:t>4</m:t>
                        </m:r>
                        <m:r>
                          <a:rPr lang="en-US" altLang="zh-CN" sz="2800" i="1">
                            <a:latin typeface="Cambria Math" panose="02040503050406030204" pitchFamily="18" charset="0"/>
                          </a:rPr>
                          <m:t>−</m:t>
                        </m:r>
                        <m:r>
                          <a:rPr lang="en-US" altLang="zh-CN" sz="2800" b="0" i="1" smtClean="0">
                            <a:latin typeface="Cambria Math" panose="02040503050406030204" pitchFamily="18" charset="0"/>
                          </a:rPr>
                          <m:t>1</m:t>
                        </m:r>
                        <m:r>
                          <a:rPr lang="en-US" altLang="zh-CN" sz="2800" i="1">
                            <a:latin typeface="Cambria Math" panose="02040503050406030204" pitchFamily="18" charset="0"/>
                          </a:rPr>
                          <m:t>.</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1</m:t>
                        </m:r>
                        <m:r>
                          <a:rPr lang="en-US" altLang="zh-CN" sz="2800" i="1">
                            <a:latin typeface="Cambria Math" panose="02040503050406030204" pitchFamily="18" charset="0"/>
                          </a:rPr>
                          <m:t>.</m:t>
                        </m:r>
                        <m:r>
                          <a:rPr lang="en-US" altLang="zh-CN" sz="2800" b="0" i="1" smtClean="0">
                            <a:latin typeface="Cambria Math" panose="02040503050406030204" pitchFamily="18" charset="0"/>
                          </a:rPr>
                          <m:t>4</m:t>
                        </m:r>
                      </m:den>
                    </m:f>
                    <m:r>
                      <a:rPr lang="en-US" altLang="zh-CN" sz="2800" b="0" i="0" smtClean="0">
                        <a:latin typeface="Cambria Math" panose="02040503050406030204" pitchFamily="18" charset="0"/>
                      </a:rPr>
                      <m:t>=</m:t>
                    </m:r>
                    <m:r>
                      <a:rPr lang="en-US" altLang="zh-CN" sz="2800" b="0" i="1" dirty="0" smtClean="0">
                        <a:latin typeface="Cambria Math" panose="02040503050406030204" pitchFamily="18" charset="0"/>
                      </a:rPr>
                      <m:t>14</m:t>
                    </m:r>
                    <m:r>
                      <a:rPr lang="en-US" altLang="zh-CN" sz="2800" i="1" dirty="0" smtClean="0">
                        <a:latin typeface="Cambria Math" panose="02040503050406030204" pitchFamily="18" charset="0"/>
                      </a:rPr>
                      <m:t>.29%</m:t>
                    </m:r>
                  </m:oMath>
                </a14:m>
                <a:endParaRPr lang="zh-CN" altLang="en-US" sz="2800" dirty="0"/>
              </a:p>
            </p:txBody>
          </p:sp>
        </mc:Choice>
        <mc:Fallback xmlns="">
          <p:sp>
            <p:nvSpPr>
              <p:cNvPr id="5" name="文本框 4">
                <a:extLst>
                  <a:ext uri="{FF2B5EF4-FFF2-40B4-BE49-F238E27FC236}">
                    <a16:creationId xmlns:a16="http://schemas.microsoft.com/office/drawing/2014/main" id="{6DF2E336-8986-482E-B0AE-3C9605F77F0C}"/>
                  </a:ext>
                </a:extLst>
              </p:cNvPr>
              <p:cNvSpPr txBox="1">
                <a:spLocks noRot="1" noChangeAspect="1" noMove="1" noResize="1" noEditPoints="1" noAdjustHandles="1" noChangeArrowheads="1" noChangeShapeType="1" noTextEdit="1"/>
              </p:cNvSpPr>
              <p:nvPr/>
            </p:nvSpPr>
            <p:spPr>
              <a:xfrm>
                <a:off x="439271" y="1228397"/>
                <a:ext cx="11116235" cy="3755965"/>
              </a:xfrm>
              <a:prstGeom prst="rect">
                <a:avLst/>
              </a:prstGeom>
              <a:blipFill>
                <a:blip r:embed="rId4"/>
                <a:stretch>
                  <a:fillRect l="-1096" t="-1948" r="-164" b="-3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82501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8085C8FC-4D8E-4D84-B045-1711658337EA}"/>
              </a:ext>
            </a:extLst>
          </p:cNvPr>
          <p:cNvSpPr txBox="1"/>
          <p:nvPr/>
        </p:nvSpPr>
        <p:spPr>
          <a:xfrm>
            <a:off x="806450" y="1384002"/>
            <a:ext cx="10579100" cy="1600438"/>
          </a:xfrm>
          <a:prstGeom prst="rect">
            <a:avLst/>
          </a:prstGeom>
          <a:noFill/>
        </p:spPr>
        <p:txBody>
          <a:bodyPr wrap="square">
            <a:spAutoFit/>
          </a:bodyPr>
          <a:lstStyle/>
          <a:p>
            <a:r>
              <a:rPr lang="zh-CN" altLang="en-US" sz="2800" dirty="0"/>
              <a:t>例题：财大</a:t>
            </a:r>
            <a:r>
              <a:rPr lang="en-US" altLang="zh-CN" sz="2800" dirty="0"/>
              <a:t>2022</a:t>
            </a:r>
            <a:r>
              <a:rPr lang="zh-CN" altLang="en-US" sz="2800" dirty="0"/>
              <a:t>年真题</a:t>
            </a:r>
            <a:endParaRPr lang="en-US" altLang="zh-CN" sz="2800" dirty="0"/>
          </a:p>
          <a:p>
            <a:endParaRPr lang="en-US" altLang="zh-CN" sz="1400" dirty="0"/>
          </a:p>
          <a:p>
            <a:r>
              <a:rPr lang="zh-CN" altLang="en-US" sz="2800" dirty="0"/>
              <a:t>考虑到银行的负债，银行日常经营中主要面临（）风险</a:t>
            </a:r>
            <a:endParaRPr lang="en-US" altLang="zh-CN" sz="2800" dirty="0"/>
          </a:p>
          <a:p>
            <a:r>
              <a:rPr lang="en-US" altLang="zh-CN" sz="2800" dirty="0"/>
              <a:t>A.</a:t>
            </a:r>
            <a:r>
              <a:rPr lang="zh-CN" altLang="en-US" sz="2800" dirty="0"/>
              <a:t>信用风险</a:t>
            </a:r>
            <a:r>
              <a:rPr lang="en-US" altLang="zh-CN" sz="2800" dirty="0"/>
              <a:t>		B.</a:t>
            </a:r>
            <a:r>
              <a:rPr lang="zh-CN" altLang="en-US" sz="2800" dirty="0"/>
              <a:t>利率风险</a:t>
            </a:r>
            <a:r>
              <a:rPr lang="en-US" altLang="zh-CN" sz="2800" dirty="0"/>
              <a:t>		C.</a:t>
            </a:r>
            <a:r>
              <a:rPr lang="zh-CN" altLang="en-US" sz="2800" dirty="0"/>
              <a:t>市场风险</a:t>
            </a:r>
            <a:r>
              <a:rPr lang="en-US" altLang="zh-CN" sz="2800" dirty="0"/>
              <a:t>		D.</a:t>
            </a:r>
            <a:r>
              <a:rPr lang="zh-CN" altLang="en-US" sz="2800" dirty="0"/>
              <a:t>流动性风险</a:t>
            </a:r>
          </a:p>
        </p:txBody>
      </p:sp>
      <p:sp>
        <p:nvSpPr>
          <p:cNvPr id="9" name="文本框 8">
            <a:extLst>
              <a:ext uri="{FF2B5EF4-FFF2-40B4-BE49-F238E27FC236}">
                <a16:creationId xmlns:a16="http://schemas.microsoft.com/office/drawing/2014/main" id="{4DC56347-C1F9-47C9-A156-92FC1DE7A2B0}"/>
              </a:ext>
            </a:extLst>
          </p:cNvPr>
          <p:cNvSpPr txBox="1"/>
          <p:nvPr/>
        </p:nvSpPr>
        <p:spPr>
          <a:xfrm>
            <a:off x="806450" y="3429000"/>
            <a:ext cx="10439400" cy="2246769"/>
          </a:xfrm>
          <a:prstGeom prst="rect">
            <a:avLst/>
          </a:prstGeom>
          <a:noFill/>
        </p:spPr>
        <p:txBody>
          <a:bodyPr wrap="square">
            <a:spAutoFit/>
          </a:bodyPr>
          <a:lstStyle/>
          <a:p>
            <a:r>
              <a:rPr lang="zh-CN" altLang="en-US" sz="2800" dirty="0"/>
              <a:t>答：</a:t>
            </a:r>
            <a:r>
              <a:rPr lang="en-US" altLang="zh-CN" sz="2800" dirty="0">
                <a:solidFill>
                  <a:srgbClr val="FF0000"/>
                </a:solidFill>
              </a:rPr>
              <a:t>D</a:t>
            </a:r>
          </a:p>
          <a:p>
            <a:r>
              <a:rPr lang="zh-CN" altLang="en-US" sz="2800" dirty="0"/>
              <a:t>考虑到负债，由于银行吸收的负债主要是短期，而资产端贷款则多为长期，即</a:t>
            </a:r>
            <a:r>
              <a:rPr lang="zh-CN" altLang="en-US" sz="2800" dirty="0">
                <a:solidFill>
                  <a:srgbClr val="FF0000"/>
                </a:solidFill>
              </a:rPr>
              <a:t>“借短贷长”</a:t>
            </a:r>
            <a:r>
              <a:rPr lang="zh-CN" altLang="en-US" sz="2800" dirty="0"/>
              <a:t>，所以面临期限错配问题，从而导致银行的流动性风险；存款的挤兑也是流动性风险的体现。因此银行日常经营中面临的主要风险是流动性风险。</a:t>
            </a:r>
          </a:p>
        </p:txBody>
      </p:sp>
    </p:spTree>
    <p:extLst>
      <p:ext uri="{BB962C8B-B14F-4D97-AF65-F5344CB8AC3E}">
        <p14:creationId xmlns:p14="http://schemas.microsoft.com/office/powerpoint/2010/main" val="292431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CFD639E6-E341-4D2E-9ADB-2D4AE733BC13}"/>
              </a:ext>
            </a:extLst>
          </p:cNvPr>
          <p:cNvSpPr txBox="1"/>
          <p:nvPr/>
        </p:nvSpPr>
        <p:spPr>
          <a:xfrm>
            <a:off x="285750" y="1249113"/>
            <a:ext cx="11620500" cy="2031325"/>
          </a:xfrm>
          <a:prstGeom prst="rect">
            <a:avLst/>
          </a:prstGeom>
          <a:noFill/>
        </p:spPr>
        <p:txBody>
          <a:bodyPr wrap="square">
            <a:spAutoFit/>
          </a:bodyPr>
          <a:lstStyle/>
          <a:p>
            <a:r>
              <a:rPr lang="zh-CN" altLang="en-US" sz="2800" dirty="0"/>
              <a:t>例题：财大</a:t>
            </a:r>
            <a:r>
              <a:rPr lang="en-US" altLang="zh-CN" sz="2800" dirty="0"/>
              <a:t>2015</a:t>
            </a:r>
            <a:r>
              <a:rPr lang="zh-CN" altLang="en-US" sz="2800" dirty="0"/>
              <a:t>年真题</a:t>
            </a:r>
            <a:endParaRPr lang="en-US" altLang="zh-CN" sz="2800" dirty="0"/>
          </a:p>
          <a:p>
            <a:endParaRPr lang="en-US" altLang="zh-CN" sz="1400" dirty="0"/>
          </a:p>
          <a:p>
            <a:r>
              <a:rPr lang="zh-CN" altLang="en-US" sz="2800" dirty="0"/>
              <a:t>以下是某银行的资产负债情况。</a:t>
            </a:r>
            <a:endParaRPr lang="en-US" altLang="zh-CN" sz="2800" dirty="0"/>
          </a:p>
          <a:p>
            <a:r>
              <a:rPr lang="zh-CN" altLang="en-US" sz="2800" dirty="0"/>
              <a:t>请计算该银行的期限缺口。判断该银行暴露于利率上行风险还是利率下行风险，并说明理由。</a:t>
            </a:r>
          </a:p>
        </p:txBody>
      </p:sp>
      <p:graphicFrame>
        <p:nvGraphicFramePr>
          <p:cNvPr id="3" name="表格 3">
            <a:extLst>
              <a:ext uri="{FF2B5EF4-FFF2-40B4-BE49-F238E27FC236}">
                <a16:creationId xmlns:a16="http://schemas.microsoft.com/office/drawing/2014/main" id="{B94723C4-F352-46DA-9503-1F6330FBABA4}"/>
              </a:ext>
            </a:extLst>
          </p:cNvPr>
          <p:cNvGraphicFramePr>
            <a:graphicFrameLocks noGrp="1"/>
          </p:cNvGraphicFramePr>
          <p:nvPr>
            <p:extLst>
              <p:ext uri="{D42A27DB-BD31-4B8C-83A1-F6EECF244321}">
                <p14:modId xmlns:p14="http://schemas.microsoft.com/office/powerpoint/2010/main" val="2295193571"/>
              </p:ext>
            </p:extLst>
          </p:nvPr>
        </p:nvGraphicFramePr>
        <p:xfrm>
          <a:off x="1416000" y="3616013"/>
          <a:ext cx="9360000" cy="2286000"/>
        </p:xfrm>
        <a:graphic>
          <a:graphicData uri="http://schemas.openxmlformats.org/drawingml/2006/table">
            <a:tbl>
              <a:tblPr firstRow="1" bandRow="1">
                <a:tableStyleId>{21E4AEA4-8DFA-4A89-87EB-49C32662AFE0}</a:tableStyleId>
              </a:tblPr>
              <a:tblGrid>
                <a:gridCol w="3240000">
                  <a:extLst>
                    <a:ext uri="{9D8B030D-6E8A-4147-A177-3AD203B41FA5}">
                      <a16:colId xmlns:a16="http://schemas.microsoft.com/office/drawing/2014/main" val="595369391"/>
                    </a:ext>
                  </a:extLst>
                </a:gridCol>
                <a:gridCol w="1440000">
                  <a:extLst>
                    <a:ext uri="{9D8B030D-6E8A-4147-A177-3AD203B41FA5}">
                      <a16:colId xmlns:a16="http://schemas.microsoft.com/office/drawing/2014/main" val="2904122575"/>
                    </a:ext>
                  </a:extLst>
                </a:gridCol>
                <a:gridCol w="3240000">
                  <a:extLst>
                    <a:ext uri="{9D8B030D-6E8A-4147-A177-3AD203B41FA5}">
                      <a16:colId xmlns:a16="http://schemas.microsoft.com/office/drawing/2014/main" val="801600823"/>
                    </a:ext>
                  </a:extLst>
                </a:gridCol>
                <a:gridCol w="1440000">
                  <a:extLst>
                    <a:ext uri="{9D8B030D-6E8A-4147-A177-3AD203B41FA5}">
                      <a16:colId xmlns:a16="http://schemas.microsoft.com/office/drawing/2014/main" val="1874728680"/>
                    </a:ext>
                  </a:extLst>
                </a:gridCol>
              </a:tblGrid>
              <a:tr h="370840">
                <a:tc>
                  <a:txBody>
                    <a:bodyPr/>
                    <a:lstStyle/>
                    <a:p>
                      <a:pPr algn="ctr"/>
                      <a:r>
                        <a:rPr lang="zh-CN" altLang="en-US" sz="2400" dirty="0">
                          <a:solidFill>
                            <a:schemeClr val="tx1"/>
                          </a:solidFill>
                        </a:rPr>
                        <a:t>资产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数额</a:t>
                      </a:r>
                      <a:r>
                        <a:rPr lang="en-US" altLang="zh-CN" sz="2400" dirty="0">
                          <a:solidFill>
                            <a:schemeClr val="tx1"/>
                          </a:solidFill>
                        </a:rPr>
                        <a:t>/</a:t>
                      </a:r>
                      <a:r>
                        <a:rPr lang="zh-CN" altLang="en-US" sz="2400" dirty="0">
                          <a:solidFill>
                            <a:schemeClr val="tx1"/>
                          </a:solidFill>
                        </a:rPr>
                        <a:t>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负债</a:t>
                      </a:r>
                      <a:r>
                        <a:rPr lang="en-US" altLang="zh-CN" sz="2400" dirty="0">
                          <a:solidFill>
                            <a:schemeClr val="tx1"/>
                          </a:solidFill>
                        </a:rPr>
                        <a:t>+</a:t>
                      </a:r>
                      <a:r>
                        <a:rPr lang="zh-CN" altLang="en-US" sz="2400" dirty="0">
                          <a:solidFill>
                            <a:schemeClr val="tx1"/>
                          </a:solidFill>
                        </a:rPr>
                        <a:t>权益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数额</a:t>
                      </a:r>
                      <a:r>
                        <a:rPr lang="en-US" altLang="zh-CN" sz="2400" dirty="0">
                          <a:solidFill>
                            <a:schemeClr val="tx1"/>
                          </a:solidFill>
                        </a:rPr>
                        <a:t>/</a:t>
                      </a:r>
                      <a:r>
                        <a:rPr lang="zh-CN" altLang="en-US" sz="2400" dirty="0">
                          <a:solidFill>
                            <a:schemeClr val="tx1"/>
                          </a:solidFill>
                        </a:rPr>
                        <a:t>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6053657"/>
                  </a:ext>
                </a:extLst>
              </a:tr>
              <a:tr h="370840">
                <a:tc>
                  <a:txBody>
                    <a:bodyPr/>
                    <a:lstStyle/>
                    <a:p>
                      <a:pPr algn="ctr"/>
                      <a:r>
                        <a:rPr lang="zh-CN" altLang="en-US" sz="2400" dirty="0"/>
                        <a:t>现金</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活期存款</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7198509"/>
                  </a:ext>
                </a:extLst>
              </a:tr>
              <a:tr h="370840">
                <a:tc>
                  <a:txBody>
                    <a:bodyPr/>
                    <a:lstStyle/>
                    <a:p>
                      <a:pPr algn="ctr"/>
                      <a:r>
                        <a:rPr lang="en-US" altLang="zh-CN" sz="2400" dirty="0"/>
                        <a:t>5 </a:t>
                      </a:r>
                      <a:r>
                        <a:rPr lang="zh-CN" altLang="en-US" sz="2400" dirty="0"/>
                        <a:t>年期中期国库券</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t>1 </a:t>
                      </a:r>
                      <a:r>
                        <a:rPr lang="zh-CN" altLang="en-US" sz="2400" dirty="0"/>
                        <a:t>年期大额可转让存单</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8021133"/>
                  </a:ext>
                </a:extLst>
              </a:tr>
              <a:tr h="370840">
                <a:tc>
                  <a:txBody>
                    <a:bodyPr/>
                    <a:lstStyle/>
                    <a:p>
                      <a:pPr algn="ctr"/>
                      <a:r>
                        <a:rPr lang="en-US" altLang="zh-CN" sz="2400" dirty="0"/>
                        <a:t>30 </a:t>
                      </a:r>
                      <a:r>
                        <a:rPr lang="zh-CN" altLang="en-US" sz="2400" dirty="0"/>
                        <a:t>年期抵押贷款</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股权资本</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04998"/>
                  </a:ext>
                </a:extLst>
              </a:tr>
              <a:tr h="370840">
                <a:tc>
                  <a:txBody>
                    <a:bodyPr/>
                    <a:lstStyle/>
                    <a:p>
                      <a:pPr algn="ctr"/>
                      <a:r>
                        <a:rPr lang="zh-CN" altLang="en-US" sz="2400" dirty="0"/>
                        <a:t>总资产</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总负债加股东权益</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8518321"/>
                  </a:ext>
                </a:extLst>
              </a:tr>
            </a:tbl>
          </a:graphicData>
        </a:graphic>
      </p:graphicFrame>
    </p:spTree>
    <p:extLst>
      <p:ext uri="{BB962C8B-B14F-4D97-AF65-F5344CB8AC3E}">
        <p14:creationId xmlns:p14="http://schemas.microsoft.com/office/powerpoint/2010/main" val="2734956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5F7446F-AC55-4485-A008-381945C07756}"/>
                  </a:ext>
                </a:extLst>
              </p:cNvPr>
              <p:cNvSpPr txBox="1"/>
              <p:nvPr/>
            </p:nvSpPr>
            <p:spPr>
              <a:xfrm>
                <a:off x="373062" y="1371084"/>
                <a:ext cx="11445876" cy="3080972"/>
              </a:xfrm>
              <a:prstGeom prst="rect">
                <a:avLst/>
              </a:prstGeom>
              <a:noFill/>
            </p:spPr>
            <p:txBody>
              <a:bodyPr wrap="square">
                <a:spAutoFit/>
              </a:bodyPr>
              <a:lstStyle/>
              <a:p>
                <a:r>
                  <a:rPr lang="zh-CN" altLang="en-US" sz="2800" dirty="0">
                    <a:latin typeface="Cambria Math" panose="02040503050406030204" pitchFamily="18" charset="0"/>
                  </a:rPr>
                  <a:t>答：</a:t>
                </a:r>
                <a:endParaRPr lang="en-US" altLang="zh-CN" sz="2800" dirty="0">
                  <a:latin typeface="Cambria Math" panose="02040503050406030204" pitchFamily="18" charset="0"/>
                </a:endParaRP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𝐴</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60</m:t>
                        </m:r>
                        <m:r>
                          <a:rPr lang="en-US" altLang="zh-CN" sz="2800" b="0" i="1" smtClean="0">
                            <a:latin typeface="Cambria Math" panose="02040503050406030204" pitchFamily="18" charset="0"/>
                            <a:ea typeface="Cambria Math" panose="02040503050406030204" pitchFamily="18" charset="0"/>
                          </a:rPr>
                          <m:t>×0+60×5+200×20</m:t>
                        </m:r>
                      </m:num>
                      <m:den>
                        <m:r>
                          <a:rPr lang="en-US" altLang="zh-CN" sz="2800" b="0" i="1" smtClean="0">
                            <a:latin typeface="Cambria Math" panose="02040503050406030204" pitchFamily="18" charset="0"/>
                          </a:rPr>
                          <m:t>320</m:t>
                        </m:r>
                      </m:den>
                    </m:f>
                    <m:r>
                      <a:rPr lang="en-US" altLang="zh-CN" sz="2800" b="0" i="1" smtClean="0">
                        <a:latin typeface="Cambria Math" panose="02040503050406030204" pitchFamily="18" charset="0"/>
                      </a:rPr>
                      <m:t>=19.6875</m:t>
                    </m:r>
                  </m:oMath>
                </a14:m>
                <a:r>
                  <a:rPr lang="zh-CN" altLang="en-US" sz="2800" b="0" dirty="0">
                    <a:latin typeface="Cambria Math" panose="02040503050406030204" pitchFamily="18" charset="0"/>
                  </a:rPr>
                  <a:t>年</a:t>
                </a:r>
                <a:endParaRPr lang="en-US" altLang="zh-CN" sz="2800" b="0" dirty="0">
                  <a:latin typeface="Cambria Math" panose="02040503050406030204" pitchFamily="18" charset="0"/>
                </a:endParaRPr>
              </a:p>
              <a:p>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𝐿</m:t>
                        </m:r>
                      </m:sub>
                    </m:sSub>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140</m:t>
                        </m:r>
                        <m:r>
                          <a:rPr lang="en-US" altLang="zh-CN" sz="2800" i="1">
                            <a:latin typeface="Cambria Math" panose="02040503050406030204" pitchFamily="18" charset="0"/>
                            <a:ea typeface="Cambria Math" panose="02040503050406030204" pitchFamily="18" charset="0"/>
                          </a:rPr>
                          <m:t>×0+</m:t>
                        </m:r>
                        <m:r>
                          <a:rPr lang="en-US" altLang="zh-CN" sz="2800" b="0" i="1" smtClean="0">
                            <a:latin typeface="Cambria Math" panose="02040503050406030204" pitchFamily="18" charset="0"/>
                            <a:ea typeface="Cambria Math" panose="02040503050406030204" pitchFamily="18" charset="0"/>
                          </a:rPr>
                          <m:t>160</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m:t>
                        </m:r>
                      </m:num>
                      <m:den>
                        <m:r>
                          <a:rPr lang="en-US" altLang="zh-CN" sz="2800" b="0" i="1" smtClean="0">
                            <a:latin typeface="Cambria Math" panose="02040503050406030204" pitchFamily="18" charset="0"/>
                          </a:rPr>
                          <m:t>140+160</m:t>
                        </m:r>
                      </m:den>
                    </m:f>
                    <m:r>
                      <a:rPr lang="en-US" altLang="zh-CN" sz="2800" b="0" i="1" smtClean="0">
                        <a:latin typeface="Cambria Math" panose="02040503050406030204" pitchFamily="18" charset="0"/>
                      </a:rPr>
                      <m:t>=0.5333</m:t>
                    </m:r>
                  </m:oMath>
                </a14:m>
                <a:r>
                  <a:rPr lang="zh-CN" altLang="en-US" sz="2800" dirty="0"/>
                  <a:t>年</a:t>
                </a:r>
                <a:endParaRPr lang="en-US" altLang="zh-CN" sz="2800" dirty="0"/>
              </a:p>
              <a:p>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𝑀</m:t>
                        </m:r>
                      </m:e>
                      <m:sub>
                        <m:r>
                          <a:rPr lang="en-US" altLang="zh-CN" sz="2800" b="0" i="1" smtClean="0">
                            <a:solidFill>
                              <a:schemeClr val="tx1"/>
                            </a:solidFill>
                            <a:latin typeface="Cambria Math" panose="02040503050406030204" pitchFamily="18" charset="0"/>
                          </a:rPr>
                          <m:t>𝑔𝑎𝑝</m:t>
                        </m:r>
                      </m:sub>
                    </m:sSub>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𝑀</m:t>
                        </m:r>
                      </m:e>
                      <m:sub>
                        <m:r>
                          <a:rPr lang="en-US" altLang="zh-CN" sz="2800" b="0" i="1" smtClean="0">
                            <a:solidFill>
                              <a:schemeClr val="tx1"/>
                            </a:solidFill>
                            <a:latin typeface="Cambria Math" panose="02040503050406030204" pitchFamily="18" charset="0"/>
                          </a:rPr>
                          <m:t>𝐴</m:t>
                        </m:r>
                      </m:sub>
                    </m:sSub>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𝑀</m:t>
                        </m:r>
                      </m:e>
                      <m:sub>
                        <m:r>
                          <a:rPr lang="en-US" altLang="zh-CN" sz="2800" b="0" i="1" smtClean="0">
                            <a:solidFill>
                              <a:schemeClr val="tx1"/>
                            </a:solidFill>
                            <a:latin typeface="Cambria Math" panose="02040503050406030204" pitchFamily="18" charset="0"/>
                          </a:rPr>
                          <m:t>𝐿</m:t>
                        </m:r>
                      </m:sub>
                    </m:sSub>
                    <m:r>
                      <a:rPr lang="en-US" altLang="zh-CN" sz="2800" b="0" i="1" smtClean="0">
                        <a:solidFill>
                          <a:schemeClr val="tx1"/>
                        </a:solidFill>
                        <a:latin typeface="Cambria Math" panose="02040503050406030204" pitchFamily="18" charset="0"/>
                      </a:rPr>
                      <m:t>=19.15</m:t>
                    </m:r>
                  </m:oMath>
                </a14:m>
                <a:r>
                  <a:rPr lang="zh-CN" altLang="en-US" sz="2800" dirty="0"/>
                  <a:t>年，该银行的期限缺口为</a:t>
                </a:r>
                <a:r>
                  <a:rPr lang="en-US" altLang="zh-CN" sz="2800" dirty="0"/>
                  <a:t>19.15</a:t>
                </a:r>
                <a:r>
                  <a:rPr lang="zh-CN" altLang="en-US" sz="2800" dirty="0"/>
                  <a:t>年，因此暴露利率上升风险之中，当利率上升时，资产贬值的幅度大于负债贬值的幅度，因此会使资本净值下降，甚至会引发流动性风险</a:t>
                </a:r>
              </a:p>
            </p:txBody>
          </p:sp>
        </mc:Choice>
        <mc:Fallback xmlns="">
          <p:sp>
            <p:nvSpPr>
              <p:cNvPr id="11" name="文本框 10">
                <a:extLst>
                  <a:ext uri="{FF2B5EF4-FFF2-40B4-BE49-F238E27FC236}">
                    <a16:creationId xmlns:a16="http://schemas.microsoft.com/office/drawing/2014/main" id="{55F7446F-AC55-4485-A008-381945C07756}"/>
                  </a:ext>
                </a:extLst>
              </p:cNvPr>
              <p:cNvSpPr txBox="1">
                <a:spLocks noRot="1" noChangeAspect="1" noMove="1" noResize="1" noEditPoints="1" noAdjustHandles="1" noChangeArrowheads="1" noChangeShapeType="1" noTextEdit="1"/>
              </p:cNvSpPr>
              <p:nvPr/>
            </p:nvSpPr>
            <p:spPr>
              <a:xfrm>
                <a:off x="373062" y="1371084"/>
                <a:ext cx="11445876" cy="3080972"/>
              </a:xfrm>
              <a:prstGeom prst="rect">
                <a:avLst/>
              </a:prstGeom>
              <a:blipFill>
                <a:blip r:embed="rId4"/>
                <a:stretch>
                  <a:fillRect l="-1065" t="-2178" r="-2130" b="-45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7261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4"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久期缺口模型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BBE990F-539F-4244-A9A5-163212B70EFD}"/>
                  </a:ext>
                </a:extLst>
              </p:cNvPr>
              <p:cNvSpPr txBox="1"/>
              <p:nvPr/>
            </p:nvSpPr>
            <p:spPr>
              <a:xfrm>
                <a:off x="279400" y="1308100"/>
                <a:ext cx="11633200" cy="4610173"/>
              </a:xfrm>
              <a:prstGeom prst="rect">
                <a:avLst/>
              </a:prstGeom>
              <a:noFill/>
            </p:spPr>
            <p:txBody>
              <a:bodyPr wrap="square" rtlCol="0">
                <a:spAutoFit/>
              </a:bodyPr>
              <a:lstStyle/>
              <a:p>
                <a:pPr algn="l"/>
                <a:r>
                  <a:rPr lang="zh-CN" altLang="en-US" sz="2800" dirty="0"/>
                  <a:t>利率风险的</a:t>
                </a:r>
                <a:r>
                  <a:rPr lang="zh-CN" altLang="en-US" sz="2800" b="1" dirty="0"/>
                  <a:t>久期缺口模型</a:t>
                </a:r>
                <a:r>
                  <a:rPr lang="zh-CN" altLang="en-US" sz="2800" dirty="0"/>
                  <a:t>：</a:t>
                </a:r>
                <a:r>
                  <a:rPr lang="zh-CN" altLang="en-US" sz="2800" b="0" i="0" dirty="0">
                    <a:solidFill>
                      <a:srgbClr val="121212"/>
                    </a:solidFill>
                    <a:effectLst/>
                    <a:latin typeface="-apple-system"/>
                  </a:rPr>
                  <a:t>久期缺口模型的思想和期限缺口模型类似，但是</a:t>
                </a:r>
                <a:r>
                  <a:rPr lang="zh-CN" altLang="en-US" sz="2800" b="0" i="0" dirty="0">
                    <a:solidFill>
                      <a:srgbClr val="FF0000"/>
                    </a:solidFill>
                    <a:effectLst/>
                    <a:latin typeface="-apple-system"/>
                  </a:rPr>
                  <a:t>考虑了金融机构的资本结构和现金流支付时间</a:t>
                </a:r>
                <a:r>
                  <a:rPr lang="zh-CN" altLang="en-US" sz="2800" b="0" i="0" dirty="0">
                    <a:solidFill>
                      <a:srgbClr val="121212"/>
                    </a:solidFill>
                    <a:effectLst/>
                    <a:latin typeface="-apple-system"/>
                  </a:rPr>
                  <a:t>的影响，是一种更全面测量利率风险的模型。</a:t>
                </a:r>
                <a:endParaRPr lang="en-US" altLang="zh-CN" sz="2800" b="0" i="0" dirty="0">
                  <a:solidFill>
                    <a:srgbClr val="121212"/>
                  </a:solidFill>
                  <a:effectLst/>
                  <a:latin typeface="-apple-system"/>
                </a:endParaRPr>
              </a:p>
              <a:p>
                <a:pPr algn="l"/>
                <a:endParaRPr lang="en-US" altLang="zh-CN" sz="1400" b="0" i="0" dirty="0">
                  <a:solidFill>
                    <a:srgbClr val="121212"/>
                  </a:solidFill>
                  <a:effectLst/>
                  <a:latin typeface="-apple-system"/>
                </a:endParaRPr>
              </a:p>
              <a:p>
                <a:r>
                  <a:rPr lang="zh-CN" altLang="en-US" sz="2800" dirty="0"/>
                  <a:t>假设单个资产的的久期为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𝐷</m:t>
                        </m:r>
                      </m:e>
                      <m:sub>
                        <m:r>
                          <a:rPr lang="en-US" altLang="zh-CN" sz="2800" b="0" i="1" smtClean="0">
                            <a:latin typeface="Cambria Math" panose="02040503050406030204" pitchFamily="18" charset="0"/>
                          </a:rPr>
                          <m:t>𝑖</m:t>
                        </m:r>
                      </m:sub>
                    </m:sSub>
                  </m:oMath>
                </a14:m>
                <a:r>
                  <a:rPr lang="zh-CN" altLang="en-US" sz="2800" dirty="0"/>
                  <a:t>，该资产的市值占总资产的比重为</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i="1">
                            <a:latin typeface="Cambria Math" panose="02040503050406030204" pitchFamily="18" charset="0"/>
                          </a:rPr>
                          <m:t>𝑖</m:t>
                        </m:r>
                      </m:sub>
                    </m:sSub>
                  </m:oMath>
                </a14:m>
                <a:r>
                  <a:rPr lang="zh-CN" altLang="en-US" sz="2800" dirty="0"/>
                  <a:t>，那么金融机构资产的加权平均期限为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𝐷</m:t>
                        </m:r>
                      </m:e>
                      <m:sub>
                        <m:r>
                          <a:rPr lang="en-US" altLang="zh-CN" sz="2800" b="0" i="1" smtClean="0">
                            <a:latin typeface="Cambria Math" panose="02040503050406030204" pitchFamily="18" charset="0"/>
                          </a:rPr>
                          <m:t>𝐴</m:t>
                        </m:r>
                      </m:sub>
                    </m:sSub>
                    <m:r>
                      <a:rPr lang="en-US" altLang="zh-CN" sz="2800" b="0" i="1" smtClean="0">
                        <a:latin typeface="Cambria Math" panose="02040503050406030204" pitchFamily="18" charset="0"/>
                      </a:rPr>
                      <m:t>=</m:t>
                    </m:r>
                    <m:nary>
                      <m:naryPr>
                        <m:chr m:val="∑"/>
                        <m:subHide m:val="on"/>
                        <m:supHide m:val="on"/>
                        <m:ctrlPr>
                          <a:rPr lang="en-US" altLang="zh-CN" sz="2800" b="0" i="1" smtClean="0">
                            <a:latin typeface="Cambria Math" panose="02040503050406030204" pitchFamily="18" charset="0"/>
                          </a:rPr>
                        </m:ctrlPr>
                      </m:naryP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𝑖</m:t>
                            </m:r>
                          </m:sub>
                        </m:sSub>
                        <m:r>
                          <a:rPr lang="zh-CN" altLang="en-US" sz="2800" i="1">
                            <a:latin typeface="Cambria Math" panose="02040503050406030204" pitchFamily="18" charset="0"/>
                          </a:rPr>
                          <m:t>，</m:t>
                        </m:r>
                      </m:e>
                    </m:nary>
                  </m:oMath>
                </a14:m>
                <a:r>
                  <a:rPr lang="zh-CN" altLang="en-US" sz="2800" dirty="0"/>
                  <a:t>同理可得负债的加权平均期限为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b="0" i="1" smtClean="0">
                            <a:latin typeface="Cambria Math" panose="02040503050406030204" pitchFamily="18" charset="0"/>
                          </a:rPr>
                          <m:t>𝐿</m:t>
                        </m:r>
                      </m:sub>
                    </m:sSub>
                  </m:oMath>
                </a14:m>
                <a:r>
                  <a:rPr lang="zh-CN" altLang="en-US" sz="2800" dirty="0"/>
                  <a:t>。</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𝐷</m:t>
                          </m:r>
                        </m:e>
                        <m:sub>
                          <m:r>
                            <a:rPr lang="en-US" altLang="zh-CN" sz="2800" b="0" i="1" smtClean="0">
                              <a:solidFill>
                                <a:srgbClr val="FF0000"/>
                              </a:solidFill>
                              <a:latin typeface="Cambria Math" panose="02040503050406030204" pitchFamily="18" charset="0"/>
                            </a:rPr>
                            <m:t>𝑔𝑎𝑝</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e>
                        <m:sub>
                          <m:r>
                            <a:rPr lang="en-US" altLang="zh-CN" sz="2800" i="1">
                              <a:solidFill>
                                <a:srgbClr val="FF0000"/>
                              </a:solidFill>
                              <a:latin typeface="Cambria Math" panose="02040503050406030204" pitchFamily="18" charset="0"/>
                            </a:rPr>
                            <m:t>𝐴</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𝑘</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e>
                        <m:sub>
                          <m:r>
                            <a:rPr lang="en-US" altLang="zh-CN" sz="2800" i="1">
                              <a:solidFill>
                                <a:srgbClr val="FF0000"/>
                              </a:solidFill>
                              <a:latin typeface="Cambria Math" panose="02040503050406030204" pitchFamily="18" charset="0"/>
                            </a:rPr>
                            <m:t>𝐿</m:t>
                          </m:r>
                        </m:sub>
                      </m:sSub>
                    </m:oMath>
                  </m:oMathPara>
                </a14:m>
                <a:endParaRPr lang="en-US" altLang="zh-CN" sz="2800" dirty="0"/>
              </a:p>
              <a:p>
                <a:r>
                  <a:rPr lang="zh-CN" altLang="en-US" sz="2800" dirty="0"/>
                  <a:t>即</a:t>
                </a:r>
                <a14:m>
                  <m:oMath xmlns:m="http://schemas.openxmlformats.org/officeDocument/2006/math">
                    <m:r>
                      <a:rPr lang="zh-CN" altLang="en-US" sz="2800" i="1" dirty="0" smtClean="0">
                        <a:solidFill>
                          <a:srgbClr val="FF0000"/>
                        </a:solidFill>
                        <a:latin typeface="Cambria Math" panose="02040503050406030204" pitchFamily="18" charset="0"/>
                      </a:rPr>
                      <m:t>久期缺口</m:t>
                    </m:r>
                    <m:r>
                      <a:rPr lang="en-US" altLang="zh-CN" sz="2800" i="1" dirty="0" smtClean="0">
                        <a:solidFill>
                          <a:srgbClr val="FF0000"/>
                        </a:solidFill>
                        <a:latin typeface="Cambria Math" panose="02040503050406030204" pitchFamily="18" charset="0"/>
                      </a:rPr>
                      <m:t>=</m:t>
                    </m:r>
                    <m:r>
                      <a:rPr lang="zh-CN" altLang="en-US" sz="2800" i="1" dirty="0" smtClean="0">
                        <a:solidFill>
                          <a:srgbClr val="FF0000"/>
                        </a:solidFill>
                        <a:latin typeface="Cambria Math" panose="02040503050406030204" pitchFamily="18" charset="0"/>
                      </a:rPr>
                      <m:t>资产加权平均久期</m:t>
                    </m:r>
                    <m:r>
                      <a:rPr lang="en-US" altLang="zh-CN" sz="2800" i="1" dirty="0" smtClean="0">
                        <a:solidFill>
                          <a:srgbClr val="FF0000"/>
                        </a:solidFill>
                        <a:latin typeface="Cambria Math" panose="02040503050406030204" pitchFamily="18" charset="0"/>
                      </a:rPr>
                      <m:t>−</m:t>
                    </m:r>
                    <m:f>
                      <m:fPr>
                        <m:ctrlPr>
                          <a:rPr lang="en-US" altLang="zh-CN" sz="2800" i="1" dirty="0" smtClean="0">
                            <a:solidFill>
                              <a:srgbClr val="FF0000"/>
                            </a:solidFill>
                            <a:latin typeface="Cambria Math" panose="02040503050406030204" pitchFamily="18" charset="0"/>
                          </a:rPr>
                        </m:ctrlPr>
                      </m:fPr>
                      <m:num>
                        <m:r>
                          <a:rPr lang="zh-CN" altLang="en-US" sz="2800" i="1" dirty="0">
                            <a:solidFill>
                              <a:srgbClr val="FF0000"/>
                            </a:solidFill>
                            <a:latin typeface="Cambria Math" panose="02040503050406030204" pitchFamily="18" charset="0"/>
                          </a:rPr>
                          <m:t>总负债</m:t>
                        </m:r>
                      </m:num>
                      <m:den>
                        <m:r>
                          <a:rPr lang="zh-CN" altLang="en-US" sz="2800" i="1" dirty="0">
                            <a:solidFill>
                              <a:srgbClr val="FF0000"/>
                            </a:solidFill>
                            <a:latin typeface="Cambria Math" panose="02040503050406030204" pitchFamily="18" charset="0"/>
                          </a:rPr>
                          <m:t>总资产</m:t>
                        </m:r>
                      </m:den>
                    </m:f>
                    <m:r>
                      <a:rPr lang="en-US" altLang="zh-CN" sz="2800" i="1" dirty="0" smtClean="0">
                        <a:solidFill>
                          <a:srgbClr val="FF0000"/>
                        </a:solidFill>
                        <a:latin typeface="Cambria Math" panose="02040503050406030204" pitchFamily="18" charset="0"/>
                        <a:ea typeface="Cambria Math" panose="02040503050406030204" pitchFamily="18" charset="0"/>
                      </a:rPr>
                      <m:t>×</m:t>
                    </m:r>
                    <m:r>
                      <a:rPr lang="zh-CN" altLang="en-US" sz="2800" i="1" dirty="0">
                        <a:solidFill>
                          <a:srgbClr val="FF0000"/>
                        </a:solidFill>
                        <a:latin typeface="Cambria Math" panose="02040503050406030204" pitchFamily="18" charset="0"/>
                      </a:rPr>
                      <m:t>负债加权平均久期</m:t>
                    </m:r>
                  </m:oMath>
                </a14:m>
                <a:r>
                  <a:rPr lang="zh-CN" altLang="en-US" sz="2800" dirty="0"/>
                  <a:t>，其中</a:t>
                </a:r>
                <a14:m>
                  <m:oMath xmlns:m="http://schemas.openxmlformats.org/officeDocument/2006/math">
                    <m:r>
                      <a:rPr lang="en-US" altLang="zh-CN" sz="2800" i="1" smtClean="0">
                        <a:solidFill>
                          <a:schemeClr val="tx1"/>
                        </a:solidFill>
                        <a:latin typeface="Cambria Math" panose="02040503050406030204" pitchFamily="18" charset="0"/>
                      </a:rPr>
                      <m:t>𝑘</m:t>
                    </m:r>
                  </m:oMath>
                </a14:m>
                <a:r>
                  <a:rPr lang="zh-CN" altLang="en-US" sz="2800" dirty="0"/>
                  <a:t>为资产负债率</a:t>
                </a:r>
              </a:p>
            </p:txBody>
          </p:sp>
        </mc:Choice>
        <mc:Fallback xmlns="">
          <p:sp>
            <p:nvSpPr>
              <p:cNvPr id="2" name="文本框 1">
                <a:extLst>
                  <a:ext uri="{FF2B5EF4-FFF2-40B4-BE49-F238E27FC236}">
                    <a16:creationId xmlns:a16="http://schemas.microsoft.com/office/drawing/2014/main" id="{EBBE990F-539F-4244-A9A5-163212B70EFD}"/>
                  </a:ext>
                </a:extLst>
              </p:cNvPr>
              <p:cNvSpPr txBox="1">
                <a:spLocks noRot="1" noChangeAspect="1" noMove="1" noResize="1" noEditPoints="1" noAdjustHandles="1" noChangeArrowheads="1" noChangeShapeType="1" noTextEdit="1"/>
              </p:cNvSpPr>
              <p:nvPr/>
            </p:nvSpPr>
            <p:spPr>
              <a:xfrm>
                <a:off x="279400" y="1308100"/>
                <a:ext cx="11633200" cy="4610173"/>
              </a:xfrm>
              <a:prstGeom prst="rect">
                <a:avLst/>
              </a:prstGeom>
              <a:blipFill>
                <a:blip r:embed="rId4"/>
                <a:stretch>
                  <a:fillRect l="-1101" t="-1587" r="-210" b="-26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14428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推导</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A3BE32A-7E71-4F41-A951-79C627402E21}"/>
                  </a:ext>
                </a:extLst>
              </p:cNvPr>
              <p:cNvSpPr txBox="1"/>
              <p:nvPr/>
            </p:nvSpPr>
            <p:spPr>
              <a:xfrm>
                <a:off x="260350" y="1270000"/>
                <a:ext cx="11671300" cy="43601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根据久期的含义，</m:t>
                      </m:r>
                      <m:r>
                        <a:rPr lang="zh-CN" altLang="en-US" sz="2800" i="1">
                          <a:latin typeface="Cambria Math" panose="02040503050406030204" pitchFamily="18" charset="0"/>
                        </a:rPr>
                        <m:t>可得</m:t>
                      </m:r>
                      <m:r>
                        <a:rPr lang="zh-CN" altLang="en-US" sz="2800" i="1" smtClean="0">
                          <a:latin typeface="Cambria Math" panose="02040503050406030204" pitchFamily="18" charset="0"/>
                        </a:rPr>
                        <m:t>：</m:t>
                      </m:r>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f>
                                <m:fPr>
                                  <m:ctrlPr>
                                    <a:rPr lang="en-US" altLang="zh-CN" sz="2800" i="1" smtClean="0">
                                      <a:latin typeface="Cambria Math" panose="02040503050406030204" pitchFamily="18" charset="0"/>
                                    </a:rPr>
                                  </m:ctrlPr>
                                </m:fPr>
                                <m:num>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𝐴</m:t>
                                  </m:r>
                                </m:num>
                                <m:den>
                                  <m:r>
                                    <a:rPr lang="en-US" altLang="zh-CN" sz="2800" b="0" i="1" smtClean="0">
                                      <a:latin typeface="Cambria Math" panose="02040503050406030204" pitchFamily="18" charset="0"/>
                                    </a:rPr>
                                    <m:t>𝐴</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𝐴</m:t>
                                  </m:r>
                                </m:sub>
                              </m:sSub>
                              <m:r>
                                <a:rPr lang="en-US" altLang="zh-CN" sz="280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𝑟</m:t>
                                  </m:r>
                                </m:num>
                                <m:den>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𝑟</m:t>
                                  </m:r>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𝐴</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𝐴</m:t>
                                  </m:r>
                                </m:sub>
                              </m:sSub>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𝐴</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𝑟</m:t>
                                  </m:r>
                                </m:num>
                                <m:den>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𝑟</m:t>
                                  </m:r>
                                </m:den>
                              </m:f>
                            </m:e>
                            <m:e>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𝐿</m:t>
                                  </m:r>
                                </m:num>
                                <m:den>
                                  <m:r>
                                    <a:rPr lang="en-US" altLang="zh-CN" sz="2800" b="0" i="1" smtClean="0">
                                      <a:latin typeface="Cambria Math" panose="02040503050406030204" pitchFamily="18" charset="0"/>
                                      <a:ea typeface="Cambria Math" panose="02040503050406030204" pitchFamily="18" charset="0"/>
                                    </a:rPr>
                                    <m:t>𝐿</m:t>
                                  </m:r>
                                </m:den>
                              </m:f>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b="0" i="1" smtClean="0">
                                      <a:latin typeface="Cambria Math" panose="02040503050406030204" pitchFamily="18" charset="0"/>
                                    </a:rPr>
                                    <m:t>𝐿</m:t>
                                  </m:r>
                                </m:sub>
                              </m:sSub>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𝑟</m:t>
                                  </m:r>
                                </m:num>
                                <m:den>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𝑟</m:t>
                                  </m:r>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𝐿</m:t>
                              </m:r>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𝐿</m:t>
                                  </m:r>
                                </m:sub>
                              </m:sSub>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𝐿</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𝑟</m:t>
                                  </m:r>
                                </m:num>
                                <m:den>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𝑟</m:t>
                                  </m:r>
                                </m:den>
                              </m:f>
                            </m:e>
                          </m:eqArr>
                          <m:r>
                            <a:rPr lang="en-US" altLang="zh-CN" sz="2800" b="0" i="1" smtClean="0">
                              <a:latin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m:t>
                          </m:r>
                        </m:e>
                      </m:d>
                    </m:oMath>
                  </m:oMathPara>
                </a14:m>
                <a:endParaRPr lang="en-US" altLang="zh-CN" sz="2800" dirty="0"/>
              </a:p>
              <a:p>
                <a14:m>
                  <m:oMath xmlns:m="http://schemas.openxmlformats.org/officeDocument/2006/math">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𝐸</m:t>
                    </m:r>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𝐴</m:t>
                    </m:r>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𝐿</m:t>
                    </m:r>
                    <m:r>
                      <a:rPr lang="en-US" altLang="zh-CN" sz="2800" b="0" i="1" smtClean="0">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e>
                      <m:sub>
                        <m:r>
                          <a:rPr lang="en-US" altLang="zh-CN" sz="2800" i="1">
                            <a:solidFill>
                              <a:srgbClr val="FF0000"/>
                            </a:solidFill>
                            <a:latin typeface="Cambria Math" panose="02040503050406030204" pitchFamily="18" charset="0"/>
                          </a:rPr>
                          <m:t>𝐴</m:t>
                        </m:r>
                      </m:sub>
                    </m:sSub>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𝑘</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e>
                      <m:sub>
                        <m:r>
                          <a:rPr lang="en-US" altLang="zh-CN" sz="2800" i="1">
                            <a:solidFill>
                              <a:srgbClr val="FF0000"/>
                            </a:solidFill>
                            <a:latin typeface="Cambria Math" panose="02040503050406030204" pitchFamily="18" charset="0"/>
                          </a:rPr>
                          <m:t>𝐿</m:t>
                        </m:r>
                      </m:sub>
                    </m:sSub>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𝐴</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𝑟</m:t>
                        </m:r>
                      </m:num>
                      <m:den>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𝑟</m:t>
                        </m:r>
                      </m:den>
                    </m:f>
                  </m:oMath>
                </a14:m>
                <a:r>
                  <a:rPr lang="zh-CN" altLang="en-US" sz="2800" dirty="0"/>
                  <a:t>，其中</a:t>
                </a:r>
                <a14:m>
                  <m:oMath xmlns:m="http://schemas.openxmlformats.org/officeDocument/2006/math">
                    <m:r>
                      <a:rPr lang="en-US" altLang="zh-CN" sz="2800" i="1" smtClean="0">
                        <a:solidFill>
                          <a:schemeClr val="tx1"/>
                        </a:solidFill>
                        <a:latin typeface="Cambria Math" panose="02040503050406030204" pitchFamily="18" charset="0"/>
                      </a:rPr>
                      <m:t>𝑘</m:t>
                    </m:r>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𝐿</m:t>
                        </m:r>
                      </m:num>
                      <m:den>
                        <m:r>
                          <a:rPr lang="en-US" altLang="zh-CN" sz="2800" b="0" i="1" smtClean="0">
                            <a:solidFill>
                              <a:schemeClr val="tx1"/>
                            </a:solidFill>
                            <a:latin typeface="Cambria Math" panose="02040503050406030204" pitchFamily="18" charset="0"/>
                          </a:rPr>
                          <m:t>𝐴</m:t>
                        </m:r>
                      </m:den>
                    </m:f>
                  </m:oMath>
                </a14:m>
                <a:r>
                  <a:rPr lang="zh-CN" altLang="en-US" sz="2800" dirty="0"/>
                  <a:t>（资产负债率）</a:t>
                </a:r>
                <a:endParaRPr lang="en-US" altLang="zh-CN" sz="2800" dirty="0"/>
              </a:p>
              <a:p>
                <a:r>
                  <a:rPr lang="zh-CN" altLang="en-US" sz="2800" dirty="0"/>
                  <a:t>因此，利率变化对金融机构股权资本的影响可以分为三个部分：</a:t>
                </a:r>
                <a:endParaRPr lang="en-US" altLang="zh-CN" sz="2800" dirty="0"/>
              </a:p>
              <a:p>
                <a:r>
                  <a:rPr lang="zh-CN" altLang="en-US" sz="2800" dirty="0"/>
                  <a:t>①久期缺口：</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𝐷</m:t>
                        </m:r>
                      </m:e>
                      <m:sub>
                        <m:r>
                          <a:rPr lang="en-US" altLang="zh-CN" sz="2800" b="0" i="1" smtClean="0">
                            <a:solidFill>
                              <a:srgbClr val="FF0000"/>
                            </a:solidFill>
                            <a:latin typeface="Cambria Math" panose="02040503050406030204" pitchFamily="18" charset="0"/>
                          </a:rPr>
                          <m:t>𝑔𝑎𝑝</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e>
                      <m:sub>
                        <m:r>
                          <a:rPr lang="en-US" altLang="zh-CN" sz="2800" i="1">
                            <a:solidFill>
                              <a:srgbClr val="FF0000"/>
                            </a:solidFill>
                            <a:latin typeface="Cambria Math" panose="02040503050406030204" pitchFamily="18" charset="0"/>
                          </a:rPr>
                          <m:t>𝐴</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𝑘</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𝐷</m:t>
                        </m:r>
                      </m:e>
                      <m:sub>
                        <m:r>
                          <a:rPr lang="en-US" altLang="zh-CN" sz="2800" i="1">
                            <a:solidFill>
                              <a:srgbClr val="FF0000"/>
                            </a:solidFill>
                            <a:latin typeface="Cambria Math" panose="02040503050406030204" pitchFamily="18" charset="0"/>
                          </a:rPr>
                          <m:t>𝐿</m:t>
                        </m:r>
                      </m:sub>
                    </m:sSub>
                  </m:oMath>
                </a14:m>
                <a:endParaRPr lang="en-US" altLang="zh-CN" sz="2800" dirty="0"/>
              </a:p>
              <a:p>
                <a:r>
                  <a:rPr lang="zh-CN" altLang="en-US" sz="2800" dirty="0"/>
                  <a:t>②金融机构的资产规模</a:t>
                </a:r>
                <a14:m>
                  <m:oMath xmlns:m="http://schemas.openxmlformats.org/officeDocument/2006/math">
                    <m:r>
                      <a:rPr lang="en-US" altLang="zh-CN" sz="2800" i="1" dirty="0" smtClean="0">
                        <a:latin typeface="Cambria Math" panose="02040503050406030204" pitchFamily="18" charset="0"/>
                      </a:rPr>
                      <m:t>𝐴</m:t>
                    </m:r>
                  </m:oMath>
                </a14:m>
                <a:endParaRPr lang="en-US" altLang="zh-CN" sz="2800" dirty="0"/>
              </a:p>
              <a:p>
                <a:r>
                  <a:rPr lang="zh-CN" altLang="en-US" sz="2800" dirty="0"/>
                  <a:t>③利率冲击大小</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𝑟</m:t>
                        </m:r>
                      </m:num>
                      <m:den>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𝑟</m:t>
                        </m:r>
                      </m:den>
                    </m:f>
                  </m:oMath>
                </a14:m>
                <a:endParaRPr lang="zh-CN" altLang="en-US" sz="2800" dirty="0"/>
              </a:p>
            </p:txBody>
          </p:sp>
        </mc:Choice>
        <mc:Fallback xmlns="">
          <p:sp>
            <p:nvSpPr>
              <p:cNvPr id="2" name="文本框 1">
                <a:extLst>
                  <a:ext uri="{FF2B5EF4-FFF2-40B4-BE49-F238E27FC236}">
                    <a16:creationId xmlns:a16="http://schemas.microsoft.com/office/drawing/2014/main" id="{AA3BE32A-7E71-4F41-A951-79C627402E21}"/>
                  </a:ext>
                </a:extLst>
              </p:cNvPr>
              <p:cNvSpPr txBox="1">
                <a:spLocks noRot="1" noChangeAspect="1" noMove="1" noResize="1" noEditPoints="1" noAdjustHandles="1" noChangeArrowheads="1" noChangeShapeType="1" noTextEdit="1"/>
              </p:cNvSpPr>
              <p:nvPr/>
            </p:nvSpPr>
            <p:spPr>
              <a:xfrm>
                <a:off x="260350" y="1270000"/>
                <a:ext cx="11671300" cy="4360104"/>
              </a:xfrm>
              <a:prstGeom prst="rect">
                <a:avLst/>
              </a:prstGeom>
              <a:blipFill>
                <a:blip r:embed="rId4"/>
                <a:stretch>
                  <a:fillRect l="-1097" b="-8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21359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7" name="文本框 6">
            <a:extLst>
              <a:ext uri="{FF2B5EF4-FFF2-40B4-BE49-F238E27FC236}">
                <a16:creationId xmlns:a16="http://schemas.microsoft.com/office/drawing/2014/main" id="{F2069057-83A0-44BC-A6D0-1BE606A9DD99}"/>
              </a:ext>
            </a:extLst>
          </p:cNvPr>
          <p:cNvSpPr txBox="1"/>
          <p:nvPr/>
        </p:nvSpPr>
        <p:spPr>
          <a:xfrm>
            <a:off x="648789" y="1269929"/>
            <a:ext cx="10894423"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例题：</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假设某家银行的总资产为</a:t>
            </a:r>
            <a:r>
              <a:rPr lang="en-US" altLang="zh-CN" sz="2800" dirty="0">
                <a:solidFill>
                  <a:prstClr val="black"/>
                </a:solidFill>
                <a:latin typeface="等线" panose="020F0502020204030204"/>
                <a:ea typeface="等线" panose="02010600030101010101" pitchFamily="2" charset="-122"/>
              </a:rPr>
              <a:t>100</a:t>
            </a:r>
            <a:r>
              <a:rPr lang="zh-CN" altLang="en-US" sz="2800" dirty="0">
                <a:solidFill>
                  <a:prstClr val="black"/>
                </a:solidFill>
                <a:latin typeface="等线" panose="020F0502020204030204"/>
                <a:ea typeface="等线" panose="02010600030101010101" pitchFamily="2" charset="-122"/>
              </a:rPr>
              <a:t>亿元，总负债为</a:t>
            </a:r>
            <a:r>
              <a:rPr lang="en-US" altLang="zh-CN" sz="2800" dirty="0">
                <a:solidFill>
                  <a:prstClr val="black"/>
                </a:solidFill>
                <a:latin typeface="等线" panose="020F0502020204030204"/>
                <a:ea typeface="等线" panose="02010600030101010101" pitchFamily="2" charset="-122"/>
              </a:rPr>
              <a:t>80</a:t>
            </a:r>
            <a:r>
              <a:rPr lang="zh-CN" altLang="en-US" sz="2800" dirty="0">
                <a:solidFill>
                  <a:prstClr val="black"/>
                </a:solidFill>
                <a:latin typeface="等线" panose="020F0502020204030204"/>
                <a:ea typeface="等线" panose="02010600030101010101" pitchFamily="2" charset="-122"/>
              </a:rPr>
              <a:t>亿元。根据测算，该银行的资产组合的加权平均久期为</a:t>
            </a:r>
            <a:r>
              <a:rPr lang="en-US" altLang="zh-CN" sz="2800" dirty="0">
                <a:solidFill>
                  <a:prstClr val="black"/>
                </a:solidFill>
                <a:latin typeface="等线" panose="020F0502020204030204"/>
                <a:ea typeface="等线" panose="02010600030101010101" pitchFamily="2" charset="-122"/>
              </a:rPr>
              <a:t>6</a:t>
            </a:r>
            <a:r>
              <a:rPr lang="zh-CN" altLang="en-US" sz="2800" dirty="0">
                <a:solidFill>
                  <a:prstClr val="black"/>
                </a:solidFill>
                <a:latin typeface="等线" panose="020F0502020204030204"/>
                <a:ea typeface="等线" panose="02010600030101010101" pitchFamily="2" charset="-122"/>
              </a:rPr>
              <a:t>年，负债组合的加权平均久期为</a:t>
            </a:r>
            <a:r>
              <a:rPr lang="en-US" altLang="zh-CN" sz="2800" dirty="0">
                <a:solidFill>
                  <a:prstClr val="black"/>
                </a:solidFill>
                <a:latin typeface="等线" panose="020F0502020204030204"/>
                <a:ea typeface="等线" panose="02010600030101010101" pitchFamily="2" charset="-122"/>
              </a:rPr>
              <a:t>5</a:t>
            </a:r>
            <a:r>
              <a:rPr lang="zh-CN" altLang="en-US" sz="2800" dirty="0">
                <a:solidFill>
                  <a:prstClr val="black"/>
                </a:solidFill>
                <a:latin typeface="等线" panose="020F0502020204030204"/>
                <a:ea typeface="等线" panose="02010600030101010101" pitchFamily="2" charset="-122"/>
              </a:rPr>
              <a:t>年，如果市场利率由</a:t>
            </a:r>
            <a:r>
              <a:rPr lang="en-US" altLang="zh-CN" sz="2800" dirty="0">
                <a:solidFill>
                  <a:prstClr val="black"/>
                </a:solidFill>
                <a:latin typeface="等线" panose="020F0502020204030204"/>
                <a:ea typeface="等线" panose="02010600030101010101" pitchFamily="2" charset="-122"/>
              </a:rPr>
              <a:t>2%</a:t>
            </a:r>
            <a:r>
              <a:rPr lang="zh-CN" altLang="en-US" sz="2800" dirty="0">
                <a:solidFill>
                  <a:prstClr val="black"/>
                </a:solidFill>
                <a:latin typeface="等线" panose="020F0502020204030204"/>
                <a:ea typeface="等线" panose="02010600030101010101" pitchFamily="2" charset="-122"/>
              </a:rPr>
              <a:t>上升到</a:t>
            </a:r>
            <a:r>
              <a:rPr lang="en-US" altLang="zh-CN" sz="2800" dirty="0">
                <a:solidFill>
                  <a:prstClr val="black"/>
                </a:solidFill>
                <a:latin typeface="等线" panose="020F0502020204030204"/>
                <a:ea typeface="等线" panose="02010600030101010101" pitchFamily="2" charset="-122"/>
              </a:rPr>
              <a:t>2.5%</a:t>
            </a:r>
            <a:r>
              <a:rPr lang="zh-CN" altLang="en-US" sz="2800" dirty="0">
                <a:solidFill>
                  <a:prstClr val="black"/>
                </a:solidFill>
                <a:latin typeface="等线" panose="020F0502020204030204"/>
                <a:ea typeface="等线" panose="02010600030101010101" pitchFamily="2" charset="-122"/>
              </a:rPr>
              <a:t>，请计算利率变动会对银行净值带来什么样的影响？请问</a:t>
            </a:r>
            <a:r>
              <a:rPr lang="zh-CN" altLang="en-US" sz="2800" dirty="0"/>
              <a:t>你可以采取哪些措施来降低利率风险﹖请阐述其理由。</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00144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068261D-DCAD-46F0-8649-EC2ED7277245}"/>
                  </a:ext>
                </a:extLst>
              </p:cNvPr>
              <p:cNvSpPr txBox="1"/>
              <p:nvPr/>
            </p:nvSpPr>
            <p:spPr>
              <a:xfrm>
                <a:off x="648788" y="1228542"/>
                <a:ext cx="10894423" cy="4139659"/>
              </a:xfrm>
              <a:prstGeom prst="rect">
                <a:avLst/>
              </a:prstGeom>
              <a:noFill/>
            </p:spPr>
            <p:txBody>
              <a:bodyPr wrap="square" rtlCol="0">
                <a:spAutoFit/>
              </a:bodyPr>
              <a:lstStyle/>
              <a:p>
                <a:pPr algn="l"/>
                <a:r>
                  <a:rPr lang="zh-CN" altLang="en-US" sz="2800" dirty="0"/>
                  <a:t>答：</a:t>
                </a:r>
                <a:endParaRPr lang="en-US" altLang="zh-CN" sz="2800" dirty="0"/>
              </a:p>
              <a:p>
                <a14:m>
                  <m:oMath xmlns:m="http://schemas.openxmlformats.org/officeDocument/2006/math">
                    <m:r>
                      <a:rPr lang="zh-CN" altLang="en-US" sz="2800" i="1" dirty="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1</m:t>
                    </m:r>
                    <m:r>
                      <a:rPr lang="zh-CN" altLang="en-US" sz="2800" i="1" dirty="0">
                        <a:solidFill>
                          <a:schemeClr val="tx1"/>
                        </a:solidFill>
                        <a:latin typeface="Cambria Math" panose="02040503050406030204" pitchFamily="18" charset="0"/>
                      </a:rPr>
                      <m:t>）</m:t>
                    </m:r>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𝐷</m:t>
                        </m:r>
                      </m:e>
                      <m:sub>
                        <m:r>
                          <a:rPr lang="en-US" altLang="zh-CN" sz="2800" b="0" i="1" smtClean="0">
                            <a:solidFill>
                              <a:schemeClr val="tx1"/>
                            </a:solidFill>
                            <a:latin typeface="Cambria Math" panose="02040503050406030204" pitchFamily="18" charset="0"/>
                          </a:rPr>
                          <m:t>𝑔𝑎𝑝</m:t>
                        </m:r>
                      </m:sub>
                    </m:sSub>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𝐷</m:t>
                        </m:r>
                      </m:e>
                      <m:sub>
                        <m:r>
                          <a:rPr lang="en-US" altLang="zh-CN" sz="2800" i="1">
                            <a:solidFill>
                              <a:schemeClr val="tx1"/>
                            </a:solidFill>
                            <a:latin typeface="Cambria Math" panose="02040503050406030204" pitchFamily="18" charset="0"/>
                          </a:rPr>
                          <m:t>𝐴</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𝑘</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𝐷</m:t>
                        </m:r>
                      </m:e>
                      <m:sub>
                        <m:r>
                          <a:rPr lang="en-US" altLang="zh-CN" sz="2800" i="1">
                            <a:solidFill>
                              <a:schemeClr val="tx1"/>
                            </a:solidFill>
                            <a:latin typeface="Cambria Math" panose="02040503050406030204" pitchFamily="18" charset="0"/>
                          </a:rPr>
                          <m:t>𝐿</m:t>
                        </m:r>
                      </m:sub>
                    </m:sSub>
                    <m:r>
                      <a:rPr lang="en-US" altLang="zh-CN" sz="2800" b="0" i="1" smtClean="0">
                        <a:solidFill>
                          <a:schemeClr val="tx1"/>
                        </a:solidFill>
                        <a:latin typeface="Cambria Math" panose="02040503050406030204" pitchFamily="18" charset="0"/>
                      </a:rPr>
                      <m:t>=6−</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80</m:t>
                        </m:r>
                      </m:num>
                      <m:den>
                        <m:r>
                          <a:rPr lang="en-US" altLang="zh-CN" sz="2800" b="0" i="1" smtClean="0">
                            <a:solidFill>
                              <a:schemeClr val="tx1"/>
                            </a:solidFill>
                            <a:latin typeface="Cambria Math" panose="02040503050406030204" pitchFamily="18" charset="0"/>
                          </a:rPr>
                          <m:t>100</m:t>
                        </m:r>
                      </m:den>
                    </m:f>
                    <m:r>
                      <a:rPr lang="en-US" altLang="zh-CN" sz="2800" b="0" i="1" smtClean="0">
                        <a:solidFill>
                          <a:schemeClr val="tx1"/>
                        </a:solidFill>
                        <a:latin typeface="Cambria Math" panose="02040503050406030204" pitchFamily="18" charset="0"/>
                        <a:ea typeface="Cambria Math" panose="02040503050406030204" pitchFamily="18" charset="0"/>
                      </a:rPr>
                      <m:t>×5=2</m:t>
                    </m:r>
                  </m:oMath>
                </a14:m>
                <a:r>
                  <a:rPr lang="zh-CN" altLang="en-US" sz="2800" dirty="0"/>
                  <a:t>年；</a:t>
                </a:r>
                <a:r>
                  <a:rPr lang="en-US" altLang="zh-CN" sz="2800"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𝐸</m:t>
                    </m:r>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𝑔𝑎𝑝</m:t>
                        </m:r>
                      </m:sub>
                    </m:sSub>
                    <m:r>
                      <a:rPr lang="en-US" altLang="zh-CN" sz="280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𝐴</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𝑟</m:t>
                        </m:r>
                      </m:num>
                      <m:den>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𝑟</m:t>
                        </m:r>
                      </m:den>
                    </m:f>
                    <m:r>
                      <a:rPr lang="en-US" altLang="zh-CN" sz="2800" b="0" i="0" smtClean="0">
                        <a:latin typeface="Cambria Math" panose="02040503050406030204" pitchFamily="18" charset="0"/>
                        <a:ea typeface="Cambria Math" panose="02040503050406030204" pitchFamily="18" charset="0"/>
                      </a:rPr>
                      <m:t>=−2</m:t>
                    </m:r>
                    <m:r>
                      <a:rPr lang="en-US" altLang="zh-CN" sz="2800" b="0" i="1" smtClean="0">
                        <a:latin typeface="Cambria Math" panose="02040503050406030204" pitchFamily="18" charset="0"/>
                        <a:ea typeface="Cambria Math" panose="02040503050406030204" pitchFamily="18" charset="0"/>
                      </a:rPr>
                      <m:t>×100×</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0.5%</m:t>
                        </m:r>
                      </m:num>
                      <m:den>
                        <m:r>
                          <a:rPr lang="en-US" altLang="zh-CN" sz="2800" b="0" i="1" smtClean="0">
                            <a:latin typeface="Cambria Math" panose="02040503050406030204" pitchFamily="18" charset="0"/>
                            <a:ea typeface="Cambria Math" panose="02040503050406030204" pitchFamily="18" charset="0"/>
                          </a:rPr>
                          <m:t>1+2%</m:t>
                        </m:r>
                      </m:den>
                    </m:f>
                    <m:r>
                      <a:rPr lang="en-US" altLang="zh-CN" sz="2800" b="0" i="1" smtClean="0">
                        <a:latin typeface="Cambria Math" panose="02040503050406030204" pitchFamily="18" charset="0"/>
                        <a:ea typeface="Cambria Math" panose="02040503050406030204" pitchFamily="18" charset="0"/>
                      </a:rPr>
                      <m:t>=−0.98</m:t>
                    </m:r>
                  </m:oMath>
                </a14:m>
                <a:r>
                  <a:rPr lang="zh-CN" altLang="en-US" sz="2800" dirty="0"/>
                  <a:t>亿元，银行净值下降</a:t>
                </a:r>
                <a:r>
                  <a:rPr lang="en-US" altLang="zh-CN" sz="2800" dirty="0"/>
                  <a:t>0.98</a:t>
                </a:r>
                <a:r>
                  <a:rPr lang="zh-CN" altLang="en-US" sz="2800" dirty="0"/>
                  <a:t>亿元，</a:t>
                </a:r>
                <a14:m>
                  <m:oMath xmlns:m="http://schemas.openxmlformats.org/officeDocument/2006/math">
                    <m:r>
                      <a:rPr lang="zh-CN" altLang="en-US" sz="2800" i="1" dirty="0" smtClean="0">
                        <a:latin typeface="Cambria Math" panose="02040503050406030204" pitchFamily="18" charset="0"/>
                      </a:rPr>
                      <m:t>变为</m:t>
                    </m:r>
                    <m:r>
                      <a:rPr lang="en-US" altLang="zh-CN" sz="2800" i="1" dirty="0" smtClean="0">
                        <a:latin typeface="Cambria Math" panose="02040503050406030204" pitchFamily="18" charset="0"/>
                      </a:rPr>
                      <m:t>20−0.98=19.02</m:t>
                    </m:r>
                    <m:r>
                      <a:rPr lang="zh-CN" altLang="en-US" sz="2800" i="1" dirty="0" smtClean="0">
                        <a:latin typeface="Cambria Math" panose="02040503050406030204" pitchFamily="18" charset="0"/>
                      </a:rPr>
                      <m:t>亿元</m:t>
                    </m:r>
                  </m:oMath>
                </a14:m>
                <a:r>
                  <a:rPr lang="zh-CN" altLang="en-US" sz="2800" dirty="0"/>
                  <a:t>。</a:t>
                </a:r>
                <a:endParaRPr lang="en-US" altLang="zh-CN" sz="2800" dirty="0"/>
              </a:p>
              <a:p>
                <a:r>
                  <a:rPr lang="zh-CN" altLang="en-US" sz="2800" dirty="0"/>
                  <a:t>（</a:t>
                </a:r>
                <a:r>
                  <a:rPr lang="en-US" altLang="zh-CN" sz="2800" dirty="0"/>
                  <a:t>2</a:t>
                </a:r>
                <a:r>
                  <a:rPr lang="zh-CN" altLang="en-US" sz="2800" dirty="0"/>
                  <a:t>）①可以增大负债久期并降低资产久期使得久期匹配；②利用衍生品进行套期保值降低利率风险（远期、互换等</a:t>
                </a:r>
                <a:r>
                  <a:rPr lang="en-US" altLang="zh-CN" sz="2800" dirty="0"/>
                  <a:t>)</a:t>
                </a:r>
                <a:r>
                  <a:rPr lang="zh-CN" altLang="en-US" sz="2800" dirty="0"/>
                  <a:t>。③进行利率互换，将浮动利率换成固定利率，规避利率风险。</a:t>
                </a:r>
                <a:endParaRPr lang="en-US" altLang="zh-CN" sz="2800" dirty="0"/>
              </a:p>
              <a:p>
                <a:endParaRPr lang="en-US" altLang="zh-CN" sz="1400" dirty="0"/>
              </a:p>
              <a:p>
                <a:r>
                  <a:rPr lang="zh-CN" altLang="en-US" sz="2800" dirty="0"/>
                  <a:t>注：第（</a:t>
                </a:r>
                <a:r>
                  <a:rPr lang="en-US" altLang="zh-CN" sz="2800" dirty="0"/>
                  <a:t>2</a:t>
                </a:r>
                <a:r>
                  <a:rPr lang="zh-CN" altLang="en-US" sz="2800" dirty="0"/>
                  <a:t>）问的答案可以参考前面</a:t>
                </a:r>
                <a:r>
                  <a:rPr lang="en-US" altLang="zh-CN" sz="2800" dirty="0"/>
                  <a:t>PPT</a:t>
                </a:r>
                <a:r>
                  <a:rPr lang="zh-CN" altLang="en-US" sz="2800" dirty="0"/>
                  <a:t>中的</a:t>
                </a:r>
                <a:r>
                  <a:rPr lang="en-US" altLang="zh-CN" sz="2800" dirty="0"/>
                  <a:t>2015</a:t>
                </a:r>
                <a:r>
                  <a:rPr lang="zh-CN" altLang="en-US" sz="2800" dirty="0"/>
                  <a:t>年中山真题</a:t>
                </a:r>
                <a:endParaRPr lang="en-US" altLang="zh-CN" sz="2800" dirty="0"/>
              </a:p>
            </p:txBody>
          </p:sp>
        </mc:Choice>
        <mc:Fallback xmlns="">
          <p:sp>
            <p:nvSpPr>
              <p:cNvPr id="5" name="文本框 4">
                <a:extLst>
                  <a:ext uri="{FF2B5EF4-FFF2-40B4-BE49-F238E27FC236}">
                    <a16:creationId xmlns:a16="http://schemas.microsoft.com/office/drawing/2014/main" id="{D068261D-DCAD-46F0-8649-EC2ED7277245}"/>
                  </a:ext>
                </a:extLst>
              </p:cNvPr>
              <p:cNvSpPr txBox="1">
                <a:spLocks noRot="1" noChangeAspect="1" noMove="1" noResize="1" noEditPoints="1" noAdjustHandles="1" noChangeArrowheads="1" noChangeShapeType="1" noTextEdit="1"/>
              </p:cNvSpPr>
              <p:nvPr/>
            </p:nvSpPr>
            <p:spPr>
              <a:xfrm>
                <a:off x="648788" y="1228542"/>
                <a:ext cx="10894423" cy="4139659"/>
              </a:xfrm>
              <a:prstGeom prst="rect">
                <a:avLst/>
              </a:prstGeom>
              <a:blipFill>
                <a:blip r:embed="rId4"/>
                <a:stretch>
                  <a:fillRect l="-1119" t="-1767" r="-1678" b="-30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70680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060642" y="3930223"/>
            <a:ext cx="4070717"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市场风险模型</a:t>
            </a:r>
          </a:p>
        </p:txBody>
      </p:sp>
    </p:spTree>
    <p:extLst>
      <p:ext uri="{BB962C8B-B14F-4D97-AF65-F5344CB8AC3E}">
        <p14:creationId xmlns:p14="http://schemas.microsoft.com/office/powerpoint/2010/main" val="14458479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40326" y="250621"/>
            <a:ext cx="739433" cy="461665"/>
          </a:xfrm>
          <a:prstGeom prst="rect">
            <a:avLst/>
          </a:prstGeom>
          <a:noFill/>
        </p:spPr>
        <p:txBody>
          <a:bodyPr wrap="none" rtlCol="0">
            <a:spAutoFit/>
          </a:bodyPr>
          <a:lstStyle/>
          <a:p>
            <a:pPr algn="ctr" defTabSz="866943" fontAlgn="base">
              <a:spcBef>
                <a:spcPct val="0"/>
              </a:spcBef>
              <a:spcAft>
                <a:spcPct val="0"/>
              </a:spcAft>
            </a:pPr>
            <a:r>
              <a:rPr lang="en-US" altLang="zh-CN" sz="2400" dirty="0" err="1">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VaR</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489286A-3E03-4A9D-A6CD-A0E9E633442A}"/>
                  </a:ext>
                </a:extLst>
              </p:cNvPr>
              <p:cNvSpPr txBox="1"/>
              <p:nvPr/>
            </p:nvSpPr>
            <p:spPr>
              <a:xfrm>
                <a:off x="727166" y="1872324"/>
                <a:ext cx="10737668" cy="3113353"/>
              </a:xfrm>
              <a:prstGeom prst="rect">
                <a:avLst/>
              </a:prstGeom>
              <a:noFill/>
            </p:spPr>
            <p:txBody>
              <a:bodyPr wrap="square" rtlCol="0">
                <a:spAutoFit/>
              </a:bodyPr>
              <a:lstStyle/>
              <a:p>
                <a:r>
                  <a:rPr lang="zh-CN" altLang="en-US" sz="2800" dirty="0"/>
                  <a:t>日在险价值</a:t>
                </a:r>
                <a14:m>
                  <m:oMath xmlns:m="http://schemas.openxmlformats.org/officeDocument/2006/math">
                    <m:r>
                      <a:rPr lang="en-US" altLang="zh-CN" sz="2800" i="1" dirty="0" smtClean="0">
                        <a:solidFill>
                          <a:srgbClr val="FF0000"/>
                        </a:solidFill>
                        <a:latin typeface="Cambria Math" panose="02040503050406030204" pitchFamily="18" charset="0"/>
                      </a:rPr>
                      <m:t>𝐷𝑉𝑎𝑅</m:t>
                    </m:r>
                  </m:oMath>
                </a14:m>
                <a:r>
                  <a:rPr lang="zh-CN" altLang="en-US" sz="2800" dirty="0"/>
                  <a:t>：在一定概率水平（置信度</a:t>
                </a:r>
                <a14:m>
                  <m:oMath xmlns:m="http://schemas.openxmlformats.org/officeDocument/2006/math">
                    <m:r>
                      <a:rPr lang="zh-CN" altLang="en-US" sz="2800" i="1" smtClean="0">
                        <a:latin typeface="Cambria Math" panose="02040503050406030204" pitchFamily="18" charset="0"/>
                      </a:rPr>
                      <m:t>𝛼</m:t>
                    </m:r>
                  </m:oMath>
                </a14:m>
                <a:r>
                  <a:rPr lang="zh-CN" altLang="en-US" sz="2800" dirty="0"/>
                  <a:t>）下，某一金融资产或证券组合价值在一天内的最大可能损失。</a:t>
                </a:r>
                <a:endParaRPr lang="en-US" altLang="zh-CN" sz="2800" dirty="0"/>
              </a:p>
              <a:p>
                <a:r>
                  <a:rPr lang="zh-CN" altLang="en-US" sz="2800" i="0" dirty="0">
                    <a:latin typeface="+mj-lt"/>
                  </a:rPr>
                  <a:t>①</a:t>
                </a:r>
                <a14:m>
                  <m:oMath xmlns:m="http://schemas.openxmlformats.org/officeDocument/2006/math">
                    <m:r>
                      <a:rPr lang="zh-CN" altLang="en-US" sz="2800" i="1" dirty="0" smtClean="0">
                        <a:solidFill>
                          <a:schemeClr val="accent1"/>
                        </a:solidFill>
                        <a:latin typeface="Cambria Math" panose="02040503050406030204" pitchFamily="18" charset="0"/>
                      </a:rPr>
                      <m:t>日价格波动性</m:t>
                    </m:r>
                    <m:r>
                      <a:rPr lang="en-US" altLang="zh-CN" sz="2800" i="1" dirty="0" smtClean="0">
                        <a:solidFill>
                          <a:schemeClr val="accent1"/>
                        </a:solidFill>
                        <a:latin typeface="Cambria Math" panose="02040503050406030204" pitchFamily="18" charset="0"/>
                      </a:rPr>
                      <m:t>=−</m:t>
                    </m:r>
                    <m:sSub>
                      <m:sSubPr>
                        <m:ctrlPr>
                          <a:rPr lang="en-US" altLang="zh-CN" sz="2800" i="1" dirty="0" smtClean="0">
                            <a:solidFill>
                              <a:schemeClr val="accent1"/>
                            </a:solidFill>
                            <a:latin typeface="Cambria Math" panose="02040503050406030204" pitchFamily="18" charset="0"/>
                          </a:rPr>
                        </m:ctrlPr>
                      </m:sSubPr>
                      <m:e>
                        <m:r>
                          <a:rPr lang="en-US" altLang="zh-CN" sz="2800" b="0" i="1" dirty="0" smtClean="0">
                            <a:solidFill>
                              <a:schemeClr val="accent1"/>
                            </a:solidFill>
                            <a:latin typeface="Cambria Math" panose="02040503050406030204" pitchFamily="18" charset="0"/>
                          </a:rPr>
                          <m:t>𝐷</m:t>
                        </m:r>
                      </m:e>
                      <m:sub>
                        <m:r>
                          <a:rPr lang="en-US" altLang="zh-CN" sz="2800" b="0" i="1" dirty="0" smtClean="0">
                            <a:solidFill>
                              <a:schemeClr val="accent1"/>
                            </a:solidFill>
                            <a:latin typeface="Cambria Math" panose="02040503050406030204" pitchFamily="18" charset="0"/>
                          </a:rPr>
                          <m:t>𝑚𝑜𝑑</m:t>
                        </m:r>
                      </m:sub>
                    </m:sSub>
                    <m:r>
                      <a:rPr lang="en-US" altLang="zh-CN" sz="2800" i="1" dirty="0" smtClean="0">
                        <a:solidFill>
                          <a:schemeClr val="accent1"/>
                        </a:solidFill>
                        <a:latin typeface="Cambria Math" panose="02040503050406030204" pitchFamily="18" charset="0"/>
                        <a:ea typeface="Cambria Math" panose="02040503050406030204" pitchFamily="18" charset="0"/>
                      </a:rPr>
                      <m:t>×</m:t>
                    </m:r>
                    <m:r>
                      <a:rPr lang="zh-CN" altLang="en-US" sz="2800" i="1" dirty="0" smtClean="0">
                        <a:solidFill>
                          <a:schemeClr val="accent1"/>
                        </a:solidFill>
                        <a:latin typeface="Cambria Math" panose="02040503050406030204" pitchFamily="18" charset="0"/>
                      </a:rPr>
                      <m:t>不利的日收益率变动</m:t>
                    </m:r>
                  </m:oMath>
                </a14:m>
                <a:endParaRPr lang="en-US" altLang="zh-CN" sz="2800" dirty="0">
                  <a:solidFill>
                    <a:schemeClr val="accent1"/>
                  </a:solidFill>
                </a:endParaRPr>
              </a:p>
              <a:p>
                <a:r>
                  <a:rPr lang="zh-CN" altLang="en-US" sz="2800" i="0" dirty="0">
                    <a:latin typeface="+mj-lt"/>
                  </a:rPr>
                  <a:t>②</a:t>
                </a:r>
                <a14:m>
                  <m:oMath xmlns:m="http://schemas.openxmlformats.org/officeDocument/2006/math">
                    <m:r>
                      <a:rPr lang="en-US" altLang="zh-CN" sz="2800" i="1" dirty="0" smtClean="0">
                        <a:solidFill>
                          <a:srgbClr val="FF0000"/>
                        </a:solidFill>
                        <a:latin typeface="Cambria Math" panose="02040503050406030204" pitchFamily="18" charset="0"/>
                      </a:rPr>
                      <m:t>𝐷𝑉𝑎𝑅</m:t>
                    </m:r>
                    <m:r>
                      <a:rPr lang="en-US" altLang="zh-CN" sz="2800" b="0" i="0" dirty="0" smtClean="0">
                        <a:solidFill>
                          <a:srgbClr val="FF0000"/>
                        </a:solidFill>
                        <a:latin typeface="Cambria Math" panose="02040503050406030204" pitchFamily="18" charset="0"/>
                      </a:rPr>
                      <m:t>=</m:t>
                    </m:r>
                    <m:r>
                      <a:rPr lang="zh-CN" altLang="en-US" sz="2800" i="1" dirty="0" smtClean="0">
                        <a:solidFill>
                          <a:srgbClr val="FF0000"/>
                        </a:solidFill>
                        <a:latin typeface="Cambria Math" panose="02040503050406030204" pitchFamily="18" charset="0"/>
                      </a:rPr>
                      <m:t>日价格波动性</m:t>
                    </m:r>
                    <m:r>
                      <a:rPr lang="en-US" altLang="zh-CN" sz="2800" i="1" dirty="0" smtClean="0">
                        <a:solidFill>
                          <a:srgbClr val="FF0000"/>
                        </a:solidFill>
                        <a:latin typeface="Cambria Math" panose="02040503050406030204" pitchFamily="18" charset="0"/>
                        <a:ea typeface="Cambria Math" panose="02040503050406030204" pitchFamily="18" charset="0"/>
                      </a:rPr>
                      <m:t>×</m:t>
                    </m:r>
                    <m:r>
                      <a:rPr lang="zh-CN" altLang="en-US" sz="2800" i="1" dirty="0" smtClean="0">
                        <a:solidFill>
                          <a:srgbClr val="FF0000"/>
                        </a:solidFill>
                        <a:latin typeface="Cambria Math" panose="02040503050406030204" pitchFamily="18" charset="0"/>
                      </a:rPr>
                      <m:t>头寸的市值</m:t>
                    </m:r>
                  </m:oMath>
                </a14:m>
                <a:endParaRPr lang="en-US" altLang="zh-CN" sz="2800" dirty="0">
                  <a:solidFill>
                    <a:srgbClr val="FF0000"/>
                  </a:solidFill>
                </a:endParaRPr>
              </a:p>
              <a:p>
                <a:r>
                  <a:rPr lang="zh-CN" altLang="en-US" sz="2800" dirty="0"/>
                  <a:t>③如果收益率的冲击是相互独立的，并且每日的波动性基本维持不变，若金融机构将持有该头寸</a:t>
                </a:r>
                <a14:m>
                  <m:oMath xmlns:m="http://schemas.openxmlformats.org/officeDocument/2006/math">
                    <m:r>
                      <a:rPr lang="en-US" altLang="zh-CN" sz="2800" i="1" dirty="0" smtClean="0">
                        <a:latin typeface="Cambria Math" panose="02040503050406030204" pitchFamily="18" charset="0"/>
                      </a:rPr>
                      <m:t>𝑁</m:t>
                    </m:r>
                  </m:oMath>
                </a14:m>
                <a:r>
                  <a:rPr lang="zh-CN" altLang="en-US" sz="2800" dirty="0"/>
                  <a:t>天，那么</a:t>
                </a:r>
                <a14:m>
                  <m:oMath xmlns:m="http://schemas.openxmlformats.org/officeDocument/2006/math">
                    <m:r>
                      <a:rPr lang="en-US" altLang="zh-CN" sz="2800" i="1" dirty="0">
                        <a:latin typeface="Cambria Math" panose="02040503050406030204" pitchFamily="18" charset="0"/>
                      </a:rPr>
                      <m:t>𝑁</m:t>
                    </m:r>
                  </m:oMath>
                </a14:m>
                <a:r>
                  <a:rPr lang="zh-CN" altLang="en-US" sz="2800" dirty="0"/>
                  <a:t>天的在险价值</a:t>
                </a:r>
                <a14:m>
                  <m:oMath xmlns:m="http://schemas.openxmlformats.org/officeDocument/2006/math">
                    <m:r>
                      <a:rPr lang="en-US" altLang="zh-CN" sz="2800" i="1" dirty="0" smtClean="0">
                        <a:latin typeface="Cambria Math" panose="02040503050406030204" pitchFamily="18" charset="0"/>
                      </a:rPr>
                      <m:t>𝑉𝑎𝑅</m:t>
                    </m:r>
                  </m:oMath>
                </a14:m>
                <a:r>
                  <a:rPr lang="zh-CN" altLang="en-US" sz="2800" dirty="0"/>
                  <a:t>为：</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i="1" dirty="0" smtClean="0">
                          <a:solidFill>
                            <a:srgbClr val="FF0000"/>
                          </a:solidFill>
                          <a:latin typeface="Cambria Math" panose="02040503050406030204" pitchFamily="18" charset="0"/>
                        </a:rPr>
                        <m:t>𝑉𝑎𝑅</m:t>
                      </m:r>
                      <m:r>
                        <a:rPr lang="en-US" altLang="zh-CN" sz="2800" b="0" i="1" dirty="0" smtClean="0">
                          <a:solidFill>
                            <a:srgbClr val="FF0000"/>
                          </a:solidFill>
                          <a:latin typeface="Cambria Math" panose="02040503050406030204" pitchFamily="18" charset="0"/>
                        </a:rPr>
                        <m:t>=</m:t>
                      </m:r>
                      <m:r>
                        <a:rPr lang="en-US" altLang="zh-CN" sz="2800" i="1" dirty="0">
                          <a:solidFill>
                            <a:srgbClr val="FF0000"/>
                          </a:solidFill>
                          <a:latin typeface="Cambria Math" panose="02040503050406030204" pitchFamily="18" charset="0"/>
                        </a:rPr>
                        <m:t>𝐷𝑉𝑎𝑅</m:t>
                      </m:r>
                      <m:r>
                        <a:rPr lang="en-US" altLang="zh-CN" sz="2800" i="1" dirty="0"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dirty="0" smtClean="0">
                              <a:solidFill>
                                <a:srgbClr val="FF0000"/>
                              </a:solidFill>
                              <a:latin typeface="Cambria Math" panose="02040503050406030204" pitchFamily="18" charset="0"/>
                              <a:ea typeface="Cambria Math" panose="02040503050406030204" pitchFamily="18" charset="0"/>
                            </a:rPr>
                          </m:ctrlPr>
                        </m:radPr>
                        <m:deg/>
                        <m:e>
                          <m:r>
                            <a:rPr lang="en-US" altLang="zh-CN" sz="2800" b="0" i="1" dirty="0" smtClean="0">
                              <a:solidFill>
                                <a:srgbClr val="FF0000"/>
                              </a:solidFill>
                              <a:latin typeface="Cambria Math" panose="02040503050406030204" pitchFamily="18" charset="0"/>
                              <a:ea typeface="Cambria Math" panose="02040503050406030204" pitchFamily="18" charset="0"/>
                            </a:rPr>
                            <m:t>𝑛</m:t>
                          </m:r>
                        </m:e>
                      </m:rad>
                    </m:oMath>
                  </m:oMathPara>
                </a14:m>
                <a:endParaRPr lang="en-US" altLang="zh-CN" sz="2800" dirty="0"/>
              </a:p>
            </p:txBody>
          </p:sp>
        </mc:Choice>
        <mc:Fallback xmlns="">
          <p:sp>
            <p:nvSpPr>
              <p:cNvPr id="3" name="文本框 2">
                <a:extLst>
                  <a:ext uri="{FF2B5EF4-FFF2-40B4-BE49-F238E27FC236}">
                    <a16:creationId xmlns:a16="http://schemas.microsoft.com/office/drawing/2014/main" id="{F489286A-3E03-4A9D-A6CD-A0E9E633442A}"/>
                  </a:ext>
                </a:extLst>
              </p:cNvPr>
              <p:cNvSpPr txBox="1">
                <a:spLocks noRot="1" noChangeAspect="1" noMove="1" noResize="1" noEditPoints="1" noAdjustHandles="1" noChangeArrowheads="1" noChangeShapeType="1" noTextEdit="1"/>
              </p:cNvSpPr>
              <p:nvPr/>
            </p:nvSpPr>
            <p:spPr>
              <a:xfrm>
                <a:off x="727166" y="1872324"/>
                <a:ext cx="10737668" cy="3113353"/>
              </a:xfrm>
              <a:prstGeom prst="rect">
                <a:avLst/>
              </a:prstGeom>
              <a:blipFill>
                <a:blip r:embed="rId4"/>
                <a:stretch>
                  <a:fillRect l="-1135" t="-1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21720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456E603D-38C8-4C9F-A675-572224914876}"/>
              </a:ext>
            </a:extLst>
          </p:cNvPr>
          <p:cNvSpPr txBox="1"/>
          <p:nvPr/>
        </p:nvSpPr>
        <p:spPr>
          <a:xfrm>
            <a:off x="472440" y="1767007"/>
            <a:ext cx="11247120" cy="3323987"/>
          </a:xfrm>
          <a:prstGeom prst="rect">
            <a:avLst/>
          </a:prstGeom>
          <a:noFill/>
        </p:spPr>
        <p:txBody>
          <a:bodyPr wrap="square" rtlCol="0">
            <a:spAutoFit/>
          </a:bodyPr>
          <a:lstStyle/>
          <a:p>
            <a:pPr algn="l"/>
            <a:r>
              <a:rPr lang="zh-CN" altLang="en-US" sz="2800" dirty="0"/>
              <a:t>例题：</a:t>
            </a:r>
            <a:endParaRPr lang="en-US" altLang="zh-CN" sz="2800" dirty="0"/>
          </a:p>
          <a:p>
            <a:pPr algn="l"/>
            <a:endParaRPr lang="en-US" altLang="zh-CN" sz="1400" dirty="0"/>
          </a:p>
          <a:p>
            <a:pPr algn="l"/>
            <a:r>
              <a:rPr lang="zh-CN" altLang="en-US" sz="2800" dirty="0"/>
              <a:t>若一家金融机构有一笔</a:t>
            </a:r>
            <a:r>
              <a:rPr lang="en-US" altLang="zh-CN" sz="2800" dirty="0"/>
              <a:t>1000</a:t>
            </a:r>
            <a:r>
              <a:rPr lang="zh-CN" altLang="en-US" sz="2800" dirty="0"/>
              <a:t>万美元市值的的零息债券头寸，恰好还有</a:t>
            </a:r>
            <a:r>
              <a:rPr lang="en-US" altLang="zh-CN" sz="2800" dirty="0"/>
              <a:t>10</a:t>
            </a:r>
            <a:r>
              <a:rPr lang="zh-CN" altLang="en-US" sz="2800" dirty="0"/>
              <a:t>年半到期，面值为</a:t>
            </a:r>
            <a:r>
              <a:rPr lang="en-US" altLang="zh-CN" sz="2800" dirty="0"/>
              <a:t>1669.12</a:t>
            </a:r>
            <a:r>
              <a:rPr lang="zh-CN" altLang="en-US" sz="2800" dirty="0"/>
              <a:t>万美元，这些债券目前的到期收益率为</a:t>
            </a:r>
            <a:r>
              <a:rPr lang="en-US" altLang="zh-CN" sz="2800" dirty="0"/>
              <a:t>5%</a:t>
            </a:r>
            <a:r>
              <a:rPr lang="zh-CN" altLang="en-US" sz="2800" dirty="0"/>
              <a:t>。且在过去半年中，该零息债券的日收益率波动有</a:t>
            </a:r>
            <a:r>
              <a:rPr lang="en-US" altLang="zh-CN" sz="2800" dirty="0"/>
              <a:t>5%</a:t>
            </a:r>
            <a:r>
              <a:rPr lang="zh-CN" altLang="en-US" sz="2800" dirty="0"/>
              <a:t>的可能性超过</a:t>
            </a:r>
            <a:r>
              <a:rPr lang="en-US" altLang="zh-CN" sz="2800" dirty="0"/>
              <a:t>15</a:t>
            </a:r>
            <a:r>
              <a:rPr lang="zh-CN" altLang="en-US" sz="2800" dirty="0"/>
              <a:t>个基点，并且日收益率波动有</a:t>
            </a:r>
            <a:r>
              <a:rPr lang="en-US" altLang="zh-CN" sz="2800" dirty="0"/>
              <a:t>95%</a:t>
            </a:r>
            <a:r>
              <a:rPr lang="zh-CN" altLang="en-US" sz="2800" dirty="0"/>
              <a:t>的可能性不超过</a:t>
            </a:r>
            <a:r>
              <a:rPr lang="en-US" altLang="zh-CN" sz="2800" dirty="0"/>
              <a:t>5</a:t>
            </a:r>
            <a:r>
              <a:rPr lang="zh-CN" altLang="en-US" sz="2800" dirty="0"/>
              <a:t>个基点，即极端收益率波动每</a:t>
            </a:r>
            <a:r>
              <a:rPr lang="en-US" altLang="zh-CN" sz="2800" dirty="0"/>
              <a:t>20</a:t>
            </a:r>
            <a:r>
              <a:rPr lang="zh-CN" altLang="en-US" sz="2800" dirty="0"/>
              <a:t>天一遇，试求在</a:t>
            </a:r>
            <a:r>
              <a:rPr lang="en-US" altLang="zh-CN" sz="2800" dirty="0"/>
              <a:t>95%</a:t>
            </a:r>
            <a:r>
              <a:rPr lang="zh-CN" altLang="en-US" sz="2800" dirty="0"/>
              <a:t>置信度下该金融机构的潜在日损失额为多少？若该机构持有这笔债券</a:t>
            </a:r>
            <a:r>
              <a:rPr lang="en-US" altLang="zh-CN" sz="2800" dirty="0"/>
              <a:t>4</a:t>
            </a:r>
            <a:r>
              <a:rPr lang="zh-CN" altLang="en-US" sz="2800" dirty="0"/>
              <a:t>天，那么该笔债券的在险价值是多少</a:t>
            </a:r>
          </a:p>
        </p:txBody>
      </p:sp>
      <p:sp>
        <p:nvSpPr>
          <p:cNvPr id="3" name="矩形 2">
            <a:extLst>
              <a:ext uri="{FF2B5EF4-FFF2-40B4-BE49-F238E27FC236}">
                <a16:creationId xmlns:a16="http://schemas.microsoft.com/office/drawing/2014/main" id="{7799B7B8-78AB-4048-A102-8E7DDDC4D1A5}"/>
              </a:ext>
            </a:extLst>
          </p:cNvPr>
          <p:cNvSpPr/>
          <p:nvPr/>
        </p:nvSpPr>
        <p:spPr>
          <a:xfrm>
            <a:off x="1267097" y="3735976"/>
            <a:ext cx="7537269" cy="40336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话气泡: 椭圆形 5">
            <a:extLst>
              <a:ext uri="{FF2B5EF4-FFF2-40B4-BE49-F238E27FC236}">
                <a16:creationId xmlns:a16="http://schemas.microsoft.com/office/drawing/2014/main" id="{DDD53B92-EB0E-4902-9F3A-A19BB313BFB0}"/>
              </a:ext>
            </a:extLst>
          </p:cNvPr>
          <p:cNvSpPr/>
          <p:nvPr/>
        </p:nvSpPr>
        <p:spPr>
          <a:xfrm>
            <a:off x="7759337" y="1047861"/>
            <a:ext cx="2743199" cy="612648"/>
          </a:xfrm>
          <a:prstGeom prst="wedgeEllipseCallout">
            <a:avLst>
              <a:gd name="adj1" fmla="val -18928"/>
              <a:gd name="adj2" fmla="val 16911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rPr>
              <a:t>迷惑信息</a:t>
            </a:r>
          </a:p>
        </p:txBody>
      </p:sp>
    </p:spTree>
    <p:extLst>
      <p:ext uri="{BB962C8B-B14F-4D97-AF65-F5344CB8AC3E}">
        <p14:creationId xmlns:p14="http://schemas.microsoft.com/office/powerpoint/2010/main" val="370007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868585" y="1869363"/>
              <a:ext cx="5094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857754" y="3930223"/>
            <a:ext cx="4476492"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灵活价格货币论</a:t>
            </a:r>
          </a:p>
        </p:txBody>
      </p:sp>
    </p:spTree>
    <p:extLst>
      <p:ext uri="{BB962C8B-B14F-4D97-AF65-F5344CB8AC3E}">
        <p14:creationId xmlns:p14="http://schemas.microsoft.com/office/powerpoint/2010/main" val="177037487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C1695E71-220B-4AA7-A91A-D9A6C9D532EB}"/>
                  </a:ext>
                </a:extLst>
              </p:cNvPr>
              <p:cNvSpPr txBox="1"/>
              <p:nvPr/>
            </p:nvSpPr>
            <p:spPr>
              <a:xfrm>
                <a:off x="974448" y="1970171"/>
                <a:ext cx="10243105" cy="2917658"/>
              </a:xfrm>
              <a:prstGeom prst="rect">
                <a:avLst/>
              </a:prstGeom>
              <a:noFill/>
            </p:spPr>
            <p:txBody>
              <a:bodyPr wrap="square" rtlCol="0">
                <a:spAutoFit/>
              </a:bodyPr>
              <a:lstStyle/>
              <a:p>
                <a:pPr algn="l"/>
                <a:r>
                  <a:rPr lang="zh-CN" altLang="en-US" sz="2800" dirty="0"/>
                  <a:t>答：</a:t>
                </a:r>
                <a:endParaRPr lang="en-US" altLang="zh-CN" sz="2800" dirty="0"/>
              </a:p>
              <a:p>
                <a:pPr/>
                <a14:m>
                  <m:oMathPara xmlns:m="http://schemas.openxmlformats.org/officeDocument/2006/math">
                    <m:oMathParaPr>
                      <m:jc m:val="left"/>
                    </m:oMathParaPr>
                    <m:oMath xmlns:m="http://schemas.openxmlformats.org/officeDocument/2006/math">
                      <m:r>
                        <a:rPr lang="zh-CN" altLang="en-US" sz="2800" i="1" dirty="0" smtClean="0">
                          <a:solidFill>
                            <a:schemeClr val="tx1"/>
                          </a:solidFill>
                          <a:latin typeface="Cambria Math" panose="02040503050406030204" pitchFamily="18" charset="0"/>
                        </a:rPr>
                        <m:t>日价格波动性</m:t>
                      </m:r>
                      <m:r>
                        <a:rPr lang="en-US" altLang="zh-CN" sz="2800" i="1" dirty="0" smtClean="0">
                          <a:solidFill>
                            <a:schemeClr val="tx1"/>
                          </a:solidFill>
                          <a:latin typeface="Cambria Math" panose="02040503050406030204" pitchFamily="18" charset="0"/>
                        </a:rPr>
                        <m:t>=−</m:t>
                      </m:r>
                      <m:sSub>
                        <m:sSubPr>
                          <m:ctrlPr>
                            <a:rPr lang="en-US" altLang="zh-CN" sz="280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𝐷</m:t>
                          </m:r>
                        </m:e>
                        <m:sub>
                          <m:r>
                            <a:rPr lang="en-US" altLang="zh-CN" sz="2800" b="0" i="1" dirty="0" smtClean="0">
                              <a:solidFill>
                                <a:schemeClr val="tx1"/>
                              </a:solidFill>
                              <a:latin typeface="Cambria Math" panose="02040503050406030204" pitchFamily="18" charset="0"/>
                            </a:rPr>
                            <m:t>𝑚𝑜𝑑</m:t>
                          </m:r>
                        </m:sub>
                      </m:sSub>
                      <m:r>
                        <a:rPr lang="en-US" altLang="zh-CN" sz="2800" i="1" dirty="0" smtClean="0">
                          <a:solidFill>
                            <a:schemeClr val="tx1"/>
                          </a:solidFill>
                          <a:latin typeface="Cambria Math" panose="02040503050406030204" pitchFamily="18" charset="0"/>
                          <a:ea typeface="Cambria Math" panose="02040503050406030204" pitchFamily="18" charset="0"/>
                        </a:rPr>
                        <m:t>×</m:t>
                      </m:r>
                      <m:r>
                        <a:rPr lang="zh-CN" altLang="en-US" sz="2800" i="1" dirty="0" smtClean="0">
                          <a:solidFill>
                            <a:schemeClr val="tx1"/>
                          </a:solidFill>
                          <a:latin typeface="Cambria Math" panose="02040503050406030204" pitchFamily="18" charset="0"/>
                        </a:rPr>
                        <m:t>不利的日收益率变动</m:t>
                      </m:r>
                    </m:oMath>
                  </m:oMathPara>
                </a14:m>
                <a:endParaRPr lang="en-US" altLang="zh-CN" sz="2800" i="0" dirty="0">
                  <a:solidFill>
                    <a:schemeClr val="tx1"/>
                  </a:solidFill>
                  <a:latin typeface="+mj-lt"/>
                </a:endParaRPr>
              </a:p>
              <a:p>
                <a:r>
                  <a:rPr lang="en-US" altLang="zh-CN" sz="2800" b="0" dirty="0">
                    <a:solidFill>
                      <a:schemeClr val="tx1"/>
                    </a:solidFill>
                  </a:rPr>
                  <a:t>                       </a:t>
                </a:r>
                <a14:m>
                  <m:oMath xmlns:m="http://schemas.openxmlformats.org/officeDocument/2006/math">
                    <m:r>
                      <a:rPr lang="en-US" altLang="zh-CN" sz="2800" b="0" i="0" dirty="0" smtClean="0">
                        <a:solidFill>
                          <a:schemeClr val="tx1"/>
                        </a:solidFill>
                        <a:latin typeface="Cambria Math" panose="02040503050406030204" pitchFamily="18" charset="0"/>
                      </a:rPr>
                      <m:t>=−</m:t>
                    </m:r>
                    <m:f>
                      <m:fPr>
                        <m:ctrlPr>
                          <a:rPr lang="en-US" altLang="zh-CN" sz="2800" b="0" i="1" dirty="0" smtClean="0">
                            <a:solidFill>
                              <a:schemeClr val="tx1"/>
                            </a:solidFill>
                            <a:latin typeface="Cambria Math" panose="02040503050406030204" pitchFamily="18" charset="0"/>
                          </a:rPr>
                        </m:ctrlPr>
                      </m:fPr>
                      <m:num>
                        <m:r>
                          <a:rPr lang="en-US" altLang="zh-CN" sz="2800" b="0" i="1" dirty="0" smtClean="0">
                            <a:solidFill>
                              <a:schemeClr val="tx1"/>
                            </a:solidFill>
                            <a:latin typeface="Cambria Math" panose="02040503050406030204" pitchFamily="18" charset="0"/>
                          </a:rPr>
                          <m:t>10.5</m:t>
                        </m:r>
                      </m:num>
                      <m:den>
                        <m:r>
                          <a:rPr lang="en-US" altLang="zh-CN" sz="2800" b="0" i="1" dirty="0" smtClean="0">
                            <a:solidFill>
                              <a:schemeClr val="tx1"/>
                            </a:solidFill>
                            <a:latin typeface="Cambria Math" panose="02040503050406030204" pitchFamily="18" charset="0"/>
                          </a:rPr>
                          <m:t>1+5%</m:t>
                        </m:r>
                      </m:den>
                    </m:f>
                    <m:r>
                      <a:rPr lang="en-US" altLang="zh-CN" sz="2800" b="0" i="1" dirty="0" smtClean="0">
                        <a:solidFill>
                          <a:schemeClr val="tx1"/>
                        </a:solidFill>
                        <a:latin typeface="Cambria Math" panose="02040503050406030204" pitchFamily="18" charset="0"/>
                        <a:ea typeface="Cambria Math" panose="02040503050406030204" pitchFamily="18" charset="0"/>
                      </a:rPr>
                      <m:t>×</m:t>
                    </m:r>
                    <m:r>
                      <a:rPr lang="en-US" altLang="zh-CN" sz="2800" b="0" i="1" dirty="0" smtClean="0">
                        <a:solidFill>
                          <a:schemeClr val="tx1"/>
                        </a:solidFill>
                        <a:latin typeface="Cambria Math" panose="02040503050406030204" pitchFamily="18" charset="0"/>
                        <a:ea typeface="Cambria Math" panose="02040503050406030204" pitchFamily="18" charset="0"/>
                      </a:rPr>
                      <m:t>0.1</m:t>
                    </m:r>
                    <m:r>
                      <a:rPr lang="en-US" altLang="zh-CN" sz="2800" b="0" i="1" dirty="0" smtClean="0">
                        <a:solidFill>
                          <a:schemeClr val="tx1"/>
                        </a:solidFill>
                        <a:latin typeface="Cambria Math" panose="02040503050406030204" pitchFamily="18" charset="0"/>
                        <a:ea typeface="Cambria Math" panose="02040503050406030204" pitchFamily="18" charset="0"/>
                      </a:rPr>
                      <m:t>5%=−1</m:t>
                    </m:r>
                    <m:r>
                      <a:rPr lang="en-US" altLang="zh-CN" sz="2800" b="0" i="1" dirty="0" smtClean="0">
                        <a:solidFill>
                          <a:schemeClr val="tx1"/>
                        </a:solidFill>
                        <a:latin typeface="Cambria Math" panose="02040503050406030204" pitchFamily="18" charset="0"/>
                        <a:ea typeface="Cambria Math" panose="02040503050406030204" pitchFamily="18" charset="0"/>
                      </a:rPr>
                      <m:t>.</m:t>
                    </m:r>
                    <m:r>
                      <a:rPr lang="en-US" altLang="zh-CN" sz="2800" b="0" i="1" dirty="0" smtClean="0">
                        <a:solidFill>
                          <a:schemeClr val="tx1"/>
                        </a:solidFill>
                        <a:latin typeface="Cambria Math" panose="02040503050406030204" pitchFamily="18" charset="0"/>
                        <a:ea typeface="Cambria Math" panose="02040503050406030204" pitchFamily="18" charset="0"/>
                      </a:rPr>
                      <m:t>5%</m:t>
                    </m:r>
                  </m:oMath>
                </a14:m>
                <a:endParaRPr lang="en-US" altLang="zh-CN" sz="2800" i="0" dirty="0">
                  <a:latin typeface="+mj-lt"/>
                </a:endParaRPr>
              </a:p>
              <a:p>
                <a:r>
                  <a:rPr lang="zh-CN" altLang="en-US" sz="2800" i="0" dirty="0">
                    <a:latin typeface="+mj-lt"/>
                  </a:rPr>
                  <a:t>潜在日损失额（</a:t>
                </a:r>
                <a:r>
                  <a:rPr lang="zh-CN" altLang="en-US" sz="2800" dirty="0"/>
                  <a:t>日在险价值</a:t>
                </a:r>
                <a:r>
                  <a:rPr lang="zh-CN" altLang="en-US" sz="2800" i="0" dirty="0">
                    <a:latin typeface="+mj-lt"/>
                  </a:rPr>
                  <a:t>）：</a:t>
                </a:r>
                <a:endParaRPr lang="en-US" altLang="zh-CN" sz="2800" i="1" dirty="0">
                  <a:solidFill>
                    <a:schemeClr val="tx1"/>
                  </a:solidFill>
                  <a:latin typeface="Cambria Math" panose="02040503050406030204" pitchFamily="18" charset="0"/>
                </a:endParaRPr>
              </a:p>
              <a:p>
                <a14:m>
                  <m:oMath xmlns:m="http://schemas.openxmlformats.org/officeDocument/2006/math">
                    <m:r>
                      <a:rPr lang="en-US" altLang="zh-CN" sz="2800" i="1" dirty="0" smtClean="0">
                        <a:solidFill>
                          <a:schemeClr val="tx1"/>
                        </a:solidFill>
                        <a:latin typeface="Cambria Math" panose="02040503050406030204" pitchFamily="18" charset="0"/>
                      </a:rPr>
                      <m:t>𝐷𝑉𝑎𝑅</m:t>
                    </m:r>
                    <m:r>
                      <a:rPr lang="en-US" altLang="zh-CN" sz="2800" b="0" i="0" dirty="0" smtClean="0">
                        <a:solidFill>
                          <a:schemeClr val="tx1"/>
                        </a:solidFill>
                        <a:latin typeface="Cambria Math" panose="02040503050406030204" pitchFamily="18" charset="0"/>
                      </a:rPr>
                      <m:t>=</m:t>
                    </m:r>
                    <m:r>
                      <a:rPr lang="zh-CN" altLang="en-US" sz="2800" i="1" dirty="0" smtClean="0">
                        <a:solidFill>
                          <a:schemeClr val="tx1"/>
                        </a:solidFill>
                        <a:latin typeface="Cambria Math" panose="02040503050406030204" pitchFamily="18" charset="0"/>
                      </a:rPr>
                      <m:t>日价格波动性</m:t>
                    </m:r>
                    <m:r>
                      <a:rPr lang="en-US" altLang="zh-CN" sz="2800" i="1" dirty="0" smtClean="0">
                        <a:solidFill>
                          <a:schemeClr val="tx1"/>
                        </a:solidFill>
                        <a:latin typeface="Cambria Math" panose="02040503050406030204" pitchFamily="18" charset="0"/>
                        <a:ea typeface="Cambria Math" panose="02040503050406030204" pitchFamily="18" charset="0"/>
                      </a:rPr>
                      <m:t>×</m:t>
                    </m:r>
                    <m:r>
                      <a:rPr lang="zh-CN" altLang="en-US" sz="2800" i="1" dirty="0" smtClean="0">
                        <a:solidFill>
                          <a:schemeClr val="tx1"/>
                        </a:solidFill>
                        <a:latin typeface="Cambria Math" panose="02040503050406030204" pitchFamily="18" charset="0"/>
                      </a:rPr>
                      <m:t>头寸的市值</m:t>
                    </m:r>
                    <m:r>
                      <a:rPr lang="en-US" altLang="zh-CN" sz="2800" b="0" i="1" dirty="0" smtClean="0">
                        <a:solidFill>
                          <a:schemeClr val="tx1"/>
                        </a:solidFill>
                        <a:latin typeface="Cambria Math" panose="02040503050406030204" pitchFamily="18" charset="0"/>
                      </a:rPr>
                      <m:t>=1</m:t>
                    </m:r>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5%</m:t>
                    </m:r>
                    <m:r>
                      <a:rPr lang="en-US" altLang="zh-CN" sz="2800" b="0" i="1" dirty="0" smtClean="0">
                        <a:solidFill>
                          <a:schemeClr val="tx1"/>
                        </a:solidFill>
                        <a:latin typeface="Cambria Math" panose="02040503050406030204" pitchFamily="18" charset="0"/>
                        <a:ea typeface="Cambria Math" panose="02040503050406030204" pitchFamily="18" charset="0"/>
                      </a:rPr>
                      <m:t>×1000=15</m:t>
                    </m:r>
                  </m:oMath>
                </a14:m>
                <a:r>
                  <a:rPr lang="zh-CN" altLang="en-US" sz="2800" dirty="0">
                    <a:solidFill>
                      <a:schemeClr val="tx1"/>
                    </a:solidFill>
                  </a:rPr>
                  <a:t>万美元；</a:t>
                </a:r>
                <a:endParaRPr lang="en-US" altLang="zh-CN" sz="2800" dirty="0">
                  <a:solidFill>
                    <a:schemeClr val="tx1"/>
                  </a:solidFill>
                </a:endParaRPr>
              </a:p>
              <a:p>
                <a:r>
                  <a:rPr lang="en-US" altLang="zh-CN" sz="2800" dirty="0"/>
                  <a:t>5</a:t>
                </a:r>
                <a:r>
                  <a:rPr lang="zh-CN" altLang="en-US" sz="2800" dirty="0"/>
                  <a:t>天的在险价值：</a:t>
                </a:r>
                <a14:m>
                  <m:oMath xmlns:m="http://schemas.openxmlformats.org/officeDocument/2006/math">
                    <m:r>
                      <a:rPr lang="en-US" altLang="zh-CN" sz="2800" i="1" dirty="0" smtClean="0">
                        <a:solidFill>
                          <a:schemeClr val="tx1"/>
                        </a:solidFill>
                        <a:latin typeface="Cambria Math" panose="02040503050406030204" pitchFamily="18" charset="0"/>
                      </a:rPr>
                      <m:t>𝑉𝑎𝑅</m:t>
                    </m:r>
                    <m:r>
                      <a:rPr lang="en-US" altLang="zh-CN" sz="2800" b="0" i="0" dirty="0" smtClean="0">
                        <a:solidFill>
                          <a:schemeClr val="tx1"/>
                        </a:solidFill>
                        <a:latin typeface="Cambria Math" panose="02040503050406030204" pitchFamily="18" charset="0"/>
                      </a:rPr>
                      <m:t>=</m:t>
                    </m:r>
                    <m:r>
                      <a:rPr lang="en-US" altLang="zh-CN" sz="2800" i="1" dirty="0">
                        <a:latin typeface="Cambria Math" panose="02040503050406030204" pitchFamily="18" charset="0"/>
                      </a:rPr>
                      <m:t>𝐷𝑉𝑎𝑅</m:t>
                    </m:r>
                    <m:r>
                      <a:rPr lang="en-US" altLang="zh-CN" sz="2800" i="1" dirty="0" smtClean="0">
                        <a:latin typeface="Cambria Math" panose="02040503050406030204" pitchFamily="18" charset="0"/>
                        <a:ea typeface="Cambria Math" panose="02040503050406030204" pitchFamily="18" charset="0"/>
                      </a:rPr>
                      <m:t>×</m:t>
                    </m:r>
                    <m:rad>
                      <m:radPr>
                        <m:degHide m:val="on"/>
                        <m:ctrlPr>
                          <a:rPr lang="en-US" altLang="zh-CN" sz="2800" i="1" dirty="0" smtClean="0">
                            <a:latin typeface="Cambria Math" panose="02040503050406030204" pitchFamily="18" charset="0"/>
                            <a:ea typeface="Cambria Math" panose="02040503050406030204" pitchFamily="18" charset="0"/>
                          </a:rPr>
                        </m:ctrlPr>
                      </m:radPr>
                      <m:deg/>
                      <m:e>
                        <m:r>
                          <a:rPr lang="en-US" altLang="zh-CN" sz="2800" b="0" i="1" dirty="0" smtClean="0">
                            <a:latin typeface="Cambria Math" panose="02040503050406030204" pitchFamily="18" charset="0"/>
                            <a:ea typeface="Cambria Math" panose="02040503050406030204" pitchFamily="18" charset="0"/>
                          </a:rPr>
                          <m:t>4</m:t>
                        </m:r>
                      </m:e>
                    </m:rad>
                    <m:r>
                      <a:rPr lang="en-US" altLang="zh-CN" sz="2800" b="0" i="0" dirty="0" smtClean="0">
                        <a:latin typeface="Cambria Math" panose="02040503050406030204" pitchFamily="18" charset="0"/>
                        <a:ea typeface="Cambria Math" panose="02040503050406030204" pitchFamily="18" charset="0"/>
                      </a:rPr>
                      <m:t>=30</m:t>
                    </m:r>
                  </m:oMath>
                </a14:m>
                <a:r>
                  <a:rPr lang="zh-CN" altLang="en-US" sz="2800" dirty="0">
                    <a:solidFill>
                      <a:schemeClr val="tx1"/>
                    </a:solidFill>
                  </a:rPr>
                  <a:t>万美元</a:t>
                </a:r>
                <a:endParaRPr lang="en-US" altLang="zh-CN" sz="2800" dirty="0">
                  <a:solidFill>
                    <a:schemeClr val="tx1"/>
                  </a:solidFill>
                </a:endParaRPr>
              </a:p>
            </p:txBody>
          </p:sp>
        </mc:Choice>
        <mc:Fallback>
          <p:sp>
            <p:nvSpPr>
              <p:cNvPr id="2" name="文本框 1">
                <a:extLst>
                  <a:ext uri="{FF2B5EF4-FFF2-40B4-BE49-F238E27FC236}">
                    <a16:creationId xmlns:a16="http://schemas.microsoft.com/office/drawing/2014/main" id="{C1695E71-220B-4AA7-A91A-D9A6C9D532EB}"/>
                  </a:ext>
                </a:extLst>
              </p:cNvPr>
              <p:cNvSpPr txBox="1">
                <a:spLocks noRot="1" noChangeAspect="1" noMove="1" noResize="1" noEditPoints="1" noAdjustHandles="1" noChangeArrowheads="1" noChangeShapeType="1" noTextEdit="1"/>
              </p:cNvSpPr>
              <p:nvPr/>
            </p:nvSpPr>
            <p:spPr>
              <a:xfrm>
                <a:off x="974448" y="1970171"/>
                <a:ext cx="10243105" cy="2917658"/>
              </a:xfrm>
              <a:prstGeom prst="rect">
                <a:avLst/>
              </a:prstGeom>
              <a:blipFill>
                <a:blip r:embed="rId4"/>
                <a:stretch>
                  <a:fillRect l="-1250" t="-2296" r="-4702" b="-48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66743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23</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2889069" y="3930223"/>
            <a:ext cx="6413863" cy="156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巴塞尔协议</a:t>
            </a:r>
            <a:endPar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（商业银行资本充足率）</a:t>
            </a:r>
          </a:p>
        </p:txBody>
      </p:sp>
    </p:spTree>
    <p:extLst>
      <p:ext uri="{BB962C8B-B14F-4D97-AF65-F5344CB8AC3E}">
        <p14:creationId xmlns:p14="http://schemas.microsoft.com/office/powerpoint/2010/main" val="34758237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巴塞尔协议</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16" name="文本框 15">
            <a:extLst>
              <a:ext uri="{FF2B5EF4-FFF2-40B4-BE49-F238E27FC236}">
                <a16:creationId xmlns:a16="http://schemas.microsoft.com/office/drawing/2014/main" id="{F831F6C5-B8A3-432B-8DA5-86D5AC30DE25}"/>
              </a:ext>
            </a:extLst>
          </p:cNvPr>
          <p:cNvSpPr txBox="1"/>
          <p:nvPr/>
        </p:nvSpPr>
        <p:spPr>
          <a:xfrm>
            <a:off x="555117" y="1047861"/>
            <a:ext cx="10703859" cy="1384995"/>
          </a:xfrm>
          <a:prstGeom prst="rect">
            <a:avLst/>
          </a:prstGeom>
          <a:noFill/>
        </p:spPr>
        <p:txBody>
          <a:bodyPr wrap="square">
            <a:spAutoFit/>
          </a:bodyPr>
          <a:lstStyle/>
          <a:p>
            <a:r>
              <a:rPr lang="zh-CN" altLang="en-US" sz="2800" dirty="0"/>
              <a:t>核心一级资本包括：①实收资本（或普通股）②资本公积可计入部分③盈余公积④一般风险准备⑤未分配利润⑥少数股东资本可计入部分。</a:t>
            </a:r>
          </a:p>
        </p:txBody>
      </p:sp>
      <p:sp>
        <p:nvSpPr>
          <p:cNvPr id="20" name="文本框 19">
            <a:extLst>
              <a:ext uri="{FF2B5EF4-FFF2-40B4-BE49-F238E27FC236}">
                <a16:creationId xmlns:a16="http://schemas.microsoft.com/office/drawing/2014/main" id="{D873E4FC-C8A1-4005-8D1C-31253C2DC22F}"/>
              </a:ext>
            </a:extLst>
          </p:cNvPr>
          <p:cNvSpPr txBox="1"/>
          <p:nvPr/>
        </p:nvSpPr>
        <p:spPr>
          <a:xfrm>
            <a:off x="555117" y="2890613"/>
            <a:ext cx="10971415" cy="1384995"/>
          </a:xfrm>
          <a:prstGeom prst="rect">
            <a:avLst/>
          </a:prstGeom>
          <a:noFill/>
        </p:spPr>
        <p:txBody>
          <a:bodyPr wrap="square">
            <a:spAutoFit/>
          </a:bodyPr>
          <a:lstStyle/>
          <a:p>
            <a:r>
              <a:rPr lang="zh-CN" altLang="en-US" sz="2800" dirty="0"/>
              <a:t>核心资本</a:t>
            </a:r>
            <a:r>
              <a:rPr lang="en-US" altLang="zh-CN" sz="2800" dirty="0"/>
              <a:t>/</a:t>
            </a:r>
            <a:r>
              <a:rPr lang="zh-CN" altLang="en-US" sz="2800" dirty="0"/>
              <a:t>一级资本：①实收资本：普通股</a:t>
            </a:r>
            <a:r>
              <a:rPr lang="en-US" altLang="zh-CN" sz="2800" dirty="0"/>
              <a:t>+</a:t>
            </a:r>
            <a:r>
              <a:rPr lang="zh-CN" altLang="en-US" sz="2800" dirty="0"/>
              <a:t>永久性非优先股②资本公积③盈余公积④未分配利润⑤储务账户⑥公开储备：包括股票发行溢价、保留利润、 普通准备金和法定准备金的增值等。</a:t>
            </a:r>
          </a:p>
        </p:txBody>
      </p:sp>
      <p:sp>
        <p:nvSpPr>
          <p:cNvPr id="8" name="文本框 7">
            <a:extLst>
              <a:ext uri="{FF2B5EF4-FFF2-40B4-BE49-F238E27FC236}">
                <a16:creationId xmlns:a16="http://schemas.microsoft.com/office/drawing/2014/main" id="{948A4C52-C3B7-48C3-871A-EF1F5BF5BD47}"/>
              </a:ext>
            </a:extLst>
          </p:cNvPr>
          <p:cNvSpPr txBox="1"/>
          <p:nvPr/>
        </p:nvSpPr>
        <p:spPr>
          <a:xfrm>
            <a:off x="555117" y="4733365"/>
            <a:ext cx="11196917" cy="954107"/>
          </a:xfrm>
          <a:prstGeom prst="rect">
            <a:avLst/>
          </a:prstGeom>
          <a:noFill/>
        </p:spPr>
        <p:txBody>
          <a:bodyPr wrap="square" rtlCol="0">
            <a:spAutoFit/>
          </a:bodyPr>
          <a:lstStyle/>
          <a:p>
            <a:pPr algn="l"/>
            <a:r>
              <a:rPr lang="zh-CN" altLang="en-US" sz="2800" dirty="0"/>
              <a:t>二级资本： ①未公开储备②资本重估储备③一般呆坏账储备金④混合资本工具⑤长期次级债务</a:t>
            </a:r>
          </a:p>
        </p:txBody>
      </p:sp>
      <p:sp>
        <p:nvSpPr>
          <p:cNvPr id="17" name="文本框 16">
            <a:extLst>
              <a:ext uri="{FF2B5EF4-FFF2-40B4-BE49-F238E27FC236}">
                <a16:creationId xmlns:a16="http://schemas.microsoft.com/office/drawing/2014/main" id="{1A2C16C1-AFD7-4EAE-BFB8-2FCAE4058C85}"/>
              </a:ext>
            </a:extLst>
          </p:cNvPr>
          <p:cNvSpPr txBox="1"/>
          <p:nvPr/>
        </p:nvSpPr>
        <p:spPr>
          <a:xfrm>
            <a:off x="9269506" y="6042212"/>
            <a:ext cx="2698175" cy="523220"/>
          </a:xfrm>
          <a:prstGeom prst="rect">
            <a:avLst/>
          </a:prstGeom>
          <a:noFill/>
        </p:spPr>
        <p:txBody>
          <a:bodyPr wrap="none" rtlCol="0">
            <a:spAutoFit/>
          </a:bodyPr>
          <a:lstStyle/>
          <a:p>
            <a:pPr algn="l"/>
            <a:r>
              <a:rPr lang="zh-CN" altLang="en-US" sz="2800" dirty="0">
                <a:solidFill>
                  <a:srgbClr val="FF0000"/>
                </a:solidFill>
              </a:rPr>
              <a:t>了解，记不住的</a:t>
            </a:r>
          </a:p>
        </p:txBody>
      </p:sp>
    </p:spTree>
    <p:extLst>
      <p:ext uri="{BB962C8B-B14F-4D97-AF65-F5344CB8AC3E}">
        <p14:creationId xmlns:p14="http://schemas.microsoft.com/office/powerpoint/2010/main" val="33346239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巴塞尔协议</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8" name="组合 7">
            <a:extLst>
              <a:ext uri="{FF2B5EF4-FFF2-40B4-BE49-F238E27FC236}">
                <a16:creationId xmlns:a16="http://schemas.microsoft.com/office/drawing/2014/main" id="{D3BCE3E7-722A-4AAE-8DF9-67ED77B6C2EC}"/>
              </a:ext>
            </a:extLst>
          </p:cNvPr>
          <p:cNvGrpSpPr/>
          <p:nvPr/>
        </p:nvGrpSpPr>
        <p:grpSpPr>
          <a:xfrm>
            <a:off x="948268" y="3507426"/>
            <a:ext cx="5682891" cy="2637881"/>
            <a:chOff x="691781" y="921731"/>
            <a:chExt cx="5682891" cy="2637881"/>
          </a:xfrm>
        </p:grpSpPr>
        <p:grpSp>
          <p:nvGrpSpPr>
            <p:cNvPr id="4" name="组合 3">
              <a:extLst>
                <a:ext uri="{FF2B5EF4-FFF2-40B4-BE49-F238E27FC236}">
                  <a16:creationId xmlns:a16="http://schemas.microsoft.com/office/drawing/2014/main" id="{26F8F538-969A-49F5-B019-C5622DA1B493}"/>
                </a:ext>
              </a:extLst>
            </p:cNvPr>
            <p:cNvGrpSpPr/>
            <p:nvPr/>
          </p:nvGrpSpPr>
          <p:grpSpPr>
            <a:xfrm>
              <a:off x="691781" y="1183341"/>
              <a:ext cx="2007267" cy="2160495"/>
              <a:chOff x="879368" y="869576"/>
              <a:chExt cx="2007267" cy="2160495"/>
            </a:xfrm>
          </p:grpSpPr>
          <p:sp>
            <p:nvSpPr>
              <p:cNvPr id="2" name="文本框 1">
                <a:extLst>
                  <a:ext uri="{FF2B5EF4-FFF2-40B4-BE49-F238E27FC236}">
                    <a16:creationId xmlns:a16="http://schemas.microsoft.com/office/drawing/2014/main" id="{C7BCB6E2-FAC6-4906-925A-03395AED51B5}"/>
                  </a:ext>
                </a:extLst>
              </p:cNvPr>
              <p:cNvSpPr txBox="1"/>
              <p:nvPr/>
            </p:nvSpPr>
            <p:spPr>
              <a:xfrm>
                <a:off x="879368" y="1688213"/>
                <a:ext cx="1620957" cy="523220"/>
              </a:xfrm>
              <a:prstGeom prst="rect">
                <a:avLst/>
              </a:prstGeom>
              <a:noFill/>
            </p:spPr>
            <p:txBody>
              <a:bodyPr wrap="none" rtlCol="0">
                <a:spAutoFit/>
              </a:bodyPr>
              <a:lstStyle/>
              <a:p>
                <a:pPr algn="l"/>
                <a:r>
                  <a:rPr lang="zh-CN" altLang="en-US" sz="2800" dirty="0">
                    <a:solidFill>
                      <a:srgbClr val="FF0000"/>
                    </a:solidFill>
                  </a:rPr>
                  <a:t>三大支柱</a:t>
                </a:r>
              </a:p>
            </p:txBody>
          </p:sp>
          <p:sp>
            <p:nvSpPr>
              <p:cNvPr id="3" name="左大括号 2">
                <a:extLst>
                  <a:ext uri="{FF2B5EF4-FFF2-40B4-BE49-F238E27FC236}">
                    <a16:creationId xmlns:a16="http://schemas.microsoft.com/office/drawing/2014/main" id="{E3E1E899-AB8D-45BC-9CAC-D5381164222C}"/>
                  </a:ext>
                </a:extLst>
              </p:cNvPr>
              <p:cNvSpPr/>
              <p:nvPr/>
            </p:nvSpPr>
            <p:spPr>
              <a:xfrm>
                <a:off x="2581835" y="869576"/>
                <a:ext cx="304800" cy="2160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8F44C402-A552-4D26-9076-9150C1BD2AAF}"/>
                </a:ext>
              </a:extLst>
            </p:cNvPr>
            <p:cNvSpPr txBox="1"/>
            <p:nvPr/>
          </p:nvSpPr>
          <p:spPr>
            <a:xfrm>
              <a:off x="2958353" y="921731"/>
              <a:ext cx="1980029" cy="523220"/>
            </a:xfrm>
            <a:prstGeom prst="rect">
              <a:avLst/>
            </a:prstGeom>
            <a:noFill/>
          </p:spPr>
          <p:txBody>
            <a:bodyPr wrap="none" rtlCol="0">
              <a:spAutoFit/>
            </a:bodyPr>
            <a:lstStyle/>
            <a:p>
              <a:pPr algn="l"/>
              <a:r>
                <a:rPr lang="zh-CN" altLang="en-US" sz="2800" dirty="0"/>
                <a:t>资本充足率</a:t>
              </a:r>
            </a:p>
          </p:txBody>
        </p:sp>
        <p:sp>
          <p:nvSpPr>
            <p:cNvPr id="12" name="文本框 11">
              <a:extLst>
                <a:ext uri="{FF2B5EF4-FFF2-40B4-BE49-F238E27FC236}">
                  <a16:creationId xmlns:a16="http://schemas.microsoft.com/office/drawing/2014/main" id="{0329216F-F3D2-4B7F-9F48-B01BA8F2C35F}"/>
                </a:ext>
              </a:extLst>
            </p:cNvPr>
            <p:cNvSpPr txBox="1"/>
            <p:nvPr/>
          </p:nvSpPr>
          <p:spPr>
            <a:xfrm>
              <a:off x="2958352" y="2001978"/>
              <a:ext cx="1620957" cy="523220"/>
            </a:xfrm>
            <a:prstGeom prst="rect">
              <a:avLst/>
            </a:prstGeom>
            <a:noFill/>
          </p:spPr>
          <p:txBody>
            <a:bodyPr wrap="none" rtlCol="0">
              <a:spAutoFit/>
            </a:bodyPr>
            <a:lstStyle/>
            <a:p>
              <a:pPr algn="l"/>
              <a:r>
                <a:rPr lang="zh-CN" altLang="en-US" sz="2800" dirty="0"/>
                <a:t>外部监管</a:t>
              </a:r>
            </a:p>
          </p:txBody>
        </p:sp>
        <p:sp>
          <p:nvSpPr>
            <p:cNvPr id="13" name="文本框 12">
              <a:extLst>
                <a:ext uri="{FF2B5EF4-FFF2-40B4-BE49-F238E27FC236}">
                  <a16:creationId xmlns:a16="http://schemas.microsoft.com/office/drawing/2014/main" id="{FCB086C5-7240-482A-B12D-249488D73E1A}"/>
                </a:ext>
              </a:extLst>
            </p:cNvPr>
            <p:cNvSpPr txBox="1"/>
            <p:nvPr/>
          </p:nvSpPr>
          <p:spPr>
            <a:xfrm>
              <a:off x="2958352" y="3036392"/>
              <a:ext cx="3416320" cy="523220"/>
            </a:xfrm>
            <a:prstGeom prst="rect">
              <a:avLst/>
            </a:prstGeom>
            <a:noFill/>
          </p:spPr>
          <p:txBody>
            <a:bodyPr wrap="none" rtlCol="0">
              <a:spAutoFit/>
            </a:bodyPr>
            <a:lstStyle/>
            <a:p>
              <a:pPr algn="l"/>
              <a:r>
                <a:rPr lang="zh-CN" altLang="en-US" sz="2800" dirty="0"/>
                <a:t>信息披露与市场约束</a:t>
              </a:r>
            </a:p>
          </p:txBody>
        </p:sp>
        <p:sp>
          <p:nvSpPr>
            <p:cNvPr id="14" name="文本框 13">
              <a:extLst>
                <a:ext uri="{FF2B5EF4-FFF2-40B4-BE49-F238E27FC236}">
                  <a16:creationId xmlns:a16="http://schemas.microsoft.com/office/drawing/2014/main" id="{E949FBDB-93E2-4C60-8A26-89CE8FCDEE40}"/>
                </a:ext>
              </a:extLst>
            </p:cNvPr>
            <p:cNvSpPr txBox="1"/>
            <p:nvPr/>
          </p:nvSpPr>
          <p:spPr>
            <a:xfrm>
              <a:off x="1230389" y="2441454"/>
              <a:ext cx="543739" cy="523220"/>
            </a:xfrm>
            <a:prstGeom prst="rect">
              <a:avLst/>
            </a:prstGeom>
            <a:noFill/>
          </p:spPr>
          <p:txBody>
            <a:bodyPr wrap="none" rtlCol="0">
              <a:spAutoFit/>
            </a:bodyPr>
            <a:lstStyle/>
            <a:p>
              <a:pPr algn="l"/>
              <a:r>
                <a:rPr lang="zh-CN" altLang="en-US" sz="2800" dirty="0">
                  <a:solidFill>
                    <a:srgbClr val="FF0000"/>
                  </a:solidFill>
                </a:rPr>
                <a:t>★</a:t>
              </a:r>
            </a:p>
          </p:txBody>
        </p:sp>
      </p:grpSp>
      <p:sp>
        <p:nvSpPr>
          <p:cNvPr id="17" name="文本框 16">
            <a:extLst>
              <a:ext uri="{FF2B5EF4-FFF2-40B4-BE49-F238E27FC236}">
                <a16:creationId xmlns:a16="http://schemas.microsoft.com/office/drawing/2014/main" id="{665FE25D-1851-40F6-B387-914C586C5D52}"/>
              </a:ext>
            </a:extLst>
          </p:cNvPr>
          <p:cNvSpPr txBox="1"/>
          <p:nvPr/>
        </p:nvSpPr>
        <p:spPr>
          <a:xfrm>
            <a:off x="948269" y="1027419"/>
            <a:ext cx="7030320" cy="1384995"/>
          </a:xfrm>
          <a:prstGeom prst="rect">
            <a:avLst/>
          </a:prstGeom>
          <a:noFill/>
        </p:spPr>
        <p:txBody>
          <a:bodyPr wrap="square">
            <a:spAutoFit/>
          </a:bodyPr>
          <a:lstStyle/>
          <a:p>
            <a:r>
              <a:rPr lang="zh-CN" altLang="en-US" sz="2800" dirty="0"/>
              <a:t>巴塞尔协议</a:t>
            </a:r>
            <a:r>
              <a:rPr lang="en-US" altLang="zh-CN" sz="2800" dirty="0"/>
              <a:t>Ⅰ</a:t>
            </a:r>
            <a:r>
              <a:rPr lang="zh-CN" altLang="en-US" sz="2800" dirty="0"/>
              <a:t>：</a:t>
            </a:r>
            <a:endParaRPr lang="en-US" altLang="zh-CN" sz="2800" dirty="0"/>
          </a:p>
          <a:p>
            <a:r>
              <a:rPr lang="zh-CN" altLang="en-US" sz="2800" dirty="0"/>
              <a:t>①将资产进行风险分类，并标明风险权数；</a:t>
            </a:r>
            <a:endParaRPr lang="en-US" altLang="zh-CN" sz="2800" dirty="0"/>
          </a:p>
          <a:p>
            <a:r>
              <a:rPr lang="zh-CN" altLang="en-US" sz="2800" dirty="0"/>
              <a:t>②提出资本充足率要求；</a:t>
            </a:r>
          </a:p>
        </p:txBody>
      </p:sp>
      <p:sp>
        <p:nvSpPr>
          <p:cNvPr id="19" name="文本框 18">
            <a:extLst>
              <a:ext uri="{FF2B5EF4-FFF2-40B4-BE49-F238E27FC236}">
                <a16:creationId xmlns:a16="http://schemas.microsoft.com/office/drawing/2014/main" id="{10F9A700-EAF1-4126-8000-1F7494203AA3}"/>
              </a:ext>
            </a:extLst>
          </p:cNvPr>
          <p:cNvSpPr txBox="1"/>
          <p:nvPr/>
        </p:nvSpPr>
        <p:spPr>
          <a:xfrm>
            <a:off x="948268" y="2836522"/>
            <a:ext cx="8509497" cy="523220"/>
          </a:xfrm>
          <a:prstGeom prst="rect">
            <a:avLst/>
          </a:prstGeom>
          <a:noFill/>
        </p:spPr>
        <p:txBody>
          <a:bodyPr wrap="square">
            <a:spAutoFit/>
          </a:bodyPr>
          <a:lstStyle/>
          <a:p>
            <a:r>
              <a:rPr lang="zh-CN" altLang="en-US" sz="2800" dirty="0"/>
              <a:t>巴塞尔协议</a:t>
            </a:r>
            <a:r>
              <a:rPr lang="en-US" altLang="zh-CN" sz="2800" dirty="0"/>
              <a:t>Ⅱ</a:t>
            </a:r>
            <a:r>
              <a:rPr lang="zh-CN" altLang="en-US" sz="2800" dirty="0"/>
              <a:t>：将市场风险、操作风险纳入监管范围</a:t>
            </a:r>
            <a:endParaRPr lang="en-US" altLang="zh-CN" sz="2800" dirty="0"/>
          </a:p>
        </p:txBody>
      </p:sp>
    </p:spTree>
    <p:extLst>
      <p:ext uri="{BB962C8B-B14F-4D97-AF65-F5344CB8AC3E}">
        <p14:creationId xmlns:p14="http://schemas.microsoft.com/office/powerpoint/2010/main" val="19672243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巴塞尔协议</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6" name="文本框 5">
            <a:extLst>
              <a:ext uri="{FF2B5EF4-FFF2-40B4-BE49-F238E27FC236}">
                <a16:creationId xmlns:a16="http://schemas.microsoft.com/office/drawing/2014/main" id="{A4B807C9-477C-46AA-8B18-84FAE98B9680}"/>
              </a:ext>
            </a:extLst>
          </p:cNvPr>
          <p:cNvSpPr txBox="1"/>
          <p:nvPr/>
        </p:nvSpPr>
        <p:spPr>
          <a:xfrm>
            <a:off x="627530" y="1551563"/>
            <a:ext cx="10936941" cy="3754874"/>
          </a:xfrm>
          <a:prstGeom prst="rect">
            <a:avLst/>
          </a:prstGeom>
          <a:noFill/>
        </p:spPr>
        <p:txBody>
          <a:bodyPr wrap="square" rtlCol="0">
            <a:spAutoFit/>
          </a:bodyPr>
          <a:lstStyle/>
          <a:p>
            <a:r>
              <a:rPr lang="zh-CN" altLang="en-US" sz="2800" dirty="0"/>
              <a:t>巴塞尔协议</a:t>
            </a:r>
            <a:r>
              <a:rPr lang="en-US" altLang="zh-CN" sz="2800" dirty="0"/>
              <a:t>Ⅲ</a:t>
            </a:r>
            <a:r>
              <a:rPr lang="zh-CN" altLang="en-US" sz="2800" dirty="0"/>
              <a:t>： （</a:t>
            </a:r>
            <a:r>
              <a:rPr lang="zh-CN" altLang="en-US" sz="2800" dirty="0">
                <a:solidFill>
                  <a:srgbClr val="FF0000"/>
                </a:solidFill>
              </a:rPr>
              <a:t>★★★</a:t>
            </a:r>
            <a:r>
              <a:rPr lang="zh-CN" altLang="en-US" sz="2800" dirty="0"/>
              <a:t>）</a:t>
            </a:r>
            <a:endParaRPr lang="en-US" altLang="zh-CN" sz="2800" dirty="0"/>
          </a:p>
          <a:p>
            <a:endParaRPr lang="en-US" altLang="zh-CN" sz="1400" dirty="0"/>
          </a:p>
          <a:p>
            <a:r>
              <a:rPr lang="zh-CN" altLang="en-US" sz="2800" dirty="0"/>
              <a:t>（过渡期间）普通股</a:t>
            </a:r>
            <a:r>
              <a:rPr lang="en-US" altLang="zh-CN" sz="2800" dirty="0"/>
              <a:t>4.5%</a:t>
            </a:r>
            <a:r>
              <a:rPr lang="zh-CN" altLang="en-US" sz="2800" dirty="0"/>
              <a:t>，一级资本充足率</a:t>
            </a:r>
            <a:r>
              <a:rPr lang="en-US" altLang="zh-CN" sz="2800" dirty="0"/>
              <a:t>6%</a:t>
            </a:r>
            <a:r>
              <a:rPr lang="zh-CN" altLang="en-US" sz="2800" dirty="0"/>
              <a:t>，资本充足率</a:t>
            </a:r>
            <a:r>
              <a:rPr lang="en-US" altLang="zh-CN" sz="2800" dirty="0"/>
              <a:t>8%</a:t>
            </a:r>
          </a:p>
          <a:p>
            <a:endParaRPr lang="en-US" altLang="zh-CN" sz="2800" dirty="0"/>
          </a:p>
          <a:p>
            <a:r>
              <a:rPr lang="zh-CN" altLang="en-US" sz="2800" dirty="0"/>
              <a:t>（</a:t>
            </a:r>
            <a:r>
              <a:rPr lang="zh-CN" altLang="en-US" sz="2800" dirty="0">
                <a:solidFill>
                  <a:srgbClr val="FF0000"/>
                </a:solidFill>
              </a:rPr>
              <a:t>新标准</a:t>
            </a:r>
            <a:r>
              <a:rPr lang="zh-CN" altLang="en-US" sz="2800" dirty="0"/>
              <a:t>）主要是添加了资本留存缓冲</a:t>
            </a:r>
            <a:r>
              <a:rPr lang="en-US" altLang="zh-CN" sz="2800" dirty="0"/>
              <a:t>2.5%</a:t>
            </a:r>
            <a:r>
              <a:rPr lang="zh-CN" altLang="en-US" sz="2800" dirty="0"/>
              <a:t>要求</a:t>
            </a:r>
            <a:endParaRPr lang="en-US" altLang="zh-CN" sz="2800" dirty="0"/>
          </a:p>
          <a:p>
            <a:r>
              <a:rPr lang="zh-CN" altLang="en-US" sz="2800" dirty="0"/>
              <a:t>核心一级资本充足率</a:t>
            </a:r>
            <a:r>
              <a:rPr lang="en-US" altLang="zh-CN" sz="2800" dirty="0"/>
              <a:t>7%</a:t>
            </a:r>
            <a:r>
              <a:rPr lang="zh-CN" altLang="en-US" sz="2800" dirty="0"/>
              <a:t>（普通股</a:t>
            </a:r>
            <a:r>
              <a:rPr lang="en-US" altLang="zh-CN" sz="2800" dirty="0"/>
              <a:t>4.5% +</a:t>
            </a:r>
            <a:r>
              <a:rPr lang="zh-CN" altLang="en-US" sz="2800" dirty="0"/>
              <a:t>缓冲</a:t>
            </a:r>
            <a:r>
              <a:rPr lang="en-US" altLang="zh-CN" sz="2800" dirty="0"/>
              <a:t>2.5%</a:t>
            </a:r>
            <a:r>
              <a:rPr lang="zh-CN" altLang="en-US" sz="2800" dirty="0"/>
              <a:t>）      </a:t>
            </a:r>
            <a:endParaRPr lang="en-US" altLang="zh-CN" sz="2800" dirty="0"/>
          </a:p>
          <a:p>
            <a:r>
              <a:rPr lang="zh-CN" altLang="en-US" sz="2800" dirty="0"/>
              <a:t>一级资本充足率</a:t>
            </a:r>
            <a:r>
              <a:rPr lang="en-US" altLang="zh-CN" sz="2800" dirty="0"/>
              <a:t>8.5%</a:t>
            </a:r>
            <a:r>
              <a:rPr lang="zh-CN" altLang="en-US" sz="2800" dirty="0"/>
              <a:t>（</a:t>
            </a:r>
            <a:r>
              <a:rPr lang="en-US" altLang="zh-CN" sz="2800" dirty="0"/>
              <a:t>6%+2.5%</a:t>
            </a:r>
            <a:r>
              <a:rPr lang="zh-CN" altLang="en-US" sz="2800" dirty="0"/>
              <a:t>）</a:t>
            </a:r>
            <a:endParaRPr lang="en-US" altLang="zh-CN" sz="2800" dirty="0"/>
          </a:p>
          <a:p>
            <a:r>
              <a:rPr lang="zh-CN" altLang="en-US" sz="2800" dirty="0"/>
              <a:t>总资本充足率</a:t>
            </a:r>
            <a:r>
              <a:rPr lang="en-US" altLang="zh-CN" sz="2800" dirty="0"/>
              <a:t>10.5%</a:t>
            </a:r>
            <a:r>
              <a:rPr lang="zh-CN" altLang="en-US" sz="2800" dirty="0"/>
              <a:t>（</a:t>
            </a:r>
            <a:r>
              <a:rPr lang="en-US" altLang="zh-CN" sz="2800" dirty="0"/>
              <a:t>8%+2.5%</a:t>
            </a:r>
            <a:r>
              <a:rPr lang="zh-CN" altLang="en-US" sz="2800" dirty="0"/>
              <a:t>）</a:t>
            </a:r>
            <a:endParaRPr lang="en-US" altLang="zh-CN" sz="2800" dirty="0"/>
          </a:p>
          <a:p>
            <a:r>
              <a:rPr lang="zh-CN" altLang="en-US" sz="2800" dirty="0"/>
              <a:t>系统性重要银行总资本充足率</a:t>
            </a:r>
            <a:r>
              <a:rPr lang="en-US" altLang="zh-CN" sz="2800" dirty="0"/>
              <a:t>11.5%</a:t>
            </a:r>
            <a:r>
              <a:rPr lang="zh-CN" altLang="en-US" sz="2800" dirty="0"/>
              <a:t>（</a:t>
            </a:r>
            <a:r>
              <a:rPr lang="en-US" altLang="zh-CN" sz="2800" dirty="0"/>
              <a:t>8%+2.5%+1%</a:t>
            </a:r>
            <a:r>
              <a:rPr lang="zh-CN" altLang="en-US" sz="2800" dirty="0"/>
              <a:t>）</a:t>
            </a:r>
          </a:p>
        </p:txBody>
      </p:sp>
    </p:spTree>
    <p:extLst>
      <p:ext uri="{BB962C8B-B14F-4D97-AF65-F5344CB8AC3E}">
        <p14:creationId xmlns:p14="http://schemas.microsoft.com/office/powerpoint/2010/main" val="31660835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巴塞尔协议</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2" name="表格 2">
            <a:extLst>
              <a:ext uri="{FF2B5EF4-FFF2-40B4-BE49-F238E27FC236}">
                <a16:creationId xmlns:a16="http://schemas.microsoft.com/office/drawing/2014/main" id="{16AE4772-1333-4E83-B6B1-2E47DAEF1243}"/>
              </a:ext>
            </a:extLst>
          </p:cNvPr>
          <p:cNvGraphicFramePr>
            <a:graphicFrameLocks noGrp="1"/>
          </p:cNvGraphicFramePr>
          <p:nvPr>
            <p:extLst>
              <p:ext uri="{D42A27DB-BD31-4B8C-83A1-F6EECF244321}">
                <p14:modId xmlns:p14="http://schemas.microsoft.com/office/powerpoint/2010/main" val="912488999"/>
              </p:ext>
            </p:extLst>
          </p:nvPr>
        </p:nvGraphicFramePr>
        <p:xfrm>
          <a:off x="359561" y="962093"/>
          <a:ext cx="11472878" cy="4754880"/>
        </p:xfrm>
        <a:graphic>
          <a:graphicData uri="http://schemas.openxmlformats.org/drawingml/2006/table">
            <a:tbl>
              <a:tblPr firstRow="1" bandRow="1">
                <a:tableStyleId>{21E4AEA4-8DFA-4A89-87EB-49C32662AFE0}</a:tableStyleId>
              </a:tblPr>
              <a:tblGrid>
                <a:gridCol w="3823018">
                  <a:extLst>
                    <a:ext uri="{9D8B030D-6E8A-4147-A177-3AD203B41FA5}">
                      <a16:colId xmlns:a16="http://schemas.microsoft.com/office/drawing/2014/main" val="1496215516"/>
                    </a:ext>
                  </a:extLst>
                </a:gridCol>
                <a:gridCol w="1592580">
                  <a:extLst>
                    <a:ext uri="{9D8B030D-6E8A-4147-A177-3AD203B41FA5}">
                      <a16:colId xmlns:a16="http://schemas.microsoft.com/office/drawing/2014/main" val="1007493935"/>
                    </a:ext>
                  </a:extLst>
                </a:gridCol>
                <a:gridCol w="6057280">
                  <a:extLst>
                    <a:ext uri="{9D8B030D-6E8A-4147-A177-3AD203B41FA5}">
                      <a16:colId xmlns:a16="http://schemas.microsoft.com/office/drawing/2014/main" val="1525503113"/>
                    </a:ext>
                  </a:extLst>
                </a:gridCol>
              </a:tblGrid>
              <a:tr h="370840">
                <a:tc>
                  <a:txBody>
                    <a:bodyPr/>
                    <a:lstStyle/>
                    <a:p>
                      <a:r>
                        <a:rPr lang="zh-CN" altLang="en-US" sz="2400" dirty="0"/>
                        <a:t>指标</a:t>
                      </a:r>
                    </a:p>
                  </a:txBody>
                  <a:tcPr/>
                </a:tc>
                <a:tc>
                  <a:txBody>
                    <a:bodyPr/>
                    <a:lstStyle/>
                    <a:p>
                      <a:r>
                        <a:rPr lang="en-US" altLang="zh-CN" sz="2400" dirty="0"/>
                        <a:t>Basel Ⅲ</a:t>
                      </a:r>
                      <a:endParaRPr lang="zh-CN" altLang="en-US" sz="2400" dirty="0"/>
                    </a:p>
                  </a:txBody>
                  <a:tcPr/>
                </a:tc>
                <a:tc>
                  <a:txBody>
                    <a:bodyPr/>
                    <a:lstStyle/>
                    <a:p>
                      <a:r>
                        <a:rPr lang="zh-CN" altLang="en-US" sz="2400" dirty="0"/>
                        <a:t>我国监管标准</a:t>
                      </a:r>
                    </a:p>
                  </a:txBody>
                  <a:tcPr/>
                </a:tc>
                <a:extLst>
                  <a:ext uri="{0D108BD9-81ED-4DB2-BD59-A6C34878D82A}">
                    <a16:rowId xmlns:a16="http://schemas.microsoft.com/office/drawing/2014/main" val="2941928257"/>
                  </a:ext>
                </a:extLst>
              </a:tr>
              <a:tr h="370840">
                <a:tc>
                  <a:txBody>
                    <a:bodyPr/>
                    <a:lstStyle/>
                    <a:p>
                      <a:r>
                        <a:rPr lang="zh-CN" altLang="en-US" sz="2400" dirty="0"/>
                        <a:t>核心一级资本</a:t>
                      </a:r>
                    </a:p>
                  </a:txBody>
                  <a:tcPr/>
                </a:tc>
                <a:tc>
                  <a:txBody>
                    <a:bodyPr/>
                    <a:lstStyle/>
                    <a:p>
                      <a:r>
                        <a:rPr lang="en-US" altLang="zh-CN" sz="2400" dirty="0"/>
                        <a:t>4.5%</a:t>
                      </a:r>
                      <a:endParaRPr lang="zh-CN" altLang="en-US" sz="2400" dirty="0"/>
                    </a:p>
                  </a:txBody>
                  <a:tcPr/>
                </a:tc>
                <a:tc>
                  <a:txBody>
                    <a:bodyPr/>
                    <a:lstStyle/>
                    <a:p>
                      <a:r>
                        <a:rPr lang="en-US" altLang="zh-CN" sz="2400" dirty="0"/>
                        <a:t>5%</a:t>
                      </a:r>
                      <a:endParaRPr lang="zh-CN" altLang="en-US" sz="2400" dirty="0"/>
                    </a:p>
                  </a:txBody>
                  <a:tcPr/>
                </a:tc>
                <a:extLst>
                  <a:ext uri="{0D108BD9-81ED-4DB2-BD59-A6C34878D82A}">
                    <a16:rowId xmlns:a16="http://schemas.microsoft.com/office/drawing/2014/main" val="1709693910"/>
                  </a:ext>
                </a:extLst>
              </a:tr>
              <a:tr h="370840">
                <a:tc>
                  <a:txBody>
                    <a:bodyPr/>
                    <a:lstStyle/>
                    <a:p>
                      <a:r>
                        <a:rPr lang="zh-CN" altLang="en-US" sz="2400" dirty="0"/>
                        <a:t>一级资本</a:t>
                      </a:r>
                    </a:p>
                  </a:txBody>
                  <a:tcPr/>
                </a:tc>
                <a:tc>
                  <a:txBody>
                    <a:bodyPr/>
                    <a:lstStyle/>
                    <a:p>
                      <a:r>
                        <a:rPr lang="en-US" altLang="zh-CN" sz="2400" dirty="0"/>
                        <a:t>6%</a:t>
                      </a:r>
                      <a:endParaRPr lang="zh-CN" altLang="en-US" sz="2400" dirty="0"/>
                    </a:p>
                  </a:txBody>
                  <a:tcPr/>
                </a:tc>
                <a:tc>
                  <a:txBody>
                    <a:bodyPr/>
                    <a:lstStyle/>
                    <a:p>
                      <a:r>
                        <a:rPr lang="en-US" altLang="zh-CN" sz="2400" dirty="0"/>
                        <a:t>6%</a:t>
                      </a:r>
                      <a:endParaRPr lang="zh-CN" altLang="en-US" sz="2400" dirty="0"/>
                    </a:p>
                  </a:txBody>
                  <a:tcPr/>
                </a:tc>
                <a:extLst>
                  <a:ext uri="{0D108BD9-81ED-4DB2-BD59-A6C34878D82A}">
                    <a16:rowId xmlns:a16="http://schemas.microsoft.com/office/drawing/2014/main" val="2825213234"/>
                  </a:ext>
                </a:extLst>
              </a:tr>
              <a:tr h="370840">
                <a:tc>
                  <a:txBody>
                    <a:bodyPr/>
                    <a:lstStyle/>
                    <a:p>
                      <a:r>
                        <a:rPr lang="zh-CN" altLang="en-US" sz="2400" dirty="0"/>
                        <a:t>资本充足率（一级</a:t>
                      </a:r>
                      <a:r>
                        <a:rPr lang="en-US" altLang="zh-CN" sz="2400" dirty="0"/>
                        <a:t>+</a:t>
                      </a:r>
                      <a:r>
                        <a:rPr lang="zh-CN" altLang="en-US" sz="2400" dirty="0"/>
                        <a:t>二级）</a:t>
                      </a:r>
                    </a:p>
                  </a:txBody>
                  <a:tcPr/>
                </a:tc>
                <a:tc>
                  <a:txBody>
                    <a:bodyPr/>
                    <a:lstStyle/>
                    <a:p>
                      <a:r>
                        <a:rPr lang="en-US" altLang="zh-CN" sz="2400" dirty="0"/>
                        <a:t>8%</a:t>
                      </a:r>
                      <a:endParaRPr lang="zh-CN" altLang="en-US" sz="2400" dirty="0"/>
                    </a:p>
                  </a:txBody>
                  <a:tcPr/>
                </a:tc>
                <a:tc>
                  <a:txBody>
                    <a:bodyPr/>
                    <a:lstStyle/>
                    <a:p>
                      <a:r>
                        <a:rPr lang="en-US" altLang="zh-CN" sz="2400" dirty="0"/>
                        <a:t>8%</a:t>
                      </a:r>
                      <a:endParaRPr lang="zh-CN" altLang="en-US" sz="2400" dirty="0"/>
                    </a:p>
                  </a:txBody>
                  <a:tcPr/>
                </a:tc>
                <a:extLst>
                  <a:ext uri="{0D108BD9-81ED-4DB2-BD59-A6C34878D82A}">
                    <a16:rowId xmlns:a16="http://schemas.microsoft.com/office/drawing/2014/main" val="1919712419"/>
                  </a:ext>
                </a:extLst>
              </a:tr>
              <a:tr h="370840">
                <a:tc>
                  <a:txBody>
                    <a:bodyPr/>
                    <a:lstStyle/>
                    <a:p>
                      <a:r>
                        <a:rPr lang="zh-CN" altLang="en-US" sz="2400" dirty="0"/>
                        <a:t>资本留存缓冲</a:t>
                      </a:r>
                    </a:p>
                  </a:txBody>
                  <a:tcPr/>
                </a:tc>
                <a:tc>
                  <a:txBody>
                    <a:bodyPr/>
                    <a:lstStyle/>
                    <a:p>
                      <a:r>
                        <a:rPr lang="en-US" altLang="zh-CN" sz="2400" dirty="0"/>
                        <a:t>2.5%</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2.5%</a:t>
                      </a:r>
                      <a:endParaRPr lang="zh-CN" altLang="en-US" sz="2400" dirty="0"/>
                    </a:p>
                  </a:txBody>
                  <a:tcPr/>
                </a:tc>
                <a:extLst>
                  <a:ext uri="{0D108BD9-81ED-4DB2-BD59-A6C34878D82A}">
                    <a16:rowId xmlns:a16="http://schemas.microsoft.com/office/drawing/2014/main" val="1594333659"/>
                  </a:ext>
                </a:extLst>
              </a:tr>
              <a:tr h="370840">
                <a:tc>
                  <a:txBody>
                    <a:bodyPr/>
                    <a:lstStyle/>
                    <a:p>
                      <a:r>
                        <a:rPr lang="zh-CN" altLang="en-US" sz="2400" dirty="0"/>
                        <a:t>逆周期资本</a:t>
                      </a:r>
                    </a:p>
                  </a:txBody>
                  <a:tcPr/>
                </a:tc>
                <a:tc>
                  <a:txBody>
                    <a:bodyPr/>
                    <a:lstStyle/>
                    <a:p>
                      <a:r>
                        <a:rPr lang="en-US" altLang="zh-CN" sz="2400" dirty="0"/>
                        <a:t>0~2.5%</a:t>
                      </a:r>
                      <a:endParaRPr lang="zh-CN" altLang="en-US" sz="2400" dirty="0"/>
                    </a:p>
                  </a:txBody>
                  <a:tcPr/>
                </a:tc>
                <a:tc>
                  <a:txBody>
                    <a:bodyPr/>
                    <a:lstStyle/>
                    <a:p>
                      <a:r>
                        <a:rPr lang="en-US" altLang="zh-CN" sz="2400" dirty="0"/>
                        <a:t>-</a:t>
                      </a:r>
                      <a:endParaRPr lang="zh-CN" altLang="en-US" sz="2400" dirty="0"/>
                    </a:p>
                  </a:txBody>
                  <a:tcPr/>
                </a:tc>
                <a:extLst>
                  <a:ext uri="{0D108BD9-81ED-4DB2-BD59-A6C34878D82A}">
                    <a16:rowId xmlns:a16="http://schemas.microsoft.com/office/drawing/2014/main" val="2501478540"/>
                  </a:ext>
                </a:extLst>
              </a:tr>
              <a:tr h="370840">
                <a:tc>
                  <a:txBody>
                    <a:bodyPr/>
                    <a:lstStyle/>
                    <a:p>
                      <a:r>
                        <a:rPr lang="zh-CN" altLang="en-US" sz="2400" dirty="0"/>
                        <a:t>系统重要性附加要求</a:t>
                      </a:r>
                    </a:p>
                  </a:txBody>
                  <a:tcPr/>
                </a:tc>
                <a:tc>
                  <a:txBody>
                    <a:bodyPr/>
                    <a:lstStyle/>
                    <a:p>
                      <a:r>
                        <a:rPr lang="en-US" altLang="zh-CN" sz="2400" dirty="0"/>
                        <a:t>1%</a:t>
                      </a:r>
                      <a:endParaRPr lang="zh-CN" altLang="en-US" sz="2400" dirty="0"/>
                    </a:p>
                  </a:txBody>
                  <a:tcPr/>
                </a:tc>
                <a:tc>
                  <a:txBody>
                    <a:bodyPr/>
                    <a:lstStyle/>
                    <a:p>
                      <a:r>
                        <a:rPr lang="en-US" altLang="zh-CN" sz="2400" dirty="0"/>
                        <a:t>2021</a:t>
                      </a:r>
                      <a:r>
                        <a:rPr lang="zh-CN" altLang="en-US" sz="2400" dirty="0"/>
                        <a:t>年前：</a:t>
                      </a:r>
                      <a:r>
                        <a:rPr lang="en-US" altLang="zh-CN" sz="2400" dirty="0"/>
                        <a:t>1%</a:t>
                      </a:r>
                    </a:p>
                    <a:p>
                      <a:r>
                        <a:rPr lang="en-US" altLang="zh-CN" sz="2400" dirty="0"/>
                        <a:t>2021</a:t>
                      </a:r>
                      <a:r>
                        <a:rPr lang="zh-CN" altLang="en-US" sz="2400" dirty="0"/>
                        <a:t>年</a:t>
                      </a:r>
                      <a:r>
                        <a:rPr lang="en-US" altLang="zh-CN" sz="2400" dirty="0"/>
                        <a:t>4</a:t>
                      </a:r>
                      <a:r>
                        <a:rPr lang="zh-CN" altLang="en-US" sz="2400" dirty="0"/>
                        <a:t>月</a:t>
                      </a:r>
                      <a:r>
                        <a:rPr lang="en-US" altLang="zh-CN" sz="2400" dirty="0"/>
                        <a:t>2</a:t>
                      </a:r>
                      <a:r>
                        <a:rPr lang="zh-CN" altLang="en-US" sz="2400" dirty="0"/>
                        <a:t>日后：</a:t>
                      </a:r>
                      <a:r>
                        <a:rPr lang="zh-CN" altLang="en-US" sz="2400" b="0" i="0" kern="1200" dirty="0">
                          <a:solidFill>
                            <a:schemeClr val="dk1"/>
                          </a:solidFill>
                          <a:effectLst/>
                          <a:latin typeface="+mn-lt"/>
                          <a:ea typeface="+mn-ea"/>
                          <a:cs typeface="+mn-cs"/>
                        </a:rPr>
                        <a:t>系统重要性银行第一组到第五组的银行分别适用</a:t>
                      </a:r>
                      <a:r>
                        <a:rPr lang="en-US" altLang="zh-CN" sz="2400" b="0" i="0" kern="1200" dirty="0">
                          <a:solidFill>
                            <a:schemeClr val="dk1"/>
                          </a:solidFill>
                          <a:effectLst/>
                          <a:latin typeface="+mn-lt"/>
                          <a:ea typeface="+mn-ea"/>
                          <a:cs typeface="+mn-cs"/>
                        </a:rPr>
                        <a:t>0.25%</a:t>
                      </a:r>
                      <a:r>
                        <a:rPr lang="zh-CN" altLang="en-US" sz="2400" b="0" i="0" kern="1200" dirty="0">
                          <a:solidFill>
                            <a:schemeClr val="dk1"/>
                          </a:solidFill>
                          <a:effectLst/>
                          <a:latin typeface="+mn-lt"/>
                          <a:ea typeface="+mn-ea"/>
                          <a:cs typeface="+mn-cs"/>
                        </a:rPr>
                        <a:t>、</a:t>
                      </a:r>
                      <a:r>
                        <a:rPr lang="en-US" altLang="zh-CN" sz="2400" b="0" i="0" kern="1200" dirty="0">
                          <a:solidFill>
                            <a:schemeClr val="dk1"/>
                          </a:solidFill>
                          <a:effectLst/>
                          <a:latin typeface="+mn-lt"/>
                          <a:ea typeface="+mn-ea"/>
                          <a:cs typeface="+mn-cs"/>
                        </a:rPr>
                        <a:t>0.5%</a:t>
                      </a:r>
                      <a:r>
                        <a:rPr lang="zh-CN" altLang="en-US" sz="2400" b="0" i="0" kern="1200" dirty="0">
                          <a:solidFill>
                            <a:schemeClr val="dk1"/>
                          </a:solidFill>
                          <a:effectLst/>
                          <a:latin typeface="+mn-lt"/>
                          <a:ea typeface="+mn-ea"/>
                          <a:cs typeface="+mn-cs"/>
                        </a:rPr>
                        <a:t>、</a:t>
                      </a:r>
                      <a:r>
                        <a:rPr lang="en-US" altLang="zh-CN" sz="2400" b="0" i="0" kern="1200" dirty="0">
                          <a:solidFill>
                            <a:schemeClr val="dk1"/>
                          </a:solidFill>
                          <a:effectLst/>
                          <a:latin typeface="+mn-lt"/>
                          <a:ea typeface="+mn-ea"/>
                          <a:cs typeface="+mn-cs"/>
                        </a:rPr>
                        <a:t>0.75%</a:t>
                      </a:r>
                      <a:r>
                        <a:rPr lang="zh-CN" altLang="en-US" sz="2400" b="0" i="0" kern="1200" dirty="0">
                          <a:solidFill>
                            <a:schemeClr val="dk1"/>
                          </a:solidFill>
                          <a:effectLst/>
                          <a:latin typeface="+mn-lt"/>
                          <a:ea typeface="+mn-ea"/>
                          <a:cs typeface="+mn-cs"/>
                        </a:rPr>
                        <a:t>、</a:t>
                      </a:r>
                      <a:r>
                        <a:rPr lang="en-US" altLang="zh-CN" sz="2400" b="0" i="0" kern="1200" dirty="0">
                          <a:solidFill>
                            <a:schemeClr val="dk1"/>
                          </a:solidFill>
                          <a:effectLst/>
                          <a:latin typeface="+mn-lt"/>
                          <a:ea typeface="+mn-ea"/>
                          <a:cs typeface="+mn-cs"/>
                        </a:rPr>
                        <a:t>1%</a:t>
                      </a:r>
                      <a:r>
                        <a:rPr lang="zh-CN" altLang="en-US" sz="2400" b="0" i="0" kern="1200" dirty="0">
                          <a:solidFill>
                            <a:schemeClr val="dk1"/>
                          </a:solidFill>
                          <a:effectLst/>
                          <a:latin typeface="+mn-lt"/>
                          <a:ea typeface="+mn-ea"/>
                          <a:cs typeface="+mn-cs"/>
                        </a:rPr>
                        <a:t>和</a:t>
                      </a:r>
                      <a:r>
                        <a:rPr lang="en-US" altLang="zh-CN" sz="2400" b="0" i="0" kern="1200" dirty="0">
                          <a:solidFill>
                            <a:schemeClr val="dk1"/>
                          </a:solidFill>
                          <a:effectLst/>
                          <a:latin typeface="+mn-lt"/>
                          <a:ea typeface="+mn-ea"/>
                          <a:cs typeface="+mn-cs"/>
                        </a:rPr>
                        <a:t>1.5%</a:t>
                      </a:r>
                      <a:r>
                        <a:rPr lang="zh-CN" altLang="en-US" sz="2400" b="0" i="0" kern="1200" dirty="0">
                          <a:solidFill>
                            <a:schemeClr val="dk1"/>
                          </a:solidFill>
                          <a:effectLst/>
                          <a:latin typeface="+mn-lt"/>
                          <a:ea typeface="+mn-ea"/>
                          <a:cs typeface="+mn-cs"/>
                        </a:rPr>
                        <a:t>的附加资本要求</a:t>
                      </a:r>
                      <a:endParaRPr lang="zh-CN" altLang="en-US" sz="2400" dirty="0"/>
                    </a:p>
                  </a:txBody>
                  <a:tcPr/>
                </a:tc>
                <a:extLst>
                  <a:ext uri="{0D108BD9-81ED-4DB2-BD59-A6C34878D82A}">
                    <a16:rowId xmlns:a16="http://schemas.microsoft.com/office/drawing/2014/main" val="1836461708"/>
                  </a:ext>
                </a:extLst>
              </a:tr>
              <a:tr h="370840">
                <a:tc>
                  <a:txBody>
                    <a:bodyPr/>
                    <a:lstStyle/>
                    <a:p>
                      <a:r>
                        <a:rPr lang="zh-CN" altLang="en-US" sz="2400" dirty="0"/>
                        <a:t>总资本充足率</a:t>
                      </a:r>
                    </a:p>
                  </a:txBody>
                  <a:tcPr/>
                </a:tc>
                <a:tc>
                  <a:txBody>
                    <a:bodyPr/>
                    <a:lstStyle/>
                    <a:p>
                      <a:r>
                        <a:rPr lang="en-US" altLang="zh-CN" sz="2400" dirty="0"/>
                        <a:t>11.5%-14%</a:t>
                      </a:r>
                      <a:endParaRPr lang="zh-CN" altLang="en-US" sz="2400" dirty="0"/>
                    </a:p>
                  </a:txBody>
                  <a:tcPr/>
                </a:tc>
                <a:tc>
                  <a:txBody>
                    <a:bodyPr/>
                    <a:lstStyle/>
                    <a:p>
                      <a:r>
                        <a:rPr lang="zh-CN" altLang="en-US" sz="2400" dirty="0"/>
                        <a:t>之前是</a:t>
                      </a:r>
                      <a:r>
                        <a:rPr lang="en-US" altLang="zh-CN" sz="2400" dirty="0"/>
                        <a:t>11.5%</a:t>
                      </a:r>
                      <a:r>
                        <a:rPr lang="zh-CN" altLang="en-US" sz="2400" dirty="0"/>
                        <a:t>（目前理论上应该有</a:t>
                      </a:r>
                      <a:r>
                        <a:rPr lang="en-US" altLang="zh-CN" sz="2400" dirty="0"/>
                        <a:t>5</a:t>
                      </a:r>
                      <a:r>
                        <a:rPr lang="zh-CN" altLang="en-US" sz="2400" dirty="0"/>
                        <a:t>组）</a:t>
                      </a:r>
                    </a:p>
                  </a:txBody>
                  <a:tcPr/>
                </a:tc>
                <a:extLst>
                  <a:ext uri="{0D108BD9-81ED-4DB2-BD59-A6C34878D82A}">
                    <a16:rowId xmlns:a16="http://schemas.microsoft.com/office/drawing/2014/main" val="1339950794"/>
                  </a:ext>
                </a:extLst>
              </a:tr>
            </a:tbl>
          </a:graphicData>
        </a:graphic>
      </p:graphicFrame>
      <p:sp>
        <p:nvSpPr>
          <p:cNvPr id="6" name="文本框 5">
            <a:extLst>
              <a:ext uri="{FF2B5EF4-FFF2-40B4-BE49-F238E27FC236}">
                <a16:creationId xmlns:a16="http://schemas.microsoft.com/office/drawing/2014/main" id="{646DEA94-1787-4D27-A917-974A1261FF6F}"/>
              </a:ext>
            </a:extLst>
          </p:cNvPr>
          <p:cNvSpPr txBox="1"/>
          <p:nvPr/>
        </p:nvSpPr>
        <p:spPr>
          <a:xfrm>
            <a:off x="719123" y="5932150"/>
            <a:ext cx="11472877" cy="707886"/>
          </a:xfrm>
          <a:prstGeom prst="rect">
            <a:avLst/>
          </a:prstGeom>
          <a:noFill/>
        </p:spPr>
        <p:txBody>
          <a:bodyPr wrap="square">
            <a:spAutoFit/>
          </a:bodyPr>
          <a:lstStyle/>
          <a:p>
            <a:r>
              <a:rPr lang="zh-CN" altLang="en-US" sz="2000" dirty="0"/>
              <a:t>注：</a:t>
            </a:r>
            <a:r>
              <a:rPr lang="en-US" altLang="zh-CN" sz="2000" dirty="0"/>
              <a:t>2021</a:t>
            </a:r>
            <a:r>
              <a:rPr lang="zh-CN" altLang="en-US" sz="2000" dirty="0"/>
              <a:t>年</a:t>
            </a:r>
            <a:r>
              <a:rPr lang="en-US" altLang="zh-CN" sz="2000" dirty="0"/>
              <a:t>4</a:t>
            </a:r>
            <a:r>
              <a:rPr lang="zh-CN" altLang="en-US" sz="2000" dirty="0"/>
              <a:t>月</a:t>
            </a:r>
            <a:r>
              <a:rPr lang="en-US" altLang="zh-CN" sz="2000" dirty="0"/>
              <a:t>2</a:t>
            </a:r>
            <a:r>
              <a:rPr lang="zh-CN" altLang="en-US" sz="2000" dirty="0"/>
              <a:t>日发布</a:t>
            </a:r>
            <a:r>
              <a:rPr lang="en-US" altLang="zh-CN" sz="2000" dirty="0"/>
              <a:t>《</a:t>
            </a:r>
            <a:r>
              <a:rPr lang="zh-CN" altLang="en-US" sz="2000" dirty="0"/>
              <a:t>系统重要性银行附加监管规定</a:t>
            </a:r>
            <a:r>
              <a:rPr lang="en-US" altLang="zh-CN" sz="2000" dirty="0"/>
              <a:t>(</a:t>
            </a:r>
            <a:r>
              <a:rPr lang="zh-CN" altLang="en-US" sz="2000" dirty="0"/>
              <a:t>试行</a:t>
            </a:r>
            <a:r>
              <a:rPr lang="en-US" altLang="zh-CN" sz="2000" dirty="0"/>
              <a:t>)(</a:t>
            </a:r>
            <a:r>
              <a:rPr lang="zh-CN" altLang="en-US" sz="2000" dirty="0"/>
              <a:t>征求意见稿</a:t>
            </a:r>
            <a:r>
              <a:rPr lang="en-US" altLang="zh-CN" sz="2000" dirty="0"/>
              <a:t>)》</a:t>
            </a:r>
            <a:r>
              <a:rPr lang="zh-CN" altLang="en-US" sz="2000" dirty="0"/>
              <a:t>：将</a:t>
            </a:r>
            <a:r>
              <a:rPr lang="zh-CN" altLang="en-US" sz="2000" b="0" i="0" kern="1200" dirty="0">
                <a:solidFill>
                  <a:schemeClr val="dk1"/>
                </a:solidFill>
                <a:effectLst/>
                <a:latin typeface="+mn-lt"/>
                <a:ea typeface="+mn-ea"/>
                <a:cs typeface="+mn-cs"/>
              </a:rPr>
              <a:t>系统重要性银行分为五组，系统重要性银行第一组到第五组的银行分别适用</a:t>
            </a:r>
            <a:r>
              <a:rPr lang="en-US" altLang="zh-CN" sz="2000" b="0" i="0" kern="1200" dirty="0">
                <a:solidFill>
                  <a:schemeClr val="dk1"/>
                </a:solidFill>
                <a:effectLst/>
                <a:latin typeface="+mn-lt"/>
                <a:ea typeface="+mn-ea"/>
                <a:cs typeface="+mn-cs"/>
              </a:rPr>
              <a:t>0.25%</a:t>
            </a:r>
            <a:r>
              <a:rPr lang="zh-CN" altLang="en-US" sz="2000" b="0" i="0" kern="1200" dirty="0">
                <a:solidFill>
                  <a:schemeClr val="dk1"/>
                </a:solidFill>
                <a:effectLst/>
                <a:latin typeface="+mn-lt"/>
                <a:ea typeface="+mn-ea"/>
                <a:cs typeface="+mn-cs"/>
              </a:rPr>
              <a:t>、</a:t>
            </a:r>
            <a:r>
              <a:rPr lang="en-US" altLang="zh-CN" sz="2000" b="0" i="0" kern="1200" dirty="0">
                <a:solidFill>
                  <a:schemeClr val="dk1"/>
                </a:solidFill>
                <a:effectLst/>
                <a:latin typeface="+mn-lt"/>
                <a:ea typeface="+mn-ea"/>
                <a:cs typeface="+mn-cs"/>
              </a:rPr>
              <a:t>0.5%</a:t>
            </a:r>
            <a:r>
              <a:rPr lang="zh-CN" altLang="en-US" sz="2000" b="0" i="0" kern="1200" dirty="0">
                <a:solidFill>
                  <a:schemeClr val="dk1"/>
                </a:solidFill>
                <a:effectLst/>
                <a:latin typeface="+mn-lt"/>
                <a:ea typeface="+mn-ea"/>
                <a:cs typeface="+mn-cs"/>
              </a:rPr>
              <a:t>、</a:t>
            </a:r>
            <a:r>
              <a:rPr lang="en-US" altLang="zh-CN" sz="2000" b="0" i="0" kern="1200" dirty="0">
                <a:solidFill>
                  <a:schemeClr val="dk1"/>
                </a:solidFill>
                <a:effectLst/>
                <a:latin typeface="+mn-lt"/>
                <a:ea typeface="+mn-ea"/>
                <a:cs typeface="+mn-cs"/>
              </a:rPr>
              <a:t>0.75%</a:t>
            </a:r>
            <a:r>
              <a:rPr lang="zh-CN" altLang="en-US" sz="2000" b="0" i="0" kern="1200" dirty="0">
                <a:solidFill>
                  <a:schemeClr val="dk1"/>
                </a:solidFill>
                <a:effectLst/>
                <a:latin typeface="+mn-lt"/>
                <a:ea typeface="+mn-ea"/>
                <a:cs typeface="+mn-cs"/>
              </a:rPr>
              <a:t>、</a:t>
            </a:r>
            <a:r>
              <a:rPr lang="en-US" altLang="zh-CN" sz="2000" b="0" i="0" kern="1200" dirty="0">
                <a:solidFill>
                  <a:schemeClr val="dk1"/>
                </a:solidFill>
                <a:effectLst/>
                <a:latin typeface="+mn-lt"/>
                <a:ea typeface="+mn-ea"/>
                <a:cs typeface="+mn-cs"/>
              </a:rPr>
              <a:t>1%</a:t>
            </a:r>
            <a:r>
              <a:rPr lang="zh-CN" altLang="en-US" sz="2000" b="0" i="0" kern="1200" dirty="0">
                <a:solidFill>
                  <a:schemeClr val="dk1"/>
                </a:solidFill>
                <a:effectLst/>
                <a:latin typeface="+mn-lt"/>
                <a:ea typeface="+mn-ea"/>
                <a:cs typeface="+mn-cs"/>
              </a:rPr>
              <a:t>和</a:t>
            </a:r>
            <a:r>
              <a:rPr lang="en-US" altLang="zh-CN" sz="2000" b="0" i="0" kern="1200" dirty="0">
                <a:solidFill>
                  <a:schemeClr val="dk1"/>
                </a:solidFill>
                <a:effectLst/>
                <a:latin typeface="+mn-lt"/>
                <a:ea typeface="+mn-ea"/>
                <a:cs typeface="+mn-cs"/>
              </a:rPr>
              <a:t>1.5%</a:t>
            </a:r>
            <a:r>
              <a:rPr lang="zh-CN" altLang="en-US" sz="2000" b="0" i="0" kern="1200" dirty="0">
                <a:solidFill>
                  <a:schemeClr val="dk1"/>
                </a:solidFill>
                <a:effectLst/>
                <a:latin typeface="+mn-lt"/>
                <a:ea typeface="+mn-ea"/>
                <a:cs typeface="+mn-cs"/>
              </a:rPr>
              <a:t>的附加资本要求。</a:t>
            </a:r>
            <a:endParaRPr lang="zh-CN" altLang="en-US" sz="2000" dirty="0"/>
          </a:p>
        </p:txBody>
      </p:sp>
    </p:spTree>
    <p:extLst>
      <p:ext uri="{BB962C8B-B14F-4D97-AF65-F5344CB8AC3E}">
        <p14:creationId xmlns:p14="http://schemas.microsoft.com/office/powerpoint/2010/main" val="32918458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巴塞尔协议</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D1B0F0D-2359-43B3-BD48-AEF153B801CD}"/>
                  </a:ext>
                </a:extLst>
              </p:cNvPr>
              <p:cNvSpPr txBox="1"/>
              <p:nvPr/>
            </p:nvSpPr>
            <p:spPr>
              <a:xfrm>
                <a:off x="706483" y="1875786"/>
                <a:ext cx="10779034" cy="3106428"/>
              </a:xfrm>
              <a:prstGeom prst="rect">
                <a:avLst/>
              </a:prstGeom>
              <a:noFill/>
            </p:spPr>
            <p:txBody>
              <a:bodyPr wrap="square" rtlCol="0">
                <a:spAutoFit/>
              </a:bodyPr>
              <a:lstStyle/>
              <a:p>
                <a:r>
                  <a:rPr lang="zh-CN" altLang="en-US" sz="2800" dirty="0">
                    <a:latin typeface="Cambria Math" panose="02040503050406030204" pitchFamily="18" charset="0"/>
                  </a:rPr>
                  <a:t>考虑</a:t>
                </a:r>
                <a:r>
                  <a:rPr lang="zh-CN" altLang="en-US" sz="2800" dirty="0">
                    <a:solidFill>
                      <a:schemeClr val="accent1"/>
                    </a:solidFill>
                    <a:latin typeface="Cambria Math" panose="02040503050406030204" pitchFamily="18" charset="0"/>
                  </a:rPr>
                  <a:t>市场风险资本</a:t>
                </a:r>
                <a:r>
                  <a:rPr lang="zh-CN" altLang="en-US" sz="2800" dirty="0">
                    <a:latin typeface="Cambria Math" panose="02040503050406030204" pitchFamily="18" charset="0"/>
                  </a:rPr>
                  <a:t>与</a:t>
                </a:r>
                <a:r>
                  <a:rPr lang="zh-CN" altLang="en-US" sz="2800" dirty="0">
                    <a:solidFill>
                      <a:schemeClr val="accent1"/>
                    </a:solidFill>
                    <a:latin typeface="Cambria Math" panose="02040503050406030204" pitchFamily="18" charset="0"/>
                  </a:rPr>
                  <a:t>操作风险资本</a:t>
                </a:r>
                <a:r>
                  <a:rPr lang="zh-CN" altLang="en-US" sz="2800" dirty="0">
                    <a:latin typeface="Cambria Math" panose="02040503050406030204" pitchFamily="18" charset="0"/>
                  </a:rPr>
                  <a:t>的商业银行资本充足率计算：</a:t>
                </a:r>
                <a:endParaRPr lang="en-US" altLang="zh-CN" sz="2800" dirty="0">
                  <a:latin typeface="Cambria Math" panose="02040503050406030204" pitchFamily="18" charset="0"/>
                </a:endParaRPr>
              </a:p>
              <a:p>
                <a:endParaRPr lang="en-US" altLang="zh-CN" sz="140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sz="2400" i="1" dirty="0" smtClean="0">
                          <a:solidFill>
                            <a:srgbClr val="FF0000"/>
                          </a:solidFill>
                          <a:latin typeface="Cambria Math" panose="02040503050406030204" pitchFamily="18" charset="0"/>
                        </a:rPr>
                        <m:t>风险加权资产</m:t>
                      </m:r>
                      <m:r>
                        <a:rPr lang="en-US" altLang="zh-CN" sz="2400" i="1" dirty="0" smtClean="0">
                          <a:solidFill>
                            <a:srgbClr val="FF0000"/>
                          </a:solidFill>
                          <a:latin typeface="Cambria Math" panose="02040503050406030204" pitchFamily="18" charset="0"/>
                        </a:rPr>
                        <m:t>=</m:t>
                      </m:r>
                      <m:r>
                        <a:rPr lang="zh-CN" altLang="en-US" sz="2400" i="1" dirty="0" smtClean="0">
                          <a:solidFill>
                            <a:srgbClr val="FF0000"/>
                          </a:solidFill>
                          <a:latin typeface="Cambria Math" panose="02040503050406030204" pitchFamily="18" charset="0"/>
                        </a:rPr>
                        <m:t>表内</m:t>
                      </m:r>
                      <m:r>
                        <a:rPr lang="zh-CN" altLang="en-US" sz="2400" i="1" dirty="0">
                          <a:solidFill>
                            <a:srgbClr val="FF0000"/>
                          </a:solidFill>
                          <a:latin typeface="Cambria Math" panose="02040503050406030204" pitchFamily="18" charset="0"/>
                        </a:rPr>
                        <m:t>风险加权资产</m:t>
                      </m:r>
                      <m:r>
                        <a:rPr lang="en-US" altLang="zh-CN" sz="2400" i="1" dirty="0" smtClean="0">
                          <a:solidFill>
                            <a:srgbClr val="FF0000"/>
                          </a:solidFill>
                          <a:latin typeface="Cambria Math" panose="02040503050406030204" pitchFamily="18" charset="0"/>
                        </a:rPr>
                        <m:t>+</m:t>
                      </m:r>
                      <m:r>
                        <a:rPr lang="zh-CN" altLang="en-US" sz="2400" i="1" dirty="0" smtClean="0">
                          <a:solidFill>
                            <a:srgbClr val="FF0000"/>
                          </a:solidFill>
                          <a:latin typeface="Cambria Math" panose="02040503050406030204" pitchFamily="18" charset="0"/>
                        </a:rPr>
                        <m:t>表外</m:t>
                      </m:r>
                      <m:r>
                        <a:rPr lang="zh-CN" altLang="en-US" sz="2400" i="1" dirty="0">
                          <a:solidFill>
                            <a:srgbClr val="FF0000"/>
                          </a:solidFill>
                          <a:latin typeface="Cambria Math" panose="02040503050406030204" pitchFamily="18" charset="0"/>
                        </a:rPr>
                        <m:t>风险加权资产</m:t>
                      </m:r>
                    </m:oMath>
                  </m:oMathPara>
                </a14:m>
                <a:endParaRPr lang="en-US" altLang="zh-CN" sz="2400" dirty="0">
                  <a:solidFill>
                    <a:srgbClr val="FF0000"/>
                  </a:solidFill>
                </a:endParaRPr>
              </a:p>
              <a:p>
                <a:endParaRPr lang="en-US" altLang="zh-CN" sz="1400" dirty="0">
                  <a:solidFill>
                    <a:srgbClr val="FF0000"/>
                  </a:solidFill>
                </a:endParaRPr>
              </a:p>
              <a:p>
                <a:pPr/>
                <a14:m>
                  <m:oMathPara xmlns:m="http://schemas.openxmlformats.org/officeDocument/2006/math">
                    <m:oMathParaPr>
                      <m:jc m:val="left"/>
                    </m:oMathParaPr>
                    <m:oMath xmlns:m="http://schemas.openxmlformats.org/officeDocument/2006/math">
                      <m:r>
                        <a:rPr lang="zh-CN" altLang="en-US" sz="2400" i="1" dirty="0" smtClean="0">
                          <a:solidFill>
                            <a:srgbClr val="FF0000"/>
                          </a:solidFill>
                          <a:latin typeface="Cambria Math" panose="02040503050406030204" pitchFamily="18" charset="0"/>
                        </a:rPr>
                        <m:t>资本充足率</m:t>
                      </m:r>
                      <m:r>
                        <a:rPr lang="en-US" altLang="zh-CN" sz="2400" i="1" dirty="0" smtClean="0">
                          <a:solidFill>
                            <a:srgbClr val="FF0000"/>
                          </a:solidFill>
                          <a:latin typeface="Cambria Math" panose="02040503050406030204" pitchFamily="18" charset="0"/>
                        </a:rPr>
                        <m:t>=</m:t>
                      </m:r>
                      <m:f>
                        <m:fPr>
                          <m:ctrlPr>
                            <a:rPr lang="en-US" altLang="zh-CN" sz="2400" i="1" dirty="0" smtClean="0">
                              <a:solidFill>
                                <a:srgbClr val="FF0000"/>
                              </a:solidFill>
                              <a:latin typeface="Cambria Math" panose="02040503050406030204" pitchFamily="18" charset="0"/>
                            </a:rPr>
                          </m:ctrlPr>
                        </m:fPr>
                        <m:num>
                          <m:r>
                            <a:rPr lang="zh-CN" altLang="en-US" sz="2400" i="1" dirty="0">
                              <a:solidFill>
                                <a:srgbClr val="FF0000"/>
                              </a:solidFill>
                              <a:latin typeface="Cambria Math" panose="02040503050406030204" pitchFamily="18" charset="0"/>
                            </a:rPr>
                            <m:t>资本</m:t>
                          </m:r>
                          <m:r>
                            <a:rPr lang="en-US" altLang="zh-CN" sz="2400" i="1" dirty="0" smtClean="0">
                              <a:solidFill>
                                <a:srgbClr val="FF0000"/>
                              </a:solidFill>
                              <a:latin typeface="Cambria Math" panose="02040503050406030204" pitchFamily="18" charset="0"/>
                            </a:rPr>
                            <m:t>−</m:t>
                          </m:r>
                          <m:r>
                            <a:rPr lang="zh-CN" altLang="en-US" sz="2400" i="1" dirty="0">
                              <a:solidFill>
                                <a:srgbClr val="FF0000"/>
                              </a:solidFill>
                              <a:latin typeface="Cambria Math" panose="02040503050406030204" pitchFamily="18" charset="0"/>
                            </a:rPr>
                            <m:t>扣除项</m:t>
                          </m:r>
                        </m:num>
                        <m:den>
                          <m:r>
                            <a:rPr lang="zh-CN" altLang="en-US" sz="2400" i="1" dirty="0">
                              <a:solidFill>
                                <a:srgbClr val="FF0000"/>
                              </a:solidFill>
                              <a:latin typeface="Cambria Math" panose="02040503050406030204" pitchFamily="18" charset="0"/>
                            </a:rPr>
                            <m:t>风险加权资产</m:t>
                          </m:r>
                          <m:r>
                            <a:rPr lang="en-US" altLang="zh-CN" sz="2400" b="0" i="1" dirty="0" smtClean="0">
                              <a:solidFill>
                                <a:srgbClr val="FF0000"/>
                              </a:solidFill>
                              <a:latin typeface="Cambria Math" panose="02040503050406030204" pitchFamily="18" charset="0"/>
                            </a:rPr>
                            <m:t>+12.5</m:t>
                          </m:r>
                          <m:r>
                            <a:rPr lang="en-US" altLang="zh-CN" sz="2400" b="0" i="1" dirty="0" smtClean="0">
                              <a:solidFill>
                                <a:srgbClr val="FF0000"/>
                              </a:solidFill>
                              <a:latin typeface="Cambria Math" panose="02040503050406030204" pitchFamily="18" charset="0"/>
                              <a:ea typeface="Cambria Math" panose="02040503050406030204" pitchFamily="18" charset="0"/>
                            </a:rPr>
                            <m:t>×</m:t>
                          </m:r>
                          <m:r>
                            <a:rPr lang="zh-CN" altLang="en-US" sz="2400" i="1" dirty="0">
                              <a:solidFill>
                                <a:srgbClr val="FF0000"/>
                              </a:solidFill>
                              <a:latin typeface="Cambria Math" panose="02040503050406030204" pitchFamily="18" charset="0"/>
                              <a:ea typeface="Cambria Math" panose="02040503050406030204" pitchFamily="18" charset="0"/>
                            </a:rPr>
                            <m:t>市场风险资本</m:t>
                          </m:r>
                          <m:r>
                            <a:rPr lang="en-US" altLang="zh-CN" sz="2400" b="0" i="1" dirty="0" smtClean="0">
                              <a:solidFill>
                                <a:srgbClr val="FF0000"/>
                              </a:solidFill>
                              <a:latin typeface="Cambria Math" panose="02040503050406030204" pitchFamily="18" charset="0"/>
                            </a:rPr>
                            <m:t>+</m:t>
                          </m:r>
                          <m:r>
                            <a:rPr lang="en-US" altLang="zh-CN" sz="2400" i="1" dirty="0">
                              <a:solidFill>
                                <a:srgbClr val="FF0000"/>
                              </a:solidFill>
                              <a:latin typeface="Cambria Math" panose="02040503050406030204" pitchFamily="18" charset="0"/>
                            </a:rPr>
                            <m:t>12.5</m:t>
                          </m:r>
                          <m:r>
                            <a:rPr lang="en-US" altLang="zh-CN" sz="2400" i="1" dirty="0">
                              <a:solidFill>
                                <a:srgbClr val="FF0000"/>
                              </a:solidFill>
                              <a:latin typeface="Cambria Math" panose="02040503050406030204" pitchFamily="18" charset="0"/>
                              <a:ea typeface="Cambria Math" panose="02040503050406030204" pitchFamily="18" charset="0"/>
                            </a:rPr>
                            <m:t>×</m:t>
                          </m:r>
                          <m:r>
                            <a:rPr lang="zh-CN" altLang="en-US" sz="2400" i="1" dirty="0" smtClean="0">
                              <a:solidFill>
                                <a:srgbClr val="FF0000"/>
                              </a:solidFill>
                              <a:latin typeface="Cambria Math" panose="02040503050406030204" pitchFamily="18" charset="0"/>
                              <a:ea typeface="Cambria Math" panose="02040503050406030204" pitchFamily="18" charset="0"/>
                            </a:rPr>
                            <m:t>操作</m:t>
                          </m:r>
                          <m:r>
                            <a:rPr lang="zh-CN" altLang="en-US" sz="2400" i="1" dirty="0">
                              <a:solidFill>
                                <a:srgbClr val="FF0000"/>
                              </a:solidFill>
                              <a:latin typeface="Cambria Math" panose="02040503050406030204" pitchFamily="18" charset="0"/>
                              <a:ea typeface="Cambria Math" panose="02040503050406030204" pitchFamily="18" charset="0"/>
                            </a:rPr>
                            <m:t>风险资本</m:t>
                          </m:r>
                        </m:den>
                      </m:f>
                    </m:oMath>
                  </m:oMathPara>
                </a14:m>
                <a:endParaRPr lang="en-US" altLang="zh-CN" sz="2400" dirty="0">
                  <a:solidFill>
                    <a:srgbClr val="FF0000"/>
                  </a:solidFill>
                </a:endParaRPr>
              </a:p>
              <a:p>
                <a:endParaRPr lang="en-US" altLang="zh-CN" sz="1400" dirty="0">
                  <a:solidFill>
                    <a:srgbClr val="FF0000"/>
                  </a:solidFill>
                </a:endParaRPr>
              </a:p>
              <a:p>
                <a:pPr/>
                <a14:m>
                  <m:oMathPara xmlns:m="http://schemas.openxmlformats.org/officeDocument/2006/math">
                    <m:oMathParaPr>
                      <m:jc m:val="left"/>
                    </m:oMathParaPr>
                    <m:oMath xmlns:m="http://schemas.openxmlformats.org/officeDocument/2006/math">
                      <m:r>
                        <a:rPr lang="zh-CN" altLang="en-US" sz="2400" i="1" dirty="0" smtClean="0">
                          <a:solidFill>
                            <a:srgbClr val="FF0000"/>
                          </a:solidFill>
                          <a:latin typeface="Cambria Math" panose="02040503050406030204" pitchFamily="18" charset="0"/>
                        </a:rPr>
                        <m:t>核心资本充足率</m:t>
                      </m:r>
                      <m:r>
                        <a:rPr lang="en-US" altLang="zh-CN" sz="2400" i="1" dirty="0" smtClean="0">
                          <a:solidFill>
                            <a:srgbClr val="FF0000"/>
                          </a:solidFill>
                          <a:latin typeface="Cambria Math" panose="02040503050406030204" pitchFamily="18" charset="0"/>
                        </a:rPr>
                        <m:t>=</m:t>
                      </m:r>
                      <m:f>
                        <m:fPr>
                          <m:ctrlPr>
                            <a:rPr lang="en-US" altLang="zh-CN" sz="2400" i="1" dirty="0" smtClean="0">
                              <a:solidFill>
                                <a:srgbClr val="FF0000"/>
                              </a:solidFill>
                              <a:latin typeface="Cambria Math" panose="02040503050406030204" pitchFamily="18" charset="0"/>
                            </a:rPr>
                          </m:ctrlPr>
                        </m:fPr>
                        <m:num>
                          <m:r>
                            <a:rPr lang="zh-CN" altLang="en-US" sz="2400" i="1" dirty="0">
                              <a:solidFill>
                                <a:srgbClr val="FF0000"/>
                              </a:solidFill>
                              <a:latin typeface="Cambria Math" panose="02040503050406030204" pitchFamily="18" charset="0"/>
                            </a:rPr>
                            <m:t>核心资本</m:t>
                          </m:r>
                          <m:r>
                            <a:rPr lang="en-US" altLang="zh-CN" sz="2400" i="1" dirty="0" smtClean="0">
                              <a:solidFill>
                                <a:srgbClr val="FF0000"/>
                              </a:solidFill>
                              <a:latin typeface="Cambria Math" panose="02040503050406030204" pitchFamily="18" charset="0"/>
                            </a:rPr>
                            <m:t>−</m:t>
                          </m:r>
                          <m:r>
                            <a:rPr lang="zh-CN" altLang="en-US" sz="2400" i="1" dirty="0">
                              <a:solidFill>
                                <a:srgbClr val="FF0000"/>
                              </a:solidFill>
                              <a:latin typeface="Cambria Math" panose="02040503050406030204" pitchFamily="18" charset="0"/>
                            </a:rPr>
                            <m:t>核心资本扣除项</m:t>
                          </m:r>
                        </m:num>
                        <m:den>
                          <m:r>
                            <a:rPr lang="zh-CN" altLang="en-US" sz="2400" i="1" dirty="0">
                              <a:solidFill>
                                <a:srgbClr val="FF0000"/>
                              </a:solidFill>
                              <a:latin typeface="Cambria Math" panose="02040503050406030204" pitchFamily="18" charset="0"/>
                            </a:rPr>
                            <m:t>风险加权资产</m:t>
                          </m:r>
                          <m:r>
                            <a:rPr lang="en-US" altLang="zh-CN" sz="2400" b="0" i="1" dirty="0" smtClean="0">
                              <a:solidFill>
                                <a:srgbClr val="FF0000"/>
                              </a:solidFill>
                              <a:latin typeface="Cambria Math" panose="02040503050406030204" pitchFamily="18" charset="0"/>
                            </a:rPr>
                            <m:t>+12.5</m:t>
                          </m:r>
                          <m:r>
                            <a:rPr lang="en-US" altLang="zh-CN" sz="2400" b="0" i="1" dirty="0" smtClean="0">
                              <a:solidFill>
                                <a:srgbClr val="FF0000"/>
                              </a:solidFill>
                              <a:latin typeface="Cambria Math" panose="02040503050406030204" pitchFamily="18" charset="0"/>
                              <a:ea typeface="Cambria Math" panose="02040503050406030204" pitchFamily="18" charset="0"/>
                            </a:rPr>
                            <m:t>×</m:t>
                          </m:r>
                          <m:r>
                            <a:rPr lang="zh-CN" altLang="en-US" sz="2400" i="1" dirty="0">
                              <a:solidFill>
                                <a:srgbClr val="FF0000"/>
                              </a:solidFill>
                              <a:latin typeface="Cambria Math" panose="02040503050406030204" pitchFamily="18" charset="0"/>
                              <a:ea typeface="Cambria Math" panose="02040503050406030204" pitchFamily="18" charset="0"/>
                            </a:rPr>
                            <m:t>市场风险资本</m:t>
                          </m:r>
                          <m:r>
                            <a:rPr lang="en-US" altLang="zh-CN" sz="2400" b="0" i="1" dirty="0" smtClean="0">
                              <a:solidFill>
                                <a:srgbClr val="FF0000"/>
                              </a:solidFill>
                              <a:latin typeface="Cambria Math" panose="02040503050406030204" pitchFamily="18" charset="0"/>
                            </a:rPr>
                            <m:t>+</m:t>
                          </m:r>
                          <m:r>
                            <a:rPr lang="en-US" altLang="zh-CN" sz="2400" i="1" dirty="0">
                              <a:solidFill>
                                <a:srgbClr val="FF0000"/>
                              </a:solidFill>
                              <a:latin typeface="Cambria Math" panose="02040503050406030204" pitchFamily="18" charset="0"/>
                            </a:rPr>
                            <m:t>12.5</m:t>
                          </m:r>
                          <m:r>
                            <a:rPr lang="en-US" altLang="zh-CN" sz="2400" i="1" dirty="0">
                              <a:solidFill>
                                <a:srgbClr val="FF0000"/>
                              </a:solidFill>
                              <a:latin typeface="Cambria Math" panose="02040503050406030204" pitchFamily="18" charset="0"/>
                              <a:ea typeface="Cambria Math" panose="02040503050406030204" pitchFamily="18" charset="0"/>
                            </a:rPr>
                            <m:t>×</m:t>
                          </m:r>
                          <m:r>
                            <a:rPr lang="zh-CN" altLang="en-US" sz="2400" i="1" dirty="0" smtClean="0">
                              <a:solidFill>
                                <a:srgbClr val="FF0000"/>
                              </a:solidFill>
                              <a:latin typeface="Cambria Math" panose="02040503050406030204" pitchFamily="18" charset="0"/>
                              <a:ea typeface="Cambria Math" panose="02040503050406030204" pitchFamily="18" charset="0"/>
                            </a:rPr>
                            <m:t>操作</m:t>
                          </m:r>
                          <m:r>
                            <a:rPr lang="zh-CN" altLang="en-US" sz="2400" i="1" dirty="0">
                              <a:solidFill>
                                <a:srgbClr val="FF0000"/>
                              </a:solidFill>
                              <a:latin typeface="Cambria Math" panose="02040503050406030204" pitchFamily="18" charset="0"/>
                              <a:ea typeface="Cambria Math" panose="02040503050406030204" pitchFamily="18" charset="0"/>
                            </a:rPr>
                            <m:t>风险资本</m:t>
                          </m:r>
                        </m:den>
                      </m:f>
                    </m:oMath>
                  </m:oMathPara>
                </a14:m>
                <a:endParaRPr lang="en-US" altLang="zh-CN" sz="2400" dirty="0">
                  <a:solidFill>
                    <a:srgbClr val="FF0000"/>
                  </a:solidFill>
                </a:endParaRPr>
              </a:p>
            </p:txBody>
          </p:sp>
        </mc:Choice>
        <mc:Fallback xmlns="">
          <p:sp>
            <p:nvSpPr>
              <p:cNvPr id="2" name="文本框 1">
                <a:extLst>
                  <a:ext uri="{FF2B5EF4-FFF2-40B4-BE49-F238E27FC236}">
                    <a16:creationId xmlns:a16="http://schemas.microsoft.com/office/drawing/2014/main" id="{ED1B0F0D-2359-43B3-BD48-AEF153B801CD}"/>
                  </a:ext>
                </a:extLst>
              </p:cNvPr>
              <p:cNvSpPr txBox="1">
                <a:spLocks noRot="1" noChangeAspect="1" noMove="1" noResize="1" noEditPoints="1" noAdjustHandles="1" noChangeArrowheads="1" noChangeShapeType="1" noTextEdit="1"/>
              </p:cNvSpPr>
              <p:nvPr/>
            </p:nvSpPr>
            <p:spPr>
              <a:xfrm>
                <a:off x="706483" y="1875786"/>
                <a:ext cx="10779034" cy="3106428"/>
              </a:xfrm>
              <a:prstGeom prst="rect">
                <a:avLst/>
              </a:prstGeom>
              <a:blipFill>
                <a:blip r:embed="rId4"/>
                <a:stretch>
                  <a:fillRect l="-1188" t="-21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87311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9EA20CBB-8936-44E5-8E96-A94E496A6F05}"/>
              </a:ext>
            </a:extLst>
          </p:cNvPr>
          <p:cNvSpPr txBox="1"/>
          <p:nvPr/>
        </p:nvSpPr>
        <p:spPr>
          <a:xfrm>
            <a:off x="466997" y="1168347"/>
            <a:ext cx="11258006" cy="3754874"/>
          </a:xfrm>
          <a:prstGeom prst="rect">
            <a:avLst/>
          </a:prstGeom>
          <a:noFill/>
        </p:spPr>
        <p:txBody>
          <a:bodyPr wrap="square">
            <a:spAutoFit/>
          </a:bodyPr>
          <a:lstStyle/>
          <a:p>
            <a:r>
              <a:rPr lang="zh-CN" altLang="en-US" sz="2800" dirty="0"/>
              <a:t>例题：</a:t>
            </a:r>
            <a:r>
              <a:rPr lang="en-US" altLang="zh-CN" sz="2800" dirty="0"/>
              <a:t>2020</a:t>
            </a:r>
            <a:r>
              <a:rPr lang="zh-CN" altLang="en-US" sz="2800" dirty="0"/>
              <a:t>年财大真题</a:t>
            </a:r>
            <a:endParaRPr lang="en-US" altLang="zh-CN" sz="2800" dirty="0"/>
          </a:p>
          <a:p>
            <a:endParaRPr lang="en-US" altLang="zh-CN" sz="1400" dirty="0"/>
          </a:p>
          <a:p>
            <a:r>
              <a:rPr lang="zh-CN" altLang="en-US" sz="2800" dirty="0"/>
              <a:t>已知某银行的核心资本</a:t>
            </a:r>
            <a:r>
              <a:rPr lang="en-US" altLang="zh-CN" sz="2800" dirty="0"/>
              <a:t>70</a:t>
            </a:r>
            <a:r>
              <a:rPr lang="zh-CN" altLang="en-US" sz="2800" dirty="0"/>
              <a:t>亿元人民币，附属资本为</a:t>
            </a:r>
            <a:r>
              <a:rPr lang="en-US" altLang="zh-CN" sz="2800" dirty="0"/>
              <a:t>30</a:t>
            </a:r>
            <a:r>
              <a:rPr lang="zh-CN" altLang="en-US" sz="2800" dirty="0"/>
              <a:t>亿元人民币，市场风险的资本需求为</a:t>
            </a:r>
            <a:r>
              <a:rPr lang="en-US" altLang="zh-CN" sz="2800" dirty="0"/>
              <a:t>10</a:t>
            </a:r>
            <a:r>
              <a:rPr lang="zh-CN" altLang="en-US" sz="2800" dirty="0"/>
              <a:t>亿元人民币，操作风险的资本要求</a:t>
            </a:r>
            <a:r>
              <a:rPr lang="en-US" altLang="zh-CN" sz="2800" dirty="0"/>
              <a:t>20</a:t>
            </a:r>
            <a:r>
              <a:rPr lang="zh-CN" altLang="en-US" sz="2800" dirty="0"/>
              <a:t>亿元人民币。该银行资产负债表内表外项目如下表： </a:t>
            </a:r>
            <a:endParaRPr lang="en-US" altLang="zh-CN" sz="2800" dirty="0"/>
          </a:p>
          <a:p>
            <a:r>
              <a:rPr lang="zh-CN" altLang="en-US" sz="2800" dirty="0"/>
              <a:t>试计算： </a:t>
            </a:r>
            <a:endParaRPr lang="en-US" altLang="zh-CN" sz="2800" dirty="0"/>
          </a:p>
          <a:p>
            <a:r>
              <a:rPr lang="zh-CN" altLang="en-US" sz="2800" dirty="0"/>
              <a:t>（</a:t>
            </a:r>
            <a:r>
              <a:rPr lang="en-US" altLang="zh-CN" sz="2800" dirty="0"/>
              <a:t>1</a:t>
            </a:r>
            <a:r>
              <a:rPr lang="zh-CN" altLang="en-US" sz="2800" dirty="0"/>
              <a:t>）该行表内风险加权资产和表外风险加权资产各为多少？ </a:t>
            </a:r>
            <a:endParaRPr lang="en-US" altLang="zh-CN" sz="2800" dirty="0"/>
          </a:p>
          <a:p>
            <a:r>
              <a:rPr lang="zh-CN" altLang="en-US" sz="2800" dirty="0"/>
              <a:t>（</a:t>
            </a:r>
            <a:r>
              <a:rPr lang="en-US" altLang="zh-CN" sz="2800" dirty="0"/>
              <a:t>2</a:t>
            </a:r>
            <a:r>
              <a:rPr lang="zh-CN" altLang="en-US" sz="2800" dirty="0"/>
              <a:t>）该行核心资本充足率和总资本充足率各位多少？ </a:t>
            </a:r>
            <a:endParaRPr lang="en-US" altLang="zh-CN" sz="2800" dirty="0"/>
          </a:p>
          <a:p>
            <a:r>
              <a:rPr lang="zh-CN" altLang="en-US" sz="2800" dirty="0"/>
              <a:t>（</a:t>
            </a:r>
            <a:r>
              <a:rPr lang="en-US" altLang="zh-CN" sz="2800" dirty="0"/>
              <a:t>3</a:t>
            </a:r>
            <a:r>
              <a:rPr lang="zh-CN" altLang="en-US" sz="2800" dirty="0"/>
              <a:t>）该行有无达到巴塞尔协议的要求？为什么？</a:t>
            </a:r>
          </a:p>
        </p:txBody>
      </p:sp>
    </p:spTree>
    <p:extLst>
      <p:ext uri="{BB962C8B-B14F-4D97-AF65-F5344CB8AC3E}">
        <p14:creationId xmlns:p14="http://schemas.microsoft.com/office/powerpoint/2010/main" val="4029077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3" name="表格 3">
            <a:extLst>
              <a:ext uri="{FF2B5EF4-FFF2-40B4-BE49-F238E27FC236}">
                <a16:creationId xmlns:a16="http://schemas.microsoft.com/office/drawing/2014/main" id="{B5B9B3DF-7B4A-487D-AD24-24D252D29807}"/>
              </a:ext>
            </a:extLst>
          </p:cNvPr>
          <p:cNvGraphicFramePr>
            <a:graphicFrameLocks noGrp="1"/>
          </p:cNvGraphicFramePr>
          <p:nvPr>
            <p:extLst>
              <p:ext uri="{D42A27DB-BD31-4B8C-83A1-F6EECF244321}">
                <p14:modId xmlns:p14="http://schemas.microsoft.com/office/powerpoint/2010/main" val="4156563553"/>
              </p:ext>
            </p:extLst>
          </p:nvPr>
        </p:nvGraphicFramePr>
        <p:xfrm>
          <a:off x="2000091" y="1371600"/>
          <a:ext cx="8191818" cy="4114800"/>
        </p:xfrm>
        <a:graphic>
          <a:graphicData uri="http://schemas.openxmlformats.org/drawingml/2006/table">
            <a:tbl>
              <a:tblPr firstRow="1" bandRow="1">
                <a:tableStyleId>{5C22544A-7EE6-4342-B048-85BDC9FD1C3A}</a:tableStyleId>
              </a:tblPr>
              <a:tblGrid>
                <a:gridCol w="2095818">
                  <a:extLst>
                    <a:ext uri="{9D8B030D-6E8A-4147-A177-3AD203B41FA5}">
                      <a16:colId xmlns:a16="http://schemas.microsoft.com/office/drawing/2014/main" val="1627900447"/>
                    </a:ext>
                  </a:extLst>
                </a:gridCol>
                <a:gridCol w="2032000">
                  <a:extLst>
                    <a:ext uri="{9D8B030D-6E8A-4147-A177-3AD203B41FA5}">
                      <a16:colId xmlns:a16="http://schemas.microsoft.com/office/drawing/2014/main" val="1010751320"/>
                    </a:ext>
                  </a:extLst>
                </a:gridCol>
                <a:gridCol w="2032000">
                  <a:extLst>
                    <a:ext uri="{9D8B030D-6E8A-4147-A177-3AD203B41FA5}">
                      <a16:colId xmlns:a16="http://schemas.microsoft.com/office/drawing/2014/main" val="3427958077"/>
                    </a:ext>
                  </a:extLst>
                </a:gridCol>
                <a:gridCol w="2032000">
                  <a:extLst>
                    <a:ext uri="{9D8B030D-6E8A-4147-A177-3AD203B41FA5}">
                      <a16:colId xmlns:a16="http://schemas.microsoft.com/office/drawing/2014/main" val="912507462"/>
                    </a:ext>
                  </a:extLst>
                </a:gridCol>
              </a:tblGrid>
              <a:tr h="370840">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金额</a:t>
                      </a:r>
                      <a:r>
                        <a:rPr lang="en-US" altLang="zh-CN" sz="2400" dirty="0">
                          <a:solidFill>
                            <a:schemeClr val="tx1"/>
                          </a:solidFill>
                        </a:rPr>
                        <a:t>/</a:t>
                      </a:r>
                      <a:r>
                        <a:rPr lang="zh-CN" altLang="en-US" sz="2400" dirty="0">
                          <a:solidFill>
                            <a:schemeClr val="tx1"/>
                          </a:solidFill>
                        </a:rPr>
                        <a:t>亿元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风险权重</a:t>
                      </a:r>
                      <a:r>
                        <a:rPr lang="en-US" altLang="zh-CN" sz="2400" dirty="0">
                          <a:solidFill>
                            <a:schemeClr val="tx1"/>
                          </a:solidFill>
                        </a:rPr>
                        <a:t>/%</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转换系数</a:t>
                      </a:r>
                      <a:r>
                        <a:rPr lang="en-US" altLang="zh-CN" sz="2400" dirty="0">
                          <a:solidFill>
                            <a:schemeClr val="tx1"/>
                          </a:solidFill>
                        </a:rPr>
                        <a:t>/%</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4566207"/>
                  </a:ext>
                </a:extLst>
              </a:tr>
              <a:tr h="370840">
                <a:tc>
                  <a:txBody>
                    <a:bodyPr/>
                    <a:lstStyle/>
                    <a:p>
                      <a:pPr algn="ctr"/>
                      <a:r>
                        <a:rPr lang="zh-CN" altLang="en-US" sz="2400" dirty="0"/>
                        <a:t>现金</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4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177556"/>
                  </a:ext>
                </a:extLst>
              </a:tr>
              <a:tr h="370840">
                <a:tc>
                  <a:txBody>
                    <a:bodyPr/>
                    <a:lstStyle/>
                    <a:p>
                      <a:pPr algn="ctr"/>
                      <a:r>
                        <a:rPr lang="zh-CN" altLang="en-US" sz="2400" dirty="0"/>
                        <a:t>短期政府债券</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t>300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4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9376300"/>
                  </a:ext>
                </a:extLst>
              </a:tr>
              <a:tr h="370840">
                <a:tc>
                  <a:txBody>
                    <a:bodyPr/>
                    <a:lstStyle/>
                    <a:p>
                      <a:pPr algn="ctr"/>
                      <a:r>
                        <a:rPr lang="zh-CN" altLang="en-US" sz="2400" dirty="0"/>
                        <a:t>国内银行存款</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t>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4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0054634"/>
                  </a:ext>
                </a:extLst>
              </a:tr>
              <a:tr h="370840">
                <a:tc>
                  <a:txBody>
                    <a:bodyPr/>
                    <a:lstStyle/>
                    <a:p>
                      <a:pPr algn="ctr"/>
                      <a:r>
                        <a:rPr lang="zh-CN" altLang="en-US" sz="2400" dirty="0"/>
                        <a:t>居民抵押贷款</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t>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4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6733789"/>
                  </a:ext>
                </a:extLst>
              </a:tr>
              <a:tr h="370840">
                <a:tc>
                  <a:txBody>
                    <a:bodyPr/>
                    <a:lstStyle/>
                    <a:p>
                      <a:pPr algn="ctr"/>
                      <a:r>
                        <a:rPr lang="zh-CN" altLang="en-US" sz="2400" dirty="0"/>
                        <a:t>企业贷款 </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700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825719"/>
                  </a:ext>
                </a:extLst>
              </a:tr>
              <a:tr h="370840">
                <a:tc>
                  <a:txBody>
                    <a:bodyPr/>
                    <a:lstStyle/>
                    <a:p>
                      <a:pPr algn="ctr"/>
                      <a:r>
                        <a:rPr lang="zh-CN" altLang="en-US" sz="2400" dirty="0"/>
                        <a:t>备用信用证</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817736"/>
                  </a:ext>
                </a:extLst>
              </a:tr>
              <a:tr h="370840">
                <a:tc>
                  <a:txBody>
                    <a:bodyPr/>
                    <a:lstStyle/>
                    <a:p>
                      <a:pPr algn="ctr"/>
                      <a:r>
                        <a:rPr lang="zh-CN" altLang="en-US" sz="2400" dirty="0"/>
                        <a:t>贷款承诺 </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4484003"/>
                  </a:ext>
                </a:extLst>
              </a:tr>
              <a:tr h="370840">
                <a:tc>
                  <a:txBody>
                    <a:bodyPr/>
                    <a:lstStyle/>
                    <a:p>
                      <a:pPr algn="ctr"/>
                      <a:r>
                        <a:rPr lang="zh-CN" altLang="en-US" sz="2400" dirty="0"/>
                        <a:t>商业信用证 </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400" dirty="0">
                          <a:solidFill>
                            <a:schemeClr val="tx1"/>
                          </a:solidFill>
                        </a:rPr>
                        <a:t>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7782401"/>
                  </a:ext>
                </a:extLst>
              </a:tr>
            </a:tbl>
          </a:graphicData>
        </a:graphic>
      </p:graphicFrame>
      <p:sp>
        <p:nvSpPr>
          <p:cNvPr id="2" name="文本框 1">
            <a:extLst>
              <a:ext uri="{FF2B5EF4-FFF2-40B4-BE49-F238E27FC236}">
                <a16:creationId xmlns:a16="http://schemas.microsoft.com/office/drawing/2014/main" id="{2EF24F78-9439-4B0A-BDAA-2FAE2BA116B9}"/>
              </a:ext>
            </a:extLst>
          </p:cNvPr>
          <p:cNvSpPr txBox="1"/>
          <p:nvPr/>
        </p:nvSpPr>
        <p:spPr>
          <a:xfrm>
            <a:off x="5630091" y="3017520"/>
            <a:ext cx="65" cy="430887"/>
          </a:xfrm>
          <a:prstGeom prst="rect">
            <a:avLst/>
          </a:prstGeom>
          <a:noFill/>
        </p:spPr>
        <p:txBody>
          <a:bodyPr wrap="none" lIns="0" tIns="0" rIns="0" bIns="0" rtlCol="0">
            <a:spAutoFit/>
          </a:bodyPr>
          <a:lstStyle/>
          <a:p>
            <a:pPr algn="l"/>
            <a:endParaRPr lang="zh-CN" altLang="en-US" sz="2800" dirty="0"/>
          </a:p>
        </p:txBody>
      </p:sp>
      <p:sp>
        <p:nvSpPr>
          <p:cNvPr id="4" name="文本框 3">
            <a:extLst>
              <a:ext uri="{FF2B5EF4-FFF2-40B4-BE49-F238E27FC236}">
                <a16:creationId xmlns:a16="http://schemas.microsoft.com/office/drawing/2014/main" id="{07401665-FE7F-4F7E-B92D-A8186913C6CB}"/>
              </a:ext>
            </a:extLst>
          </p:cNvPr>
          <p:cNvSpPr txBox="1"/>
          <p:nvPr/>
        </p:nvSpPr>
        <p:spPr>
          <a:xfrm>
            <a:off x="2831730" y="6228484"/>
            <a:ext cx="9494803" cy="461665"/>
          </a:xfrm>
          <a:prstGeom prst="rect">
            <a:avLst/>
          </a:prstGeom>
          <a:noFill/>
        </p:spPr>
        <p:txBody>
          <a:bodyPr wrap="square" rtlCol="0">
            <a:spAutoFit/>
          </a:bodyPr>
          <a:lstStyle/>
          <a:p>
            <a:pPr algn="l"/>
            <a:r>
              <a:rPr lang="zh-CN" altLang="en-US" sz="2400" dirty="0"/>
              <a:t>注：本题属于真正意义上的超纲题，不知道前面的公式不可能做出来。</a:t>
            </a:r>
          </a:p>
        </p:txBody>
      </p:sp>
    </p:spTree>
    <p:extLst>
      <p:ext uri="{BB962C8B-B14F-4D97-AF65-F5344CB8AC3E}">
        <p14:creationId xmlns:p14="http://schemas.microsoft.com/office/powerpoint/2010/main" val="23444181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84C8944-6CA6-4120-A719-3058CD2DA8EA}"/>
                  </a:ext>
                </a:extLst>
              </p:cNvPr>
              <p:cNvSpPr txBox="1"/>
              <p:nvPr/>
            </p:nvSpPr>
            <p:spPr>
              <a:xfrm>
                <a:off x="525781" y="869075"/>
                <a:ext cx="11140439" cy="5603585"/>
              </a:xfrm>
              <a:prstGeom prst="rect">
                <a:avLst/>
              </a:prstGeom>
              <a:noFill/>
            </p:spPr>
            <p:txBody>
              <a:bodyPr wrap="square" rtlCol="0">
                <a:spAutoFit/>
              </a:bodyPr>
              <a:lstStyle/>
              <a:p>
                <a:pPr algn="l"/>
                <a:r>
                  <a:rPr lang="zh-CN" altLang="en-US" sz="2800" dirty="0"/>
                  <a:t>答：</a:t>
                </a:r>
                <a:endParaRPr lang="en-US" altLang="zh-CN" sz="2800" dirty="0"/>
              </a:p>
              <a:p>
                <a:pPr algn="l"/>
                <a:r>
                  <a:rPr lang="zh-CN" altLang="en-US" sz="2800" dirty="0"/>
                  <a:t>（</a:t>
                </a:r>
                <a:r>
                  <a:rPr lang="en-US" altLang="zh-CN" sz="2800" dirty="0"/>
                  <a:t>1</a:t>
                </a:r>
                <a:r>
                  <a:rPr lang="zh-CN" altLang="en-US" sz="2800" dirty="0"/>
                  <a:t>）</a:t>
                </a:r>
                <a14:m>
                  <m:oMath xmlns:m="http://schemas.openxmlformats.org/officeDocument/2006/math">
                    <m:r>
                      <a:rPr lang="zh-CN" altLang="en-US" sz="2800" i="1" dirty="0" smtClean="0">
                        <a:latin typeface="Cambria Math" panose="02040503050406030204" pitchFamily="18" charset="0"/>
                      </a:rPr>
                      <m:t>表内加权风险资产总额</m:t>
                    </m:r>
                    <m:r>
                      <a:rPr lang="en-US" altLang="zh-CN" sz="2800" i="1" dirty="0" smtClean="0">
                        <a:latin typeface="Cambria Math" panose="02040503050406030204" pitchFamily="18" charset="0"/>
                      </a:rPr>
                      <m:t>=50×0%+300×0% +50×20% +100×50% +700×100%=760</m:t>
                    </m:r>
                    <m:r>
                      <a:rPr lang="zh-CN" altLang="en-US" sz="2800" i="1" dirty="0" smtClean="0">
                        <a:latin typeface="Cambria Math" panose="02040503050406030204" pitchFamily="18" charset="0"/>
                      </a:rPr>
                      <m:t>（万元）</m:t>
                    </m:r>
                  </m:oMath>
                </a14:m>
                <a:endParaRPr lang="en-US" altLang="zh-CN" sz="2800" dirty="0"/>
              </a:p>
              <a:p>
                <a:pPr algn="l"/>
                <a:r>
                  <a:rPr lang="zh-CN" altLang="en-US" sz="2800" dirty="0"/>
                  <a:t>         </a:t>
                </a:r>
                <a14:m>
                  <m:oMath xmlns:m="http://schemas.openxmlformats.org/officeDocument/2006/math">
                    <m:r>
                      <a:rPr lang="zh-CN" altLang="en-US" sz="2800" i="1" dirty="0" smtClean="0">
                        <a:latin typeface="Cambria Math" panose="02040503050406030204" pitchFamily="18" charset="0"/>
                      </a:rPr>
                      <m:t>表外加权风险资产总额</m:t>
                    </m:r>
                    <m:r>
                      <a:rPr lang="en-US" altLang="zh-CN" sz="2800" i="1" dirty="0" smtClean="0">
                        <a:latin typeface="Cambria Math" panose="02040503050406030204" pitchFamily="18" charset="0"/>
                      </a:rPr>
                      <m:t>=100×20%×100%+200×100%×50%+100× 100%×20%=140</m:t>
                    </m:r>
                    <m:r>
                      <a:rPr lang="zh-CN" altLang="en-US" sz="2800" i="1" dirty="0" smtClean="0">
                        <a:latin typeface="Cambria Math" panose="02040503050406030204" pitchFamily="18" charset="0"/>
                      </a:rPr>
                      <m:t>（万元）</m:t>
                    </m:r>
                  </m:oMath>
                </a14:m>
                <a:endParaRPr lang="en-US" altLang="zh-CN" sz="2800" dirty="0"/>
              </a:p>
              <a:p>
                <a:pPr algn="l"/>
                <a:r>
                  <a:rPr lang="zh-CN" altLang="en-US" sz="2800" dirty="0"/>
                  <a:t>（</a:t>
                </a:r>
                <a:r>
                  <a:rPr lang="en-US" altLang="zh-CN" sz="2800" dirty="0"/>
                  <a:t>2</a:t>
                </a:r>
                <a:r>
                  <a:rPr lang="zh-CN" altLang="en-US" sz="2800" dirty="0"/>
                  <a:t>）</a:t>
                </a:r>
                <a14:m>
                  <m:oMath xmlns:m="http://schemas.openxmlformats.org/officeDocument/2006/math">
                    <m:r>
                      <a:rPr lang="zh-CN" altLang="en-US" sz="2800" i="1" dirty="0" smtClean="0">
                        <a:latin typeface="Cambria Math" panose="02040503050406030204" pitchFamily="18" charset="0"/>
                      </a:rPr>
                      <m:t>风险加权资产</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表内</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表外</m:t>
                    </m:r>
                    <m:r>
                      <a:rPr lang="en-US" altLang="zh-CN" sz="2800" i="1" dirty="0" smtClean="0">
                        <a:latin typeface="Cambria Math" panose="02040503050406030204" pitchFamily="18" charset="0"/>
                      </a:rPr>
                      <m:t>=760+140=900</m:t>
                    </m:r>
                    <m:r>
                      <a:rPr lang="zh-CN" altLang="en-US" sz="2800" i="1" dirty="0" smtClean="0">
                        <a:latin typeface="Cambria Math" panose="02040503050406030204" pitchFamily="18" charset="0"/>
                      </a:rPr>
                      <m:t>（万元）</m:t>
                    </m:r>
                  </m:oMath>
                </a14:m>
                <a:endParaRPr lang="en-US" altLang="zh-CN" sz="2800" dirty="0"/>
              </a:p>
              <a:p>
                <a:pPr algn="l"/>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总资本充足率</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70+30</m:t>
                          </m:r>
                        </m:num>
                        <m:den>
                          <m:r>
                            <a:rPr lang="en-US" altLang="zh-CN" sz="2800" b="0" i="1" dirty="0" smtClean="0">
                              <a:latin typeface="Cambria Math" panose="02040503050406030204" pitchFamily="18" charset="0"/>
                            </a:rPr>
                            <m:t>900+12.5</m:t>
                          </m:r>
                          <m:r>
                            <a:rPr lang="en-US" altLang="zh-CN" sz="2800" b="0" i="1" dirty="0" smtClean="0">
                              <a:latin typeface="Cambria Math" panose="02040503050406030204" pitchFamily="18" charset="0"/>
                              <a:ea typeface="Cambria Math" panose="02040503050406030204" pitchFamily="18" charset="0"/>
                            </a:rPr>
                            <m:t>×10+12.5×20</m:t>
                          </m:r>
                        </m:den>
                      </m:f>
                      <m:r>
                        <a:rPr lang="en-US" altLang="zh-CN" sz="2800" i="1" dirty="0" smtClean="0">
                          <a:latin typeface="Cambria Math" panose="02040503050406030204" pitchFamily="18" charset="0"/>
                        </a:rPr>
                        <m:t>×100%=7.8</m:t>
                      </m:r>
                      <m:r>
                        <a:rPr lang="en-US" altLang="zh-CN" sz="2800" b="0" i="1" dirty="0" smtClean="0">
                          <a:latin typeface="Cambria Math" panose="02040503050406030204" pitchFamily="18" charset="0"/>
                        </a:rPr>
                        <m:t>4</m:t>
                      </m:r>
                      <m:r>
                        <a:rPr lang="en-US" altLang="zh-CN" sz="2800" i="1" dirty="0" smtClean="0">
                          <a:latin typeface="Cambria Math" panose="02040503050406030204" pitchFamily="18" charset="0"/>
                        </a:rPr>
                        <m:t>%</m:t>
                      </m:r>
                    </m:oMath>
                  </m:oMathPara>
                </a14:m>
                <a:endParaRPr lang="en-US" altLang="zh-CN" sz="2800" dirty="0"/>
              </a:p>
              <a:p>
                <a:pPr/>
                <a14:m>
                  <m:oMathPara xmlns:m="http://schemas.openxmlformats.org/officeDocument/2006/math">
                    <m:oMathParaPr>
                      <m:jc m:val="left"/>
                    </m:oMathParaPr>
                    <m:oMath xmlns:m="http://schemas.openxmlformats.org/officeDocument/2006/math">
                      <m:r>
                        <a:rPr lang="zh-CN" altLang="en-US" sz="2800" i="1" dirty="0">
                          <a:latin typeface="Cambria Math" panose="02040503050406030204" pitchFamily="18" charset="0"/>
                        </a:rPr>
                        <m:t>核心</m:t>
                      </m:r>
                      <m:r>
                        <a:rPr lang="zh-CN" altLang="en-US" sz="2800" i="1" dirty="0" smtClean="0">
                          <a:latin typeface="Cambria Math" panose="02040503050406030204" pitchFamily="18" charset="0"/>
                        </a:rPr>
                        <m:t>资本充足率</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70</m:t>
                          </m:r>
                        </m:num>
                        <m:den>
                          <m:r>
                            <a:rPr lang="en-US" altLang="zh-CN" sz="2800" b="0" i="1" dirty="0" smtClean="0">
                              <a:latin typeface="Cambria Math" panose="02040503050406030204" pitchFamily="18" charset="0"/>
                            </a:rPr>
                            <m:t>900+12.5</m:t>
                          </m:r>
                          <m:r>
                            <a:rPr lang="en-US" altLang="zh-CN" sz="2800" b="0" i="1" dirty="0" smtClean="0">
                              <a:latin typeface="Cambria Math" panose="02040503050406030204" pitchFamily="18" charset="0"/>
                              <a:ea typeface="Cambria Math" panose="02040503050406030204" pitchFamily="18" charset="0"/>
                            </a:rPr>
                            <m:t>×10+12.5×20</m:t>
                          </m:r>
                        </m:den>
                      </m:f>
                      <m:r>
                        <a:rPr lang="en-US" altLang="zh-CN" sz="2800" i="1" dirty="0" smtClean="0">
                          <a:latin typeface="Cambria Math" panose="02040503050406030204" pitchFamily="18" charset="0"/>
                        </a:rPr>
                        <m:t>×100%=</m:t>
                      </m:r>
                      <m:r>
                        <a:rPr lang="en-US" altLang="zh-CN" sz="2800" b="0" i="1" dirty="0" smtClean="0">
                          <a:latin typeface="Cambria Math" panose="02040503050406030204" pitchFamily="18" charset="0"/>
                        </a:rPr>
                        <m:t>5</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49</m:t>
                      </m:r>
                      <m:r>
                        <a:rPr lang="en-US" altLang="zh-CN" sz="2800" i="1" dirty="0" smtClean="0">
                          <a:latin typeface="Cambria Math" panose="02040503050406030204" pitchFamily="18" charset="0"/>
                        </a:rPr>
                        <m:t>%</m:t>
                      </m:r>
                    </m:oMath>
                  </m:oMathPara>
                </a14:m>
                <a:endParaRPr lang="en-US" altLang="zh-CN" sz="2800" dirty="0"/>
              </a:p>
              <a:p>
                <a:pPr algn="l"/>
                <a:r>
                  <a:rPr lang="zh-CN" altLang="en-US" sz="2800" dirty="0"/>
                  <a:t>（</a:t>
                </a:r>
                <a:r>
                  <a:rPr lang="en-US" altLang="zh-CN" sz="2800" dirty="0"/>
                  <a:t>3</a:t>
                </a:r>
                <a:r>
                  <a:rPr lang="zh-CN" altLang="en-US" sz="2800" dirty="0"/>
                  <a:t>）根据巴赛尔协议</a:t>
                </a:r>
                <a:r>
                  <a:rPr lang="en-US" altLang="zh-CN" sz="2800" dirty="0"/>
                  <a:t>Ⅲ</a:t>
                </a:r>
                <a:r>
                  <a:rPr lang="zh-CN" altLang="en-US" sz="2800" dirty="0"/>
                  <a:t>的要求，总资本充足率不低于</a:t>
                </a:r>
                <a:r>
                  <a:rPr lang="en-US" altLang="zh-CN" sz="2800" dirty="0"/>
                  <a:t>8%</a:t>
                </a:r>
                <a:r>
                  <a:rPr lang="zh-CN" altLang="en-US" sz="2800" dirty="0"/>
                  <a:t>，</a:t>
                </a:r>
                <a14:m>
                  <m:oMath xmlns:m="http://schemas.openxmlformats.org/officeDocument/2006/math">
                    <m:r>
                      <a:rPr lang="en-US" altLang="zh-CN" sz="2800" i="1" dirty="0" smtClean="0">
                        <a:latin typeface="Cambria Math" panose="02040503050406030204" pitchFamily="18" charset="0"/>
                      </a:rPr>
                      <m:t>7.8%&lt;8%</m:t>
                    </m:r>
                  </m:oMath>
                </a14:m>
                <a:r>
                  <a:rPr lang="zh-CN" altLang="en-US" sz="2800" dirty="0"/>
                  <a:t>，总资本充足率不足；核心一级资本充足率不低于</a:t>
                </a:r>
                <a:r>
                  <a:rPr lang="en-US" altLang="zh-CN" sz="2800" dirty="0"/>
                  <a:t>5%</a:t>
                </a:r>
                <a:r>
                  <a:rPr lang="zh-CN" altLang="en-US" sz="2800" dirty="0"/>
                  <a:t>，</a:t>
                </a:r>
                <a14:m>
                  <m:oMath xmlns:m="http://schemas.openxmlformats.org/officeDocument/2006/math">
                    <m:r>
                      <a:rPr lang="en-US" altLang="zh-CN" sz="2800" i="1" dirty="0" smtClean="0">
                        <a:latin typeface="Cambria Math" panose="02040503050406030204" pitchFamily="18" charset="0"/>
                      </a:rPr>
                      <m:t>5.5%</m:t>
                    </m:r>
                    <m:r>
                      <a:rPr lang="en-US" altLang="zh-CN" sz="2800" b="0" i="1" dirty="0" smtClean="0">
                        <a:latin typeface="Cambria Math" panose="02040503050406030204" pitchFamily="18" charset="0"/>
                      </a:rPr>
                      <m:t>&gt;5</m:t>
                    </m:r>
                    <m:r>
                      <a:rPr lang="en-US" altLang="zh-CN" sz="2800" i="1" dirty="0" smtClean="0">
                        <a:latin typeface="Cambria Math" panose="02040503050406030204" pitchFamily="18" charset="0"/>
                      </a:rPr>
                      <m:t>%</m:t>
                    </m:r>
                  </m:oMath>
                </a14:m>
                <a:r>
                  <a:rPr lang="zh-CN" altLang="en-US" sz="2800" dirty="0"/>
                  <a:t>，核心一级资本充足率充足。</a:t>
                </a:r>
              </a:p>
            </p:txBody>
          </p:sp>
        </mc:Choice>
        <mc:Fallback xmlns="">
          <p:sp>
            <p:nvSpPr>
              <p:cNvPr id="3" name="文本框 2">
                <a:extLst>
                  <a:ext uri="{FF2B5EF4-FFF2-40B4-BE49-F238E27FC236}">
                    <a16:creationId xmlns:a16="http://schemas.microsoft.com/office/drawing/2014/main" id="{084C8944-6CA6-4120-A719-3058CD2DA8EA}"/>
                  </a:ext>
                </a:extLst>
              </p:cNvPr>
              <p:cNvSpPr txBox="1">
                <a:spLocks noRot="1" noChangeAspect="1" noMove="1" noResize="1" noEditPoints="1" noAdjustHandles="1" noChangeArrowheads="1" noChangeShapeType="1" noTextEdit="1"/>
              </p:cNvSpPr>
              <p:nvPr/>
            </p:nvSpPr>
            <p:spPr>
              <a:xfrm>
                <a:off x="525781" y="869075"/>
                <a:ext cx="11140439" cy="5603585"/>
              </a:xfrm>
              <a:prstGeom prst="rect">
                <a:avLst/>
              </a:prstGeom>
              <a:blipFill>
                <a:blip r:embed="rId4"/>
                <a:stretch>
                  <a:fillRect l="-1094" t="-1306" r="-4322" b="-2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29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40493" y="250621"/>
            <a:ext cx="233910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灵活价格货币论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5CA05A9-3420-454C-BD77-E462AA801D09}"/>
                  </a:ext>
                </a:extLst>
              </p:cNvPr>
              <p:cNvSpPr txBox="1"/>
              <p:nvPr/>
            </p:nvSpPr>
            <p:spPr>
              <a:xfrm>
                <a:off x="457200" y="1874729"/>
                <a:ext cx="11277600" cy="3108543"/>
              </a:xfrm>
              <a:prstGeom prst="rect">
                <a:avLst/>
              </a:prstGeom>
              <a:noFill/>
            </p:spPr>
            <p:txBody>
              <a:bodyPr wrap="square">
                <a:spAutoFit/>
              </a:bodyPr>
              <a:lstStyle/>
              <a:p>
                <a:r>
                  <a:rPr lang="zh-CN" altLang="en-US" sz="2800" b="1" dirty="0"/>
                  <a:t>公式</a:t>
                </a:r>
                <a:r>
                  <a:rPr lang="zh-CN" altLang="en-US" sz="2800" dirty="0"/>
                  <a:t>：</a:t>
                </a:r>
                <a14:m>
                  <m:oMath xmlns:m="http://schemas.openxmlformats.org/officeDocument/2006/math">
                    <m:r>
                      <a:rPr lang="en-US" altLang="zh-CN" sz="2800" b="0" i="1" smtClean="0">
                        <a:solidFill>
                          <a:srgbClr val="FF0000"/>
                        </a:solidFill>
                        <a:latin typeface="Cambria Math" panose="02040503050406030204" pitchFamily="18" charset="0"/>
                      </a:rPr>
                      <m:t>𝑠</m:t>
                    </m:r>
                    <m:r>
                      <a:rPr lang="en-US" altLang="zh-CN" sz="2800" b="0" i="1" smtClean="0">
                        <a:solidFill>
                          <a:srgbClr val="FF0000"/>
                        </a:solidFill>
                        <a:latin typeface="Cambria Math" panose="02040503050406030204" pitchFamily="18" charset="0"/>
                      </a:rPr>
                      <m:t>=</m:t>
                    </m:r>
                    <m:d>
                      <m:dPr>
                        <m:ctrlPr>
                          <a:rPr lang="en-US" altLang="zh-CN" sz="2800" b="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𝑀</m:t>
                        </m:r>
                        <m:r>
                          <a:rPr lang="en-US" altLang="zh-CN" sz="2800" b="0" i="1" smtClean="0">
                            <a:solidFill>
                              <a:srgbClr val="FF0000"/>
                            </a:solidFill>
                            <a:latin typeface="Cambria Math" panose="02040503050406030204" pitchFamily="18" charset="0"/>
                          </a:rPr>
                          <m:t>−</m:t>
                        </m:r>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𝑀</m:t>
                            </m:r>
                          </m:e>
                          <m:sup>
                            <m:r>
                              <a:rPr lang="en-US" altLang="zh-CN" sz="2800" b="0" i="1" smtClean="0">
                                <a:solidFill>
                                  <a:srgbClr val="FF0000"/>
                                </a:solidFill>
                                <a:latin typeface="Cambria Math" panose="02040503050406030204" pitchFamily="18" charset="0"/>
                              </a:rPr>
                              <m:t>∗</m:t>
                            </m:r>
                          </m:sup>
                        </m:sSup>
                      </m:e>
                    </m:d>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𝛼</m:t>
                    </m:r>
                    <m:d>
                      <m:dPr>
                        <m:ctrlPr>
                          <a:rPr lang="en-US" altLang="zh-CN" sz="2800" b="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𝑌</m:t>
                        </m:r>
                        <m:r>
                          <a:rPr lang="en-US" altLang="zh-CN" sz="2800" b="0" i="1" smtClean="0">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𝑌</m:t>
                            </m:r>
                          </m:e>
                          <m:sup>
                            <m:r>
                              <a:rPr lang="en-US" altLang="zh-CN" sz="2800" i="1">
                                <a:solidFill>
                                  <a:srgbClr val="FF0000"/>
                                </a:solidFill>
                                <a:latin typeface="Cambria Math" panose="02040503050406030204" pitchFamily="18" charset="0"/>
                              </a:rPr>
                              <m:t>∗</m:t>
                            </m:r>
                          </m:sup>
                        </m:sSup>
                      </m:e>
                    </m:d>
                    <m:r>
                      <a:rPr lang="en-US" altLang="zh-CN" sz="2800" b="0" i="0" smtClean="0">
                        <a:solidFill>
                          <a:srgbClr val="FF0000"/>
                        </a:solidFill>
                        <a:latin typeface="Cambria Math" panose="02040503050406030204" pitchFamily="18" charset="0"/>
                      </a:rPr>
                      <m:t>+</m:t>
                    </m:r>
                    <m:r>
                      <m:rPr>
                        <m:sty m:val="p"/>
                      </m:rPr>
                      <a:rPr lang="el-GR" altLang="zh-CN" sz="2800" b="0" i="1" smtClean="0">
                        <a:solidFill>
                          <a:srgbClr val="FF0000"/>
                        </a:solidFill>
                        <a:latin typeface="Cambria Math" panose="02040503050406030204" pitchFamily="18" charset="0"/>
                        <a:ea typeface="Cambria Math" panose="02040503050406030204" pitchFamily="18" charset="0"/>
                      </a:rPr>
                      <m:t>β</m:t>
                    </m:r>
                    <m:d>
                      <m:dPr>
                        <m:ctrlPr>
                          <a:rPr lang="en-US" altLang="zh-CN" sz="2800" b="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𝑖</m:t>
                        </m:r>
                        <m:r>
                          <a:rPr lang="en-US" altLang="zh-CN" sz="2800" b="0" i="0" smtClean="0">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𝑖</m:t>
                            </m:r>
                          </m:e>
                          <m:sup>
                            <m:r>
                              <a:rPr lang="en-US" altLang="zh-CN" sz="2800" i="1">
                                <a:solidFill>
                                  <a:srgbClr val="FF0000"/>
                                </a:solidFill>
                                <a:latin typeface="Cambria Math" panose="02040503050406030204" pitchFamily="18" charset="0"/>
                              </a:rPr>
                              <m:t>∗</m:t>
                            </m:r>
                          </m:sup>
                        </m:sSup>
                      </m:e>
                    </m:d>
                    <m:r>
                      <a:rPr lang="en-US" altLang="zh-CN" sz="2800" b="0" i="0" smtClean="0">
                        <a:solidFill>
                          <a:srgbClr val="FF0000"/>
                        </a:solidFill>
                        <a:latin typeface="Cambria Math" panose="02040503050406030204" pitchFamily="18" charset="0"/>
                      </a:rPr>
                      <m:t>   </m:t>
                    </m:r>
                    <m:r>
                      <a:rPr lang="en-US" altLang="zh-CN" sz="2800" b="0" i="1" smtClean="0">
                        <a:solidFill>
                          <a:srgbClr val="FF0000"/>
                        </a:solidFill>
                        <a:latin typeface="Cambria Math" panose="02040503050406030204" pitchFamily="18" charset="0"/>
                      </a:rPr>
                      <m:t>      </m:t>
                    </m:r>
                    <m:r>
                      <a:rPr lang="zh-CN" altLang="en-US" sz="2800" i="1">
                        <a:solidFill>
                          <a:srgbClr val="FF0000"/>
                        </a:solidFill>
                        <a:latin typeface="Cambria Math" panose="02040503050406030204" pitchFamily="18" charset="0"/>
                      </a:rPr>
                      <m:t>𝛼</m:t>
                    </m:r>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𝛽</m:t>
                    </m:r>
                    <m:r>
                      <a:rPr lang="en-US" altLang="zh-CN" sz="2800" b="0" i="1" smtClean="0">
                        <a:solidFill>
                          <a:srgbClr val="FF0000"/>
                        </a:solidFill>
                        <a:latin typeface="Cambria Math" panose="02040503050406030204" pitchFamily="18" charset="0"/>
                      </a:rPr>
                      <m:t>&gt;0</m:t>
                    </m:r>
                  </m:oMath>
                </a14:m>
                <a:endParaRPr lang="en-US" altLang="zh-CN" sz="2800" dirty="0">
                  <a:solidFill>
                    <a:srgbClr val="FF0000"/>
                  </a:solidFill>
                </a:endParaRPr>
              </a:p>
              <a:p>
                <a:r>
                  <a:rPr lang="en-US" altLang="zh-CN" sz="2800" dirty="0">
                    <a:solidFill>
                      <a:srgbClr val="FF0000"/>
                    </a:solidFill>
                  </a:rPr>
                  <a:t>           </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𝑠</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𝑝</m:t>
                        </m:r>
                      </m:e>
                      <m:sub>
                        <m:r>
                          <a:rPr lang="en-US" altLang="zh-CN" sz="2800" b="0" i="1" smtClean="0">
                            <a:solidFill>
                              <a:srgbClr val="FF0000"/>
                            </a:solidFill>
                            <a:latin typeface="Cambria Math" panose="02040503050406030204" pitchFamily="18" charset="0"/>
                            <a:ea typeface="Cambria Math" panose="02040503050406030204" pitchFamily="18" charset="0"/>
                          </a:rPr>
                          <m:t>𝑡</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sSubSup>
                      <m:sSubSupPr>
                        <m:ctrlPr>
                          <a:rPr lang="en-US" altLang="zh-CN" sz="2800" i="1" smtClean="0">
                            <a:solidFill>
                              <a:srgbClr val="FF0000"/>
                            </a:solidFill>
                            <a:latin typeface="Cambria Math" panose="02040503050406030204" pitchFamily="18" charset="0"/>
                            <a:ea typeface="Cambria Math" panose="02040503050406030204" pitchFamily="18" charset="0"/>
                          </a:rPr>
                        </m:ctrlPr>
                      </m:sSubSupPr>
                      <m:e>
                        <m:r>
                          <a:rPr lang="en-US" altLang="zh-CN" sz="2800" b="0" i="1" smtClean="0">
                            <a:solidFill>
                              <a:srgbClr val="FF0000"/>
                            </a:solidFill>
                            <a:latin typeface="Cambria Math" panose="02040503050406030204" pitchFamily="18" charset="0"/>
                            <a:ea typeface="Cambria Math" panose="02040503050406030204" pitchFamily="18" charset="0"/>
                          </a:rPr>
                          <m:t>𝑝</m:t>
                        </m:r>
                      </m:e>
                      <m:sub>
                        <m:r>
                          <a:rPr lang="en-US" altLang="zh-CN" sz="2800" b="0" i="1" smtClean="0">
                            <a:solidFill>
                              <a:srgbClr val="FF0000"/>
                            </a:solidFill>
                            <a:latin typeface="Cambria Math" panose="02040503050406030204" pitchFamily="18" charset="0"/>
                            <a:ea typeface="Cambria Math" panose="02040503050406030204" pitchFamily="18" charset="0"/>
                          </a:rPr>
                          <m:t>𝑡</m:t>
                        </m:r>
                      </m:sub>
                      <m:sup>
                        <m:r>
                          <a:rPr lang="en-US" altLang="zh-CN" sz="2800" b="0" i="1" smtClean="0">
                            <a:solidFill>
                              <a:srgbClr val="FF0000"/>
                            </a:solidFill>
                            <a:latin typeface="Cambria Math" panose="02040503050406030204" pitchFamily="18" charset="0"/>
                            <a:ea typeface="Cambria Math" panose="02040503050406030204" pitchFamily="18" charset="0"/>
                          </a:rPr>
                          <m:t>∗</m:t>
                        </m:r>
                      </m:sup>
                    </m:sSubSup>
                    <m:r>
                      <a:rPr lang="en-US" altLang="zh-CN" sz="2800" b="0" i="0"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𝑚</m:t>
                            </m:r>
                          </m:e>
                          <m:sub>
                            <m:r>
                              <a:rPr lang="en-US" altLang="zh-CN" sz="2800" i="1">
                                <a:solidFill>
                                  <a:srgbClr val="FF0000"/>
                                </a:solidFill>
                                <a:latin typeface="Cambria Math" panose="02040503050406030204" pitchFamily="18" charset="0"/>
                                <a:ea typeface="Cambria Math" panose="02040503050406030204" pitchFamily="18" charset="0"/>
                              </a:rPr>
                              <m:t>𝑡</m:t>
                            </m:r>
                          </m:sub>
                        </m:sSub>
                        <m:r>
                          <a:rPr lang="en-US" altLang="zh-CN" sz="2800" i="1">
                            <a:solidFill>
                              <a:srgbClr val="FF0000"/>
                            </a:solidFill>
                            <a:latin typeface="Cambria Math" panose="02040503050406030204" pitchFamily="18" charset="0"/>
                            <a:ea typeface="Cambria Math" panose="02040503050406030204" pitchFamily="18" charset="0"/>
                          </a:rPr>
                          <m:t>−∆</m:t>
                        </m:r>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en-US" altLang="zh-CN" sz="2800" b="0" i="1" smtClean="0">
                                <a:solidFill>
                                  <a:srgbClr val="FF0000"/>
                                </a:solidFill>
                                <a:latin typeface="Cambria Math" panose="02040503050406030204" pitchFamily="18" charset="0"/>
                                <a:ea typeface="Cambria Math" panose="02040503050406030204" pitchFamily="18" charset="0"/>
                              </a:rPr>
                              <m:t>𝑚</m:t>
                            </m:r>
                          </m:e>
                          <m:sub>
                            <m:r>
                              <a:rPr lang="en-US" altLang="zh-CN" sz="2800" i="1">
                                <a:solidFill>
                                  <a:srgbClr val="FF0000"/>
                                </a:solidFill>
                                <a:latin typeface="Cambria Math" panose="02040503050406030204" pitchFamily="18" charset="0"/>
                                <a:ea typeface="Cambria Math" panose="02040503050406030204" pitchFamily="18" charset="0"/>
                              </a:rPr>
                              <m:t>𝑡</m:t>
                            </m:r>
                          </m:sub>
                          <m:sup>
                            <m:r>
                              <a:rPr lang="en-US" altLang="zh-CN" sz="2800" i="1">
                                <a:solidFill>
                                  <a:srgbClr val="FF0000"/>
                                </a:solidFill>
                                <a:latin typeface="Cambria Math" panose="02040503050406030204" pitchFamily="18" charset="0"/>
                                <a:ea typeface="Cambria Math" panose="02040503050406030204" pitchFamily="18" charset="0"/>
                              </a:rPr>
                              <m:t>∗</m:t>
                            </m:r>
                          </m:sup>
                        </m:sSubSup>
                      </m:e>
                    </m:d>
                    <m:r>
                      <a:rPr lang="en-US" altLang="zh-CN" sz="2800" b="0" i="0"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i="1">
                                <a:solidFill>
                                  <a:srgbClr val="FF0000"/>
                                </a:solidFill>
                                <a:latin typeface="Cambria Math" panose="02040503050406030204" pitchFamily="18" charset="0"/>
                                <a:ea typeface="Cambria Math" panose="02040503050406030204" pitchFamily="18" charset="0"/>
                              </a:rPr>
                              <m:t>𝑡</m:t>
                            </m:r>
                          </m:sub>
                        </m:sSub>
                        <m:r>
                          <a:rPr lang="en-US" altLang="zh-CN" sz="2800" i="1">
                            <a:solidFill>
                              <a:srgbClr val="FF0000"/>
                            </a:solidFill>
                            <a:latin typeface="Cambria Math" panose="02040503050406030204" pitchFamily="18" charset="0"/>
                            <a:ea typeface="Cambria Math" panose="02040503050406030204" pitchFamily="18" charset="0"/>
                          </a:rPr>
                          <m:t>−∆</m:t>
                        </m:r>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i="1">
                                <a:solidFill>
                                  <a:srgbClr val="FF0000"/>
                                </a:solidFill>
                                <a:latin typeface="Cambria Math" panose="02040503050406030204" pitchFamily="18" charset="0"/>
                                <a:ea typeface="Cambria Math" panose="02040503050406030204" pitchFamily="18" charset="0"/>
                              </a:rPr>
                              <m:t>𝑡</m:t>
                            </m:r>
                          </m:sub>
                          <m:sup>
                            <m:r>
                              <a:rPr lang="en-US" altLang="zh-CN" sz="2800" i="1">
                                <a:solidFill>
                                  <a:srgbClr val="FF0000"/>
                                </a:solidFill>
                                <a:latin typeface="Cambria Math" panose="02040503050406030204" pitchFamily="18" charset="0"/>
                                <a:ea typeface="Cambria Math" panose="02040503050406030204" pitchFamily="18" charset="0"/>
                              </a:rPr>
                              <m:t>∗</m:t>
                            </m:r>
                          </m:sup>
                        </m:sSubSup>
                      </m:e>
                    </m:d>
                    <m:r>
                      <a:rPr lang="en-US" altLang="zh-CN" sz="2800" b="0" i="1" smtClean="0">
                        <a:latin typeface="Cambria Math" panose="02040503050406030204" pitchFamily="18" charset="0"/>
                        <a:ea typeface="Cambria Math" panose="02040503050406030204" pitchFamily="18" charset="0"/>
                      </a:rPr>
                      <m:t>⋯</m:t>
                    </m:r>
                  </m:oMath>
                </a14:m>
                <a:r>
                  <a:rPr lang="zh-CN" altLang="en-US" sz="2800" dirty="0"/>
                  <a:t>不考虑利率因素</a:t>
                </a:r>
                <a:endParaRPr lang="en-US" altLang="zh-CN" sz="2800" dirty="0"/>
              </a:p>
              <a:p>
                <a:endParaRPr lang="en-US" altLang="zh-CN" sz="1400" dirty="0"/>
              </a:p>
              <a:p>
                <a:r>
                  <a:rPr lang="zh-CN" altLang="en-US" sz="2800" b="1" dirty="0"/>
                  <a:t>观点</a:t>
                </a:r>
                <a:r>
                  <a:rPr lang="zh-CN" altLang="en-US" sz="2800" dirty="0"/>
                  <a:t>：本国货币供给增多，本币贬值；本国实际收入增多，本币升值</a:t>
                </a:r>
                <a:endParaRPr lang="en-US" altLang="zh-CN" sz="2800" dirty="0"/>
              </a:p>
              <a:p>
                <a:endParaRPr lang="en-US" altLang="zh-CN" sz="1400" dirty="0"/>
              </a:p>
              <a:p>
                <a:r>
                  <a:rPr lang="zh-CN" altLang="en-US" sz="2800" dirty="0"/>
                  <a:t>注：上式（</a:t>
                </a:r>
                <a:r>
                  <a:rPr lang="en-US" altLang="zh-CN" sz="2800" dirty="0"/>
                  <a:t>1</a:t>
                </a:r>
                <a:r>
                  <a:rPr lang="zh-CN" altLang="en-US" sz="2800" dirty="0"/>
                  <a:t>）为姜波克教材中的公式，如果考选择题建议用（</a:t>
                </a:r>
                <a:r>
                  <a:rPr lang="en-US" altLang="zh-CN" sz="2800" dirty="0"/>
                  <a:t>1</a:t>
                </a:r>
                <a:r>
                  <a:rPr lang="zh-CN" altLang="en-US" sz="2800" dirty="0"/>
                  <a:t>）式来判断汇率变动方向；式（</a:t>
                </a:r>
                <a:r>
                  <a:rPr lang="en-US" altLang="zh-CN" sz="2800" dirty="0"/>
                  <a:t>2</a:t>
                </a:r>
                <a:r>
                  <a:rPr lang="zh-CN" altLang="en-US" sz="2800" dirty="0"/>
                  <a:t>）为奚君羊教材中的公式，若出现计算题建议用（</a:t>
                </a:r>
                <a:r>
                  <a:rPr lang="en-US" altLang="zh-CN" sz="2800" dirty="0"/>
                  <a:t>2</a:t>
                </a:r>
                <a:r>
                  <a:rPr lang="zh-CN" altLang="en-US" sz="2800" dirty="0"/>
                  <a:t>）式解题。</a:t>
                </a:r>
                <a:endParaRPr lang="en-US" altLang="zh-CN" sz="2800" dirty="0"/>
              </a:p>
            </p:txBody>
          </p:sp>
        </mc:Choice>
        <mc:Fallback xmlns="">
          <p:sp>
            <p:nvSpPr>
              <p:cNvPr id="5" name="文本框 4">
                <a:extLst>
                  <a:ext uri="{FF2B5EF4-FFF2-40B4-BE49-F238E27FC236}">
                    <a16:creationId xmlns:a16="http://schemas.microsoft.com/office/drawing/2014/main" id="{15CA05A9-3420-454C-BD77-E462AA801D09}"/>
                  </a:ext>
                </a:extLst>
              </p:cNvPr>
              <p:cNvSpPr txBox="1">
                <a:spLocks noRot="1" noChangeAspect="1" noMove="1" noResize="1" noEditPoints="1" noAdjustHandles="1" noChangeArrowheads="1" noChangeShapeType="1" noTextEdit="1"/>
              </p:cNvSpPr>
              <p:nvPr/>
            </p:nvSpPr>
            <p:spPr>
              <a:xfrm>
                <a:off x="457200" y="1874729"/>
                <a:ext cx="11277600" cy="3108543"/>
              </a:xfrm>
              <a:prstGeom prst="rect">
                <a:avLst/>
              </a:prstGeom>
              <a:blipFill>
                <a:blip r:embed="rId4"/>
                <a:stretch>
                  <a:fillRect l="-1081" t="-2161" r="-324" b="-45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67677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ACE60FD7-FC13-466B-81CE-FC87A41DC754}"/>
              </a:ext>
            </a:extLst>
          </p:cNvPr>
          <p:cNvSpPr txBox="1"/>
          <p:nvPr/>
        </p:nvSpPr>
        <p:spPr>
          <a:xfrm>
            <a:off x="883919" y="917233"/>
            <a:ext cx="10424161" cy="2031325"/>
          </a:xfrm>
          <a:prstGeom prst="rect">
            <a:avLst/>
          </a:prstGeom>
          <a:noFill/>
        </p:spPr>
        <p:txBody>
          <a:bodyPr wrap="square">
            <a:spAutoFit/>
          </a:bodyPr>
          <a:lstStyle/>
          <a:p>
            <a:r>
              <a:rPr lang="zh-CN" altLang="en-US" sz="2800" dirty="0"/>
              <a:t>例题：财大</a:t>
            </a:r>
            <a:r>
              <a:rPr lang="en-US" altLang="zh-CN" sz="2800" dirty="0"/>
              <a:t>2015</a:t>
            </a:r>
            <a:r>
              <a:rPr lang="zh-CN" altLang="en-US" sz="2800" dirty="0"/>
              <a:t>年真题</a:t>
            </a:r>
            <a:endParaRPr lang="en-US" altLang="zh-CN" sz="2800" dirty="0"/>
          </a:p>
          <a:p>
            <a:endParaRPr lang="en-US" altLang="zh-CN" sz="1400" dirty="0"/>
          </a:p>
          <a:p>
            <a:r>
              <a:rPr lang="zh-CN" altLang="en-US" sz="2800" dirty="0"/>
              <a:t>以下是某银行今年的资产负债情况，请整理该银行的资产负债表。</a:t>
            </a:r>
          </a:p>
          <a:p>
            <a:r>
              <a:rPr lang="zh-CN" altLang="en-US" sz="2800" dirty="0"/>
              <a:t>（</a:t>
            </a:r>
            <a:r>
              <a:rPr lang="en-US" altLang="zh-CN" sz="2800" dirty="0"/>
              <a:t>1</a:t>
            </a:r>
            <a:r>
              <a:rPr lang="zh-CN" altLang="en-US" sz="2800" dirty="0"/>
              <a:t>）计算该银行的杠杆率（资本</a:t>
            </a:r>
            <a:r>
              <a:rPr lang="en-US" altLang="zh-CN" sz="2800" dirty="0"/>
              <a:t>/</a:t>
            </a:r>
            <a:r>
              <a:rPr lang="zh-CN" altLang="en-US" sz="2800" dirty="0"/>
              <a:t>总资产）</a:t>
            </a:r>
          </a:p>
          <a:p>
            <a:r>
              <a:rPr lang="zh-CN" altLang="en-US" sz="2800" dirty="0"/>
              <a:t>（</a:t>
            </a:r>
            <a:r>
              <a:rPr lang="en-US" altLang="zh-CN" sz="2800" dirty="0"/>
              <a:t>2</a:t>
            </a:r>
            <a:r>
              <a:rPr lang="zh-CN" altLang="en-US" sz="2800" dirty="0"/>
              <a:t>）计算相关资产负债等比率，并评价该银行主要面临的风险。</a:t>
            </a:r>
          </a:p>
        </p:txBody>
      </p:sp>
      <p:graphicFrame>
        <p:nvGraphicFramePr>
          <p:cNvPr id="6" name="表格 3">
            <a:extLst>
              <a:ext uri="{FF2B5EF4-FFF2-40B4-BE49-F238E27FC236}">
                <a16:creationId xmlns:a16="http://schemas.microsoft.com/office/drawing/2014/main" id="{B4A369B0-544C-40D2-B743-31F87516C418}"/>
              </a:ext>
            </a:extLst>
          </p:cNvPr>
          <p:cNvGraphicFramePr>
            <a:graphicFrameLocks noGrp="1"/>
          </p:cNvGraphicFramePr>
          <p:nvPr>
            <p:extLst>
              <p:ext uri="{D42A27DB-BD31-4B8C-83A1-F6EECF244321}">
                <p14:modId xmlns:p14="http://schemas.microsoft.com/office/powerpoint/2010/main" val="1509732083"/>
              </p:ext>
            </p:extLst>
          </p:nvPr>
        </p:nvGraphicFramePr>
        <p:xfrm>
          <a:off x="1776000" y="3041219"/>
          <a:ext cx="8640000" cy="3566160"/>
        </p:xfrm>
        <a:graphic>
          <a:graphicData uri="http://schemas.openxmlformats.org/drawingml/2006/table">
            <a:tbl>
              <a:tblPr firstRow="1" bandRow="1">
                <a:tableStyleId>{5C22544A-7EE6-4342-B048-85BDC9FD1C3A}</a:tableStyleId>
              </a:tblPr>
              <a:tblGrid>
                <a:gridCol w="2160000">
                  <a:extLst>
                    <a:ext uri="{9D8B030D-6E8A-4147-A177-3AD203B41FA5}">
                      <a16:colId xmlns:a16="http://schemas.microsoft.com/office/drawing/2014/main" val="1627900447"/>
                    </a:ext>
                  </a:extLst>
                </a:gridCol>
                <a:gridCol w="2160000">
                  <a:extLst>
                    <a:ext uri="{9D8B030D-6E8A-4147-A177-3AD203B41FA5}">
                      <a16:colId xmlns:a16="http://schemas.microsoft.com/office/drawing/2014/main" val="1010751320"/>
                    </a:ext>
                  </a:extLst>
                </a:gridCol>
                <a:gridCol w="2160000">
                  <a:extLst>
                    <a:ext uri="{9D8B030D-6E8A-4147-A177-3AD203B41FA5}">
                      <a16:colId xmlns:a16="http://schemas.microsoft.com/office/drawing/2014/main" val="3427958077"/>
                    </a:ext>
                  </a:extLst>
                </a:gridCol>
                <a:gridCol w="2160000">
                  <a:extLst>
                    <a:ext uri="{9D8B030D-6E8A-4147-A177-3AD203B41FA5}">
                      <a16:colId xmlns:a16="http://schemas.microsoft.com/office/drawing/2014/main" val="912507462"/>
                    </a:ext>
                  </a:extLst>
                </a:gridCol>
              </a:tblGrid>
              <a:tr h="370840">
                <a:tc>
                  <a:txBody>
                    <a:bodyPr/>
                    <a:lstStyle/>
                    <a:p>
                      <a:pPr algn="ctr"/>
                      <a:r>
                        <a:rPr lang="zh-CN" altLang="en-US" sz="20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solidFill>
                            <a:schemeClr val="tx1"/>
                          </a:solidFill>
                        </a:rPr>
                        <a:t>金额</a:t>
                      </a:r>
                      <a:r>
                        <a:rPr lang="en-US" altLang="zh-CN" sz="2000" dirty="0">
                          <a:solidFill>
                            <a:schemeClr val="tx1"/>
                          </a:solidFill>
                        </a:rPr>
                        <a:t>/</a:t>
                      </a:r>
                      <a:r>
                        <a:rPr lang="zh-CN" altLang="en-US" sz="2000" dirty="0">
                          <a:solidFill>
                            <a:schemeClr val="tx1"/>
                          </a:solidFill>
                        </a:rPr>
                        <a:t>亿元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solidFill>
                            <a:schemeClr val="tx1"/>
                          </a:solidFill>
                        </a:rPr>
                        <a:t>金额</a:t>
                      </a:r>
                      <a:r>
                        <a:rPr lang="en-US" altLang="zh-CN" sz="2000" dirty="0">
                          <a:solidFill>
                            <a:schemeClr val="tx1"/>
                          </a:solidFill>
                        </a:rPr>
                        <a:t>/</a:t>
                      </a:r>
                      <a:r>
                        <a:rPr lang="zh-CN" altLang="en-US" sz="2000" dirty="0">
                          <a:solidFill>
                            <a:schemeClr val="tx1"/>
                          </a:solidFill>
                        </a:rPr>
                        <a:t>亿元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4566207"/>
                  </a:ext>
                </a:extLst>
              </a:tr>
              <a:tr h="370840">
                <a:tc>
                  <a:txBody>
                    <a:bodyPr/>
                    <a:lstStyle/>
                    <a:p>
                      <a:pPr algn="ctr"/>
                      <a:r>
                        <a:rPr lang="zh-CN" altLang="en-US" sz="2000" dirty="0"/>
                        <a:t>房屋建筑物</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1078</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净贷款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29981 </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177556"/>
                  </a:ext>
                </a:extLst>
              </a:tr>
              <a:tr h="370840">
                <a:tc>
                  <a:txBody>
                    <a:bodyPr/>
                    <a:lstStyle/>
                    <a:p>
                      <a:pPr algn="ctr"/>
                      <a:r>
                        <a:rPr lang="zh-CN" altLang="en-US" sz="2000" dirty="0"/>
                        <a:t>储蓄存款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3292</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短期借款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2080</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9376300"/>
                  </a:ext>
                </a:extLst>
              </a:tr>
              <a:tr h="370840">
                <a:tc>
                  <a:txBody>
                    <a:bodyPr/>
                    <a:lstStyle/>
                    <a:p>
                      <a:pPr algn="ctr"/>
                      <a:r>
                        <a:rPr lang="zh-CN" altLang="en-US" sz="2000" dirty="0"/>
                        <a:t>现金</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2660</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t>其他负债</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778</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0054634"/>
                  </a:ext>
                </a:extLst>
              </a:tr>
              <a:tr h="370840">
                <a:tc>
                  <a:txBody>
                    <a:bodyPr/>
                    <a:lstStyle/>
                    <a:p>
                      <a:pPr algn="ctr"/>
                      <a:r>
                        <a:rPr lang="en-US" altLang="zh-CN" sz="2000" dirty="0"/>
                        <a:t>NOW</a:t>
                      </a:r>
                      <a:r>
                        <a:rPr lang="zh-CN" altLang="en-US" sz="2000" dirty="0"/>
                        <a:t>账户</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12816</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所有者权益</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3272</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6733789"/>
                  </a:ext>
                </a:extLst>
              </a:tr>
              <a:tr h="370840">
                <a:tc>
                  <a:txBody>
                    <a:bodyPr/>
                    <a:lstStyle/>
                    <a:p>
                      <a:pPr algn="ctr"/>
                      <a:r>
                        <a:rPr lang="zh-CN" altLang="en-US" sz="2000" dirty="0"/>
                        <a:t>长期债务</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1191</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证券投资</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5334</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825719"/>
                  </a:ext>
                </a:extLst>
              </a:tr>
              <a:tr h="370840">
                <a:tc>
                  <a:txBody>
                    <a:bodyPr/>
                    <a:lstStyle/>
                    <a:p>
                      <a:pPr algn="ctr"/>
                      <a:r>
                        <a:rPr lang="zh-CN" altLang="en-US" sz="2000" dirty="0"/>
                        <a:t>其他资产</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1633</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活期存款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5939</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817736"/>
                  </a:ext>
                </a:extLst>
              </a:tr>
              <a:tr h="370840">
                <a:tc>
                  <a:txBody>
                    <a:bodyPr/>
                    <a:lstStyle/>
                    <a:p>
                      <a:pPr algn="ctr"/>
                      <a:r>
                        <a:rPr lang="zh-CN" altLang="en-US" sz="2000" dirty="0"/>
                        <a:t>无形资产</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758</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存款单</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9853</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4484003"/>
                  </a:ext>
                </a:extLst>
              </a:tr>
              <a:tr h="370840">
                <a:tc>
                  <a:txBody>
                    <a:bodyPr/>
                    <a:lstStyle/>
                    <a:p>
                      <a:pPr algn="ctr"/>
                      <a:r>
                        <a:rPr lang="zh-CN" altLang="en-US" sz="2000" dirty="0"/>
                        <a:t>其他定期存款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2333</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出售的联邦基金</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110</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7782401"/>
                  </a:ext>
                </a:extLst>
              </a:tr>
            </a:tbl>
          </a:graphicData>
        </a:graphic>
      </p:graphicFrame>
    </p:spTree>
    <p:extLst>
      <p:ext uri="{BB962C8B-B14F-4D97-AF65-F5344CB8AC3E}">
        <p14:creationId xmlns:p14="http://schemas.microsoft.com/office/powerpoint/2010/main" val="7505217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8" name="文本框 7">
            <a:extLst>
              <a:ext uri="{FF2B5EF4-FFF2-40B4-BE49-F238E27FC236}">
                <a16:creationId xmlns:a16="http://schemas.microsoft.com/office/drawing/2014/main" id="{6E0FAAD2-3766-4D73-9C99-DF2C83CE4F9C}"/>
              </a:ext>
            </a:extLst>
          </p:cNvPr>
          <p:cNvSpPr txBox="1"/>
          <p:nvPr/>
        </p:nvSpPr>
        <p:spPr>
          <a:xfrm>
            <a:off x="1541417" y="1047861"/>
            <a:ext cx="6139542" cy="369332"/>
          </a:xfrm>
          <a:prstGeom prst="rect">
            <a:avLst/>
          </a:prstGeom>
          <a:noFill/>
        </p:spPr>
        <p:txBody>
          <a:bodyPr wrap="square">
            <a:spAutoFit/>
          </a:bodyPr>
          <a:lstStyle/>
          <a:p>
            <a:r>
              <a:rPr lang="en-US" altLang="zh-CN" sz="1800" b="0" i="0" u="none" strike="noStrike" baseline="0" dirty="0">
                <a:solidFill>
                  <a:srgbClr val="000000"/>
                </a:solidFill>
                <a:latin typeface="Arial" panose="020B0604020202020204" pitchFamily="34" charset="0"/>
                <a:ea typeface="宋体" panose="02010600030101010101" pitchFamily="2" charset="-122"/>
              </a:rPr>
              <a:t>	</a:t>
            </a:r>
          </a:p>
        </p:txBody>
      </p:sp>
      <p:graphicFrame>
        <p:nvGraphicFramePr>
          <p:cNvPr id="12" name="表格 3">
            <a:extLst>
              <a:ext uri="{FF2B5EF4-FFF2-40B4-BE49-F238E27FC236}">
                <a16:creationId xmlns:a16="http://schemas.microsoft.com/office/drawing/2014/main" id="{68566920-5FE3-4524-B748-DF479E34C43F}"/>
              </a:ext>
            </a:extLst>
          </p:cNvPr>
          <p:cNvGraphicFramePr>
            <a:graphicFrameLocks noGrp="1"/>
          </p:cNvGraphicFramePr>
          <p:nvPr>
            <p:extLst>
              <p:ext uri="{D42A27DB-BD31-4B8C-83A1-F6EECF244321}">
                <p14:modId xmlns:p14="http://schemas.microsoft.com/office/powerpoint/2010/main" val="598848736"/>
              </p:ext>
            </p:extLst>
          </p:nvPr>
        </p:nvGraphicFramePr>
        <p:xfrm>
          <a:off x="452846" y="933127"/>
          <a:ext cx="11286308" cy="4754880"/>
        </p:xfrm>
        <a:graphic>
          <a:graphicData uri="http://schemas.openxmlformats.org/drawingml/2006/table">
            <a:tbl>
              <a:tblPr firstRow="1" bandRow="1">
                <a:tableStyleId>{5C22544A-7EE6-4342-B048-85BDC9FD1C3A}</a:tableStyleId>
              </a:tblPr>
              <a:tblGrid>
                <a:gridCol w="2821577">
                  <a:extLst>
                    <a:ext uri="{9D8B030D-6E8A-4147-A177-3AD203B41FA5}">
                      <a16:colId xmlns:a16="http://schemas.microsoft.com/office/drawing/2014/main" val="1627900447"/>
                    </a:ext>
                  </a:extLst>
                </a:gridCol>
                <a:gridCol w="2821577">
                  <a:extLst>
                    <a:ext uri="{9D8B030D-6E8A-4147-A177-3AD203B41FA5}">
                      <a16:colId xmlns:a16="http://schemas.microsoft.com/office/drawing/2014/main" val="1010751320"/>
                    </a:ext>
                  </a:extLst>
                </a:gridCol>
                <a:gridCol w="2821577">
                  <a:extLst>
                    <a:ext uri="{9D8B030D-6E8A-4147-A177-3AD203B41FA5}">
                      <a16:colId xmlns:a16="http://schemas.microsoft.com/office/drawing/2014/main" val="3427958077"/>
                    </a:ext>
                  </a:extLst>
                </a:gridCol>
                <a:gridCol w="2821577">
                  <a:extLst>
                    <a:ext uri="{9D8B030D-6E8A-4147-A177-3AD203B41FA5}">
                      <a16:colId xmlns:a16="http://schemas.microsoft.com/office/drawing/2014/main" val="912507462"/>
                    </a:ext>
                  </a:extLst>
                </a:gridCol>
              </a:tblGrid>
              <a:tr h="370840">
                <a:tc>
                  <a:txBody>
                    <a:bodyPr/>
                    <a:lstStyle/>
                    <a:p>
                      <a:pPr algn="ctr"/>
                      <a:r>
                        <a:rPr lang="zh-CN" altLang="en-US" sz="2000" dirty="0">
                          <a:solidFill>
                            <a:schemeClr val="tx1"/>
                          </a:solidFill>
                        </a:rPr>
                        <a:t>资产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solidFill>
                            <a:schemeClr val="tx1"/>
                          </a:solidFill>
                        </a:rPr>
                        <a:t>金额</a:t>
                      </a:r>
                      <a:r>
                        <a:rPr lang="en-US" altLang="zh-CN" sz="2000" dirty="0">
                          <a:solidFill>
                            <a:schemeClr val="tx1"/>
                          </a:solidFill>
                        </a:rPr>
                        <a:t>/</a:t>
                      </a:r>
                      <a:r>
                        <a:rPr lang="zh-CN" altLang="en-US" sz="2000" dirty="0">
                          <a:solidFill>
                            <a:schemeClr val="tx1"/>
                          </a:solidFill>
                        </a:rPr>
                        <a:t>亿元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solidFill>
                            <a:schemeClr val="tx1"/>
                          </a:solidFill>
                        </a:rPr>
                        <a:t>负债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solidFill>
                            <a:schemeClr val="tx1"/>
                          </a:solidFill>
                        </a:rPr>
                        <a:t>金额</a:t>
                      </a:r>
                      <a:r>
                        <a:rPr lang="en-US" altLang="zh-CN" sz="2000" dirty="0">
                          <a:solidFill>
                            <a:schemeClr val="tx1"/>
                          </a:solidFill>
                        </a:rPr>
                        <a:t>/</a:t>
                      </a:r>
                      <a:r>
                        <a:rPr lang="zh-CN" altLang="en-US" sz="2000" dirty="0">
                          <a:solidFill>
                            <a:schemeClr val="tx1"/>
                          </a:solidFill>
                        </a:rPr>
                        <a:t>亿元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4566207"/>
                  </a:ext>
                </a:extLst>
              </a:tr>
              <a:tr h="370840">
                <a:tc>
                  <a:txBody>
                    <a:bodyPr/>
                    <a:lstStyle/>
                    <a:p>
                      <a:pPr algn="ctr"/>
                      <a:r>
                        <a:rPr lang="zh-CN" altLang="en-US" sz="2000" dirty="0"/>
                        <a:t>现金</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2660</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短期借款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2080</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4177556"/>
                  </a:ext>
                </a:extLst>
              </a:tr>
              <a:tr h="370840">
                <a:tc>
                  <a:txBody>
                    <a:bodyPr/>
                    <a:lstStyle/>
                    <a:p>
                      <a:pPr algn="ctr"/>
                      <a:r>
                        <a:rPr lang="zh-CN" altLang="en-US" sz="2000" dirty="0"/>
                        <a:t>净贷款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29981 </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活期存款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5939</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9376300"/>
                  </a:ext>
                </a:extLst>
              </a:tr>
              <a:tr h="370840">
                <a:tc>
                  <a:txBody>
                    <a:bodyPr/>
                    <a:lstStyle/>
                    <a:p>
                      <a:pPr algn="ctr"/>
                      <a:r>
                        <a:rPr lang="zh-CN" altLang="en-US" sz="2000" dirty="0"/>
                        <a:t>证券投资</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5334</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存款单</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9853</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0054634"/>
                  </a:ext>
                </a:extLst>
              </a:tr>
              <a:tr h="370840">
                <a:tc>
                  <a:txBody>
                    <a:bodyPr/>
                    <a:lstStyle/>
                    <a:p>
                      <a:pPr algn="ctr"/>
                      <a:r>
                        <a:rPr lang="zh-CN" altLang="en-US" sz="2000" dirty="0"/>
                        <a:t>房屋建筑物</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1078</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储蓄存款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3292</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6733789"/>
                  </a:ext>
                </a:extLst>
              </a:tr>
              <a:tr h="370840">
                <a:tc>
                  <a:txBody>
                    <a:bodyPr/>
                    <a:lstStyle/>
                    <a:p>
                      <a:pPr algn="ctr"/>
                      <a:r>
                        <a:rPr lang="zh-CN" altLang="en-US" sz="2000" dirty="0"/>
                        <a:t>无形资产</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758</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其他定期存款</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2333</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825719"/>
                  </a:ext>
                </a:extLst>
              </a:tr>
              <a:tr h="370840">
                <a:tc>
                  <a:txBody>
                    <a:bodyPr/>
                    <a:lstStyle/>
                    <a:p>
                      <a:pPr algn="ctr"/>
                      <a:r>
                        <a:rPr lang="zh-CN" altLang="en-US" sz="2000" dirty="0"/>
                        <a:t>其他资产</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1633</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长期债务</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1191</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817736"/>
                  </a:ext>
                </a:extLst>
              </a:tr>
              <a:tr h="370840">
                <a:tc>
                  <a:txBody>
                    <a:bodyPr/>
                    <a:lstStyle/>
                    <a:p>
                      <a:pPr algn="ctr"/>
                      <a:r>
                        <a:rPr lang="zh-CN" altLang="en-US" sz="2000" dirty="0">
                          <a:solidFill>
                            <a:srgbClr val="FF0000"/>
                          </a:solidFill>
                        </a:rPr>
                        <a:t>出售的联邦基金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110</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t>其他负债</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778</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4484003"/>
                  </a:ext>
                </a:extLst>
              </a:tr>
              <a:tr h="370840">
                <a:tc>
                  <a:txBody>
                    <a:bodyPr/>
                    <a:lstStyle/>
                    <a:p>
                      <a:pPr algn="ct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accent1"/>
                          </a:solidFill>
                        </a:rPr>
                        <a:t>NOW</a:t>
                      </a:r>
                      <a:r>
                        <a:rPr lang="zh-CN" altLang="en-US" sz="2000" dirty="0">
                          <a:solidFill>
                            <a:schemeClr val="accent1"/>
                          </a:solidFill>
                        </a:rPr>
                        <a:t>账户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12816</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7782401"/>
                  </a:ext>
                </a:extLst>
              </a:tr>
              <a:tr h="370840">
                <a:tc>
                  <a:txBody>
                    <a:bodyPr/>
                    <a:lstStyle/>
                    <a:p>
                      <a:pPr algn="ct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b="1" dirty="0">
                          <a:solidFill>
                            <a:schemeClr val="tx1"/>
                          </a:solidFill>
                        </a:rPr>
                        <a:t>负债总计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38282</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7893074"/>
                  </a:ext>
                </a:extLst>
              </a:tr>
              <a:tr h="370840">
                <a:tc>
                  <a:txBody>
                    <a:bodyPr/>
                    <a:lstStyle/>
                    <a:p>
                      <a:pPr algn="ct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dirty="0"/>
                        <a:t>所有者权益</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t>3272</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1834570"/>
                  </a:ext>
                </a:extLst>
              </a:tr>
              <a:tr h="370840">
                <a:tc>
                  <a:txBody>
                    <a:bodyPr/>
                    <a:lstStyle/>
                    <a:p>
                      <a:pPr algn="ctr"/>
                      <a:r>
                        <a:rPr lang="zh-CN" altLang="en-US" sz="2000" b="1" dirty="0">
                          <a:solidFill>
                            <a:schemeClr val="tx1"/>
                          </a:solidFill>
                        </a:rPr>
                        <a:t>总计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000" dirty="0">
                          <a:solidFill>
                            <a:schemeClr val="tx1"/>
                          </a:solidFill>
                        </a:rPr>
                        <a:t>41554</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b="1" dirty="0"/>
                        <a:t>负债及所有者权益总计</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41554</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6734800"/>
                  </a:ext>
                </a:extLst>
              </a:tr>
            </a:tbl>
          </a:graphicData>
        </a:graphic>
      </p:graphicFrame>
      <p:sp>
        <p:nvSpPr>
          <p:cNvPr id="9" name="文本框 8">
            <a:extLst>
              <a:ext uri="{FF2B5EF4-FFF2-40B4-BE49-F238E27FC236}">
                <a16:creationId xmlns:a16="http://schemas.microsoft.com/office/drawing/2014/main" id="{3B8BCE43-05D2-4660-9914-C1FF6E63BE6F}"/>
              </a:ext>
            </a:extLst>
          </p:cNvPr>
          <p:cNvSpPr txBox="1"/>
          <p:nvPr/>
        </p:nvSpPr>
        <p:spPr>
          <a:xfrm>
            <a:off x="5080111" y="5877682"/>
            <a:ext cx="7111889" cy="830997"/>
          </a:xfrm>
          <a:prstGeom prst="rect">
            <a:avLst/>
          </a:prstGeom>
          <a:noFill/>
        </p:spPr>
        <p:txBody>
          <a:bodyPr wrap="square" rtlCol="0">
            <a:spAutoFit/>
          </a:bodyPr>
          <a:lstStyle/>
          <a:p>
            <a:pPr algn="l"/>
            <a:r>
              <a:rPr lang="zh-CN" altLang="en-US" sz="2400" dirty="0">
                <a:solidFill>
                  <a:srgbClr val="FF0000"/>
                </a:solidFill>
              </a:rPr>
              <a:t>注：此题难点在于几个不太熟悉的项目是应该归属于资产还是负债的问题，注意使用“配平法”即可。</a:t>
            </a:r>
          </a:p>
        </p:txBody>
      </p:sp>
    </p:spTree>
    <p:extLst>
      <p:ext uri="{BB962C8B-B14F-4D97-AF65-F5344CB8AC3E}">
        <p14:creationId xmlns:p14="http://schemas.microsoft.com/office/powerpoint/2010/main" val="37941852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2CB86FB-2EB3-4DF0-B2FD-03F09C978B8B}"/>
                  </a:ext>
                </a:extLst>
              </p:cNvPr>
              <p:cNvSpPr txBox="1"/>
              <p:nvPr/>
            </p:nvSpPr>
            <p:spPr>
              <a:xfrm>
                <a:off x="198120" y="1168259"/>
                <a:ext cx="11795760" cy="5162888"/>
              </a:xfrm>
              <a:prstGeom prst="rect">
                <a:avLst/>
              </a:prstGeom>
              <a:noFill/>
            </p:spPr>
            <p:txBody>
              <a:bodyPr wrap="square" rtlCol="0">
                <a:spAutoFit/>
              </a:bodyPr>
              <a:lstStyle/>
              <a:p>
                <a:pPr algn="l"/>
                <a:r>
                  <a:rPr lang="zh-CN" altLang="en-US" sz="2800" dirty="0"/>
                  <a:t>答：</a:t>
                </a:r>
                <a:endParaRPr lang="en-US" altLang="zh-CN" sz="2800" dirty="0"/>
              </a:p>
              <a:p>
                <a:r>
                  <a:rPr lang="zh-CN" altLang="en-US" sz="2800" dirty="0"/>
                  <a:t>（</a:t>
                </a:r>
                <a:r>
                  <a:rPr lang="en-US" altLang="zh-CN" sz="2800" dirty="0"/>
                  <a:t>1</a:t>
                </a:r>
                <a:r>
                  <a:rPr lang="zh-CN" altLang="en-US" sz="2800" dirty="0"/>
                  <a:t>）该银行总资产</a:t>
                </a:r>
                <a:r>
                  <a:rPr lang="en-US" altLang="zh-CN" sz="2800" dirty="0">
                    <a:solidFill>
                      <a:schemeClr val="tx1"/>
                    </a:solidFill>
                  </a:rPr>
                  <a:t>41554</a:t>
                </a:r>
                <a:r>
                  <a:rPr lang="zh-CN" altLang="en-US" sz="2800" dirty="0">
                    <a:solidFill>
                      <a:schemeClr val="tx1"/>
                    </a:solidFill>
                  </a:rPr>
                  <a:t>亿元，所有者权益</a:t>
                </a:r>
                <a:r>
                  <a:rPr lang="en-US" altLang="zh-CN" sz="2800" dirty="0">
                    <a:solidFill>
                      <a:schemeClr val="tx1"/>
                    </a:solidFill>
                  </a:rPr>
                  <a:t>3272</a:t>
                </a:r>
                <a:r>
                  <a:rPr lang="zh-CN" altLang="en-US" sz="2800" dirty="0">
                    <a:solidFill>
                      <a:schemeClr val="tx1"/>
                    </a:solidFill>
                  </a:rPr>
                  <a:t>亿元</a:t>
                </a:r>
                <a:endParaRPr lang="en-US" altLang="zh-CN" sz="2800" dirty="0">
                  <a:solidFill>
                    <a:schemeClr val="tx1"/>
                  </a:solidFill>
                </a:endParaRPr>
              </a:p>
              <a:p>
                <a:r>
                  <a:rPr lang="en-US" altLang="zh-CN" sz="2800" dirty="0"/>
                  <a:t>	</a:t>
                </a:r>
                <a14:m>
                  <m:oMath xmlns:m="http://schemas.openxmlformats.org/officeDocument/2006/math">
                    <m:r>
                      <a:rPr lang="zh-CN" altLang="en-US" sz="2800" i="1" dirty="0" smtClean="0">
                        <a:latin typeface="Cambria Math" panose="02040503050406030204" pitchFamily="18" charset="0"/>
                      </a:rPr>
                      <m:t>该银行资本充足率</m:t>
                    </m:r>
                    <m:d>
                      <m:dPr>
                        <m:ctrlPr>
                          <a:rPr lang="en-US" altLang="zh-CN" sz="2800" b="0" i="1" dirty="0" smtClean="0">
                            <a:latin typeface="Cambria Math" panose="02040503050406030204" pitchFamily="18" charset="0"/>
                          </a:rPr>
                        </m:ctrlPr>
                      </m:dPr>
                      <m:e>
                        <m:r>
                          <a:rPr lang="zh-CN" altLang="en-US" sz="2800" i="1" dirty="0" smtClean="0">
                            <a:latin typeface="Cambria Math" panose="02040503050406030204" pitchFamily="18" charset="0"/>
                          </a:rPr>
                          <m:t>杠杆率</m:t>
                        </m:r>
                      </m:e>
                    </m:d>
                    <m:r>
                      <a:rPr lang="en-US" altLang="zh-CN" sz="2800" i="1" dirty="0" smtClean="0">
                        <a:latin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r>
                          <m:rPr>
                            <m:nor/>
                          </m:rPr>
                          <a:rPr lang="en-US" altLang="zh-CN" sz="2800" dirty="0">
                            <a:latin typeface="Cambria Math" panose="02040503050406030204" pitchFamily="18" charset="0"/>
                            <a:ea typeface="Cambria Math" panose="02040503050406030204" pitchFamily="18" charset="0"/>
                          </a:rPr>
                          <m:t>3272</m:t>
                        </m:r>
                      </m:num>
                      <m:den>
                        <m:r>
                          <m:rPr>
                            <m:nor/>
                          </m:rPr>
                          <a:rPr lang="en-US" altLang="zh-CN" sz="2800" dirty="0">
                            <a:latin typeface="Cambria Math" panose="02040503050406030204" pitchFamily="18" charset="0"/>
                            <a:ea typeface="Cambria Math" panose="02040503050406030204" pitchFamily="18" charset="0"/>
                          </a:rPr>
                          <m:t>41554</m:t>
                        </m:r>
                      </m:den>
                    </m:f>
                    <m:r>
                      <a:rPr lang="en-US" altLang="zh-CN" sz="2800" b="0" i="1" dirty="0" smtClean="0">
                        <a:latin typeface="Cambria Math" panose="02040503050406030204" pitchFamily="18" charset="0"/>
                      </a:rPr>
                      <m:t>=7.87%</m:t>
                    </m:r>
                  </m:oMath>
                </a14:m>
                <a:endParaRPr lang="en-US" altLang="zh-CN" sz="1400" dirty="0"/>
              </a:p>
              <a:p>
                <a:r>
                  <a:rPr lang="zh-CN" altLang="en-US" sz="2800" dirty="0"/>
                  <a:t>（</a:t>
                </a:r>
                <a:r>
                  <a:rPr lang="en-US" altLang="zh-CN" sz="2800" dirty="0"/>
                  <a:t>2</a:t>
                </a:r>
                <a:r>
                  <a:rPr lang="zh-CN" altLang="en-US" sz="2800" dirty="0"/>
                  <a:t>）</a:t>
                </a:r>
                <a14:m>
                  <m:oMath xmlns:m="http://schemas.openxmlformats.org/officeDocument/2006/math">
                    <m:r>
                      <a:rPr lang="zh-CN" altLang="en-US" sz="2800" i="1" dirty="0" smtClean="0">
                        <a:latin typeface="Cambria Math" panose="02040503050406030204" pitchFamily="18" charset="0"/>
                      </a:rPr>
                      <m:t>核心一级资本充足率</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 7.87%&gt;4.5%</m:t>
                    </m:r>
                  </m:oMath>
                </a14:m>
                <a:endParaRPr lang="en-US" altLang="zh-CN" sz="2800" dirty="0"/>
              </a:p>
              <a:p>
                <a:endParaRPr lang="en-US" altLang="zh-CN" sz="1400" dirty="0"/>
              </a:p>
              <a:p>
                <a:r>
                  <a:rPr lang="en-US" altLang="zh-CN" sz="2800" dirty="0"/>
                  <a:t>	</a:t>
                </a:r>
                <a14:m>
                  <m:oMath xmlns:m="http://schemas.openxmlformats.org/officeDocument/2006/math">
                    <m:r>
                      <a:rPr lang="zh-CN" altLang="en-US" sz="2800" i="1" dirty="0" smtClean="0">
                        <a:latin typeface="Cambria Math" panose="02040503050406030204" pitchFamily="18" charset="0"/>
                      </a:rPr>
                      <m:t>存贷比</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dirty="0">
                            <a:latin typeface="Cambria Math" panose="02040503050406030204" pitchFamily="18" charset="0"/>
                          </a:rPr>
                          <m:t>29981</m:t>
                        </m:r>
                      </m:num>
                      <m:den>
                        <m:r>
                          <a:rPr lang="en-US" altLang="zh-CN" sz="2800" i="1" dirty="0">
                            <a:latin typeface="Cambria Math" panose="02040503050406030204" pitchFamily="18" charset="0"/>
                          </a:rPr>
                          <m:t>3292+5939 +</m:t>
                        </m:r>
                        <m:r>
                          <m:rPr>
                            <m:nor/>
                          </m:rPr>
                          <a:rPr lang="en-US" altLang="zh-CN" sz="2800" b="0" dirty="0" smtClean="0">
                            <a:latin typeface="Cambria Math" panose="02040503050406030204" pitchFamily="18" charset="0"/>
                          </a:rPr>
                          <m:t>2333</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9853</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12816</m:t>
                        </m:r>
                      </m:den>
                    </m:f>
                    <m:r>
                      <a:rPr lang="en-US" altLang="zh-CN" sz="2800" b="0" i="0" dirty="0" smtClean="0">
                        <a:latin typeface="Cambria Math" panose="02040503050406030204" pitchFamily="18" charset="0"/>
                      </a:rPr>
                      <m:t>=0.976</m:t>
                    </m:r>
                  </m:oMath>
                </a14:m>
                <a:endParaRPr lang="en-US" altLang="zh-CN" sz="2800" dirty="0"/>
              </a:p>
              <a:p>
                <a:endParaRPr lang="zh-CN" altLang="en-US" sz="1400" dirty="0"/>
              </a:p>
              <a:p>
                <a:r>
                  <a:rPr lang="en-US" altLang="zh-CN" sz="2800" dirty="0"/>
                  <a:t>	</a:t>
                </a:r>
                <a14:m>
                  <m:oMath xmlns:m="http://schemas.openxmlformats.org/officeDocument/2006/math">
                    <m:r>
                      <a:rPr lang="zh-CN" altLang="en-US" sz="2800" i="1" dirty="0" smtClean="0">
                        <a:latin typeface="Cambria Math" panose="02040503050406030204" pitchFamily="18" charset="0"/>
                      </a:rPr>
                      <m:t>资产负债率</m:t>
                    </m:r>
                    <m:r>
                      <a:rPr lang="en-US" altLang="zh-CN" sz="2800" i="1" dirty="0" smtClean="0">
                        <a:latin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r>
                          <m:rPr>
                            <m:nor/>
                          </m:rPr>
                          <a:rPr lang="en-US" altLang="zh-CN" sz="2800" b="0" i="0" dirty="0" smtClean="0">
                            <a:latin typeface="Cambria Math" panose="02040503050406030204" pitchFamily="18" charset="0"/>
                            <a:ea typeface="Cambria Math" panose="02040503050406030204" pitchFamily="18" charset="0"/>
                          </a:rPr>
                          <m:t>41554</m:t>
                        </m:r>
                        <m:r>
                          <a:rPr lang="en-US" altLang="zh-CN" sz="2800" i="1" dirty="0" smtClean="0">
                            <a:solidFill>
                              <a:schemeClr val="tx1"/>
                            </a:solidFill>
                            <a:latin typeface="Cambria Math" panose="02040503050406030204" pitchFamily="18" charset="0"/>
                          </a:rPr>
                          <m:t>−</m:t>
                        </m:r>
                        <m:r>
                          <m:rPr>
                            <m:nor/>
                          </m:rPr>
                          <a:rPr lang="en-US" altLang="zh-CN" sz="2800" dirty="0">
                            <a:latin typeface="Cambria Math" panose="02040503050406030204" pitchFamily="18" charset="0"/>
                            <a:ea typeface="Cambria Math" panose="02040503050406030204" pitchFamily="18" charset="0"/>
                          </a:rPr>
                          <m:t>3272</m:t>
                        </m:r>
                      </m:num>
                      <m:den>
                        <m:r>
                          <m:rPr>
                            <m:nor/>
                          </m:rPr>
                          <a:rPr lang="en-US" altLang="zh-CN" sz="2800" dirty="0">
                            <a:latin typeface="Cambria Math" panose="02040503050406030204" pitchFamily="18" charset="0"/>
                            <a:ea typeface="Cambria Math" panose="02040503050406030204" pitchFamily="18" charset="0"/>
                          </a:rPr>
                          <m:t>41554</m:t>
                        </m:r>
                      </m:den>
                    </m:f>
                    <m:r>
                      <a:rPr lang="en-US" altLang="zh-CN" sz="2800" b="0" i="1" dirty="0" smtClean="0">
                        <a:latin typeface="Cambria Math" panose="02040503050406030204" pitchFamily="18" charset="0"/>
                        <a:ea typeface="Cambria Math" panose="02040503050406030204" pitchFamily="18" charset="0"/>
                      </a:rPr>
                      <m:t>=92.13%</m:t>
                    </m:r>
                  </m:oMath>
                </a14:m>
                <a:endParaRPr lang="en-US" altLang="zh-CN" sz="2800" dirty="0">
                  <a:latin typeface="Cambria Math" panose="02040503050406030204" pitchFamily="18" charset="0"/>
                </a:endParaRPr>
              </a:p>
              <a:p>
                <a:endParaRPr lang="en-US" altLang="zh-CN" sz="1400" dirty="0">
                  <a:latin typeface="Cambria Math" panose="02040503050406030204" pitchFamily="18" charset="0"/>
                </a:endParaRPr>
              </a:p>
              <a:p>
                <a:r>
                  <a:rPr lang="en-US" altLang="zh-CN" sz="2800" dirty="0">
                    <a:latin typeface="Cambria Math" panose="02040503050406030204" pitchFamily="18" charset="0"/>
                  </a:rPr>
                  <a:t>	</a:t>
                </a:r>
                <a14:m>
                  <m:oMath xmlns:m="http://schemas.openxmlformats.org/officeDocument/2006/math">
                    <m:r>
                      <a:rPr lang="zh-CN" altLang="en-US" sz="2800" i="1" dirty="0" smtClean="0">
                        <a:latin typeface="Cambria Math" panose="02040503050406030204" pitchFamily="18" charset="0"/>
                      </a:rPr>
                      <m:t>权益乘数</m:t>
                    </m:r>
                    <m:r>
                      <a:rPr lang="en-US" altLang="zh-CN" sz="2800" i="1" dirty="0" smtClean="0">
                        <a:latin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r>
                          <m:rPr>
                            <m:nor/>
                          </m:rPr>
                          <a:rPr lang="en-US" altLang="zh-CN" sz="2800" dirty="0">
                            <a:latin typeface="Cambria Math" panose="02040503050406030204" pitchFamily="18" charset="0"/>
                            <a:ea typeface="Cambria Math" panose="02040503050406030204" pitchFamily="18" charset="0"/>
                          </a:rPr>
                          <m:t>41554</m:t>
                        </m:r>
                      </m:num>
                      <m:den>
                        <m:r>
                          <m:rPr>
                            <m:nor/>
                          </m:rPr>
                          <a:rPr lang="en-US" altLang="zh-CN" sz="2800" dirty="0">
                            <a:latin typeface="Cambria Math" panose="02040503050406030204" pitchFamily="18" charset="0"/>
                            <a:ea typeface="Cambria Math" panose="02040503050406030204" pitchFamily="18" charset="0"/>
                          </a:rPr>
                          <m:t>3272</m:t>
                        </m:r>
                      </m:den>
                    </m:f>
                    <m:r>
                      <a:rPr lang="en-US" altLang="zh-CN" sz="2800" b="0" i="1" dirty="0" smtClean="0">
                        <a:latin typeface="Cambria Math" panose="02040503050406030204" pitchFamily="18" charset="0"/>
                        <a:ea typeface="Cambria Math" panose="02040503050406030204" pitchFamily="18" charset="0"/>
                      </a:rPr>
                      <m:t>=12.70</m:t>
                    </m:r>
                  </m:oMath>
                </a14:m>
                <a:endParaRPr lang="en-US" altLang="zh-CN" sz="1400" b="0" dirty="0">
                  <a:latin typeface="Cambria Math" panose="02040503050406030204" pitchFamily="18" charset="0"/>
                  <a:ea typeface="Cambria Math" panose="02040503050406030204" pitchFamily="18" charset="0"/>
                </a:endParaRPr>
              </a:p>
              <a:p>
                <a:r>
                  <a:rPr lang="en-US" altLang="zh-CN" sz="2800" dirty="0">
                    <a:latin typeface="Cambria Math" panose="02040503050406030204" pitchFamily="18" charset="0"/>
                  </a:rPr>
                  <a:t>	</a:t>
                </a:r>
                <a:r>
                  <a:rPr lang="zh-CN" altLang="en-US" sz="2800" dirty="0">
                    <a:latin typeface="Cambria Math" panose="02040503050406030204" pitchFamily="18" charset="0"/>
                  </a:rPr>
                  <a:t>由此可知，该银行存贷比过高，偿债能力较弱，可能面临挤兑危机。</a:t>
                </a:r>
              </a:p>
            </p:txBody>
          </p:sp>
        </mc:Choice>
        <mc:Fallback xmlns="">
          <p:sp>
            <p:nvSpPr>
              <p:cNvPr id="3" name="文本框 2">
                <a:extLst>
                  <a:ext uri="{FF2B5EF4-FFF2-40B4-BE49-F238E27FC236}">
                    <a16:creationId xmlns:a16="http://schemas.microsoft.com/office/drawing/2014/main" id="{62CB86FB-2EB3-4DF0-B2FD-03F09C978B8B}"/>
                  </a:ext>
                </a:extLst>
              </p:cNvPr>
              <p:cNvSpPr txBox="1">
                <a:spLocks noRot="1" noChangeAspect="1" noMove="1" noResize="1" noEditPoints="1" noAdjustHandles="1" noChangeArrowheads="1" noChangeShapeType="1" noTextEdit="1"/>
              </p:cNvSpPr>
              <p:nvPr/>
            </p:nvSpPr>
            <p:spPr>
              <a:xfrm>
                <a:off x="198120" y="1168259"/>
                <a:ext cx="11795760" cy="5162888"/>
              </a:xfrm>
              <a:prstGeom prst="rect">
                <a:avLst/>
              </a:prstGeom>
              <a:blipFill>
                <a:blip r:embed="rId4"/>
                <a:stretch>
                  <a:fillRect l="-1085" t="-1417" r="-517" b="-2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1916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24</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328700" y="3930223"/>
            <a:ext cx="353460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期权定价</a:t>
            </a:r>
          </a:p>
        </p:txBody>
      </p:sp>
    </p:spTree>
    <p:extLst>
      <p:ext uri="{BB962C8B-B14F-4D97-AF65-F5344CB8AC3E}">
        <p14:creationId xmlns:p14="http://schemas.microsoft.com/office/powerpoint/2010/main" val="5246672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87040" y="250621"/>
            <a:ext cx="2245999"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Put-Call Parity</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15E0564-2F93-66EF-14D9-6FB455AF2B16}"/>
                  </a:ext>
                </a:extLst>
              </p:cNvPr>
              <p:cNvSpPr txBox="1"/>
              <p:nvPr/>
            </p:nvSpPr>
            <p:spPr>
              <a:xfrm>
                <a:off x="228600" y="1874729"/>
                <a:ext cx="11734800" cy="3108543"/>
              </a:xfrm>
              <a:prstGeom prst="rect">
                <a:avLst/>
              </a:prstGeom>
              <a:noFill/>
            </p:spPr>
            <p:txBody>
              <a:bodyPr wrap="square" rtlCol="0">
                <a:spAutoFit/>
              </a:bodyPr>
              <a:lstStyle/>
              <a:p>
                <a:pPr algn="l"/>
                <a:r>
                  <a:rPr lang="zh-CN" altLang="en-US" sz="2800" dirty="0"/>
                  <a:t>看涨</a:t>
                </a:r>
                <a:r>
                  <a:rPr lang="en-US" altLang="zh-CN" sz="2800" dirty="0"/>
                  <a:t>-</a:t>
                </a:r>
                <a:r>
                  <a:rPr lang="zh-CN" altLang="en-US" sz="2800" dirty="0"/>
                  <a:t>看跌期权平价公式：</a:t>
                </a:r>
                <a:r>
                  <a:rPr lang="zh-CN" altLang="en-US" sz="2800" dirty="0">
                    <a:solidFill>
                      <a:srgbClr val="FF0000"/>
                    </a:solidFill>
                  </a:rPr>
                  <a:t>☆☆☆</a:t>
                </a:r>
                <a:endParaRPr lang="en-US" altLang="zh-CN" sz="2800" dirty="0">
                  <a:solidFill>
                    <a:srgbClr val="FF0000"/>
                  </a:solidFill>
                </a:endParaRPr>
              </a:p>
              <a:p>
                <a:pPr algn="l"/>
                <a:endParaRPr lang="en-US" altLang="zh-CN" sz="1400" dirty="0"/>
              </a:p>
              <a:p>
                <a:r>
                  <a:rPr lang="zh-CN" altLang="en-US" sz="2800" dirty="0"/>
                  <a:t>考虑以下两个投资组合：</a:t>
                </a:r>
                <a:endParaRPr lang="en-US" altLang="zh-CN" sz="2800" dirty="0"/>
              </a:p>
              <a:p>
                <a:r>
                  <a:rPr lang="zh-CN" altLang="en-US" sz="2800" dirty="0"/>
                  <a:t>①</a:t>
                </a:r>
                <a:r>
                  <a:rPr lang="en-US" altLang="zh-CN" sz="2800" dirty="0"/>
                  <a:t>1</a:t>
                </a:r>
                <a:r>
                  <a:rPr lang="zh-CN" altLang="en-US" sz="2800" dirty="0"/>
                  <a:t>份欧式看涨期权，加上金额为</a:t>
                </a:r>
                <a14:m>
                  <m:oMath xmlns:m="http://schemas.openxmlformats.org/officeDocument/2006/math">
                    <m:r>
                      <a:rPr lang="en-US" altLang="zh-CN" sz="2800" i="1" smtClean="0">
                        <a:solidFill>
                          <a:schemeClr val="tx1"/>
                        </a:solidFill>
                        <a:latin typeface="Cambria Math" panose="02040503050406030204" pitchFamily="18" charset="0"/>
                        <a:ea typeface="Cambria Math" panose="02040503050406030204" pitchFamily="18" charset="0"/>
                      </a:rPr>
                      <m:t>𝐾</m:t>
                    </m:r>
                    <m:sSup>
                      <m:sSupPr>
                        <m:ctrlPr>
                          <a:rPr lang="en-US" altLang="zh-CN" sz="2800" i="1">
                            <a:solidFill>
                              <a:schemeClr val="tx1"/>
                            </a:solidFill>
                            <a:latin typeface="Cambria Math" panose="02040503050406030204" pitchFamily="18" charset="0"/>
                            <a:ea typeface="Cambria Math" panose="02040503050406030204" pitchFamily="18" charset="0"/>
                          </a:rPr>
                        </m:ctrlPr>
                      </m:sSupPr>
                      <m:e>
                        <m:r>
                          <a:rPr lang="en-US" altLang="zh-CN" sz="2800" i="1">
                            <a:solidFill>
                              <a:schemeClr val="tx1"/>
                            </a:solidFill>
                            <a:latin typeface="Cambria Math" panose="02040503050406030204" pitchFamily="18" charset="0"/>
                            <a:ea typeface="Cambria Math" panose="02040503050406030204" pitchFamily="18" charset="0"/>
                          </a:rPr>
                          <m:t>𝑒</m:t>
                        </m:r>
                      </m:e>
                      <m:sup>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ea typeface="Cambria Math" panose="02040503050406030204" pitchFamily="18" charset="0"/>
                          </a:rPr>
                          <m:t>𝑟𝑇</m:t>
                        </m:r>
                      </m:sup>
                    </m:sSup>
                  </m:oMath>
                </a14:m>
                <a:r>
                  <a:rPr lang="zh-CN" altLang="en-US" sz="2800" dirty="0"/>
                  <a:t>的现金，现值为</a:t>
                </a:r>
                <a14:m>
                  <m:oMath xmlns:m="http://schemas.openxmlformats.org/officeDocument/2006/math">
                    <m:r>
                      <a:rPr lang="en-US" altLang="zh-CN" sz="2800" i="1">
                        <a:solidFill>
                          <a:schemeClr val="accent1"/>
                        </a:solidFill>
                        <a:latin typeface="Cambria Math" panose="02040503050406030204" pitchFamily="18" charset="0"/>
                      </a:rPr>
                      <m:t>𝑐</m:t>
                    </m:r>
                    <m:r>
                      <a:rPr lang="en-US" altLang="zh-CN" sz="2800" b="0" i="1" smtClean="0">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𝐾</m:t>
                    </m:r>
                    <m:sSup>
                      <m:sSupPr>
                        <m:ctrlPr>
                          <a:rPr lang="en-US" altLang="zh-CN" sz="2800" i="1">
                            <a:solidFill>
                              <a:schemeClr val="accent1"/>
                            </a:solidFill>
                            <a:latin typeface="Cambria Math" panose="02040503050406030204" pitchFamily="18" charset="0"/>
                            <a:ea typeface="Cambria Math" panose="02040503050406030204" pitchFamily="18" charset="0"/>
                          </a:rPr>
                        </m:ctrlPr>
                      </m:sSupPr>
                      <m:e>
                        <m:r>
                          <a:rPr lang="en-US" altLang="zh-CN" sz="2800" i="1">
                            <a:solidFill>
                              <a:schemeClr val="accent1"/>
                            </a:solidFill>
                            <a:latin typeface="Cambria Math" panose="02040503050406030204" pitchFamily="18" charset="0"/>
                            <a:ea typeface="Cambria Math" panose="02040503050406030204" pitchFamily="18" charset="0"/>
                          </a:rPr>
                          <m:t>𝑒</m:t>
                        </m:r>
                      </m:e>
                      <m:sup>
                        <m:r>
                          <a:rPr lang="en-US" altLang="zh-CN" sz="2800" i="1">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𝑟𝑇</m:t>
                        </m:r>
                      </m:sup>
                    </m:sSup>
                  </m:oMath>
                </a14:m>
                <a:r>
                  <a:rPr lang="zh-CN" altLang="en-US" sz="2800" dirty="0"/>
                  <a:t>；</a:t>
                </a:r>
                <a:endParaRPr lang="en-US" altLang="zh-CN" sz="2800" dirty="0"/>
              </a:p>
              <a:p>
                <a:r>
                  <a:rPr lang="zh-CN" altLang="en-US" sz="2800" dirty="0"/>
                  <a:t>②</a:t>
                </a:r>
                <a:r>
                  <a:rPr lang="en-US" altLang="zh-CN" sz="2800" dirty="0"/>
                  <a:t>1</a:t>
                </a:r>
                <a:r>
                  <a:rPr lang="zh-CN" altLang="en-US" sz="2800" dirty="0"/>
                  <a:t>份欧式看跌期权，加上</a:t>
                </a:r>
                <a:r>
                  <a:rPr lang="en-US" altLang="zh-CN" sz="2800" dirty="0"/>
                  <a:t>1</a:t>
                </a:r>
                <a:r>
                  <a:rPr lang="zh-CN" altLang="en-US" sz="2800" dirty="0"/>
                  <a:t>股股票，现值为</a:t>
                </a:r>
                <a14:m>
                  <m:oMath xmlns:m="http://schemas.openxmlformats.org/officeDocument/2006/math">
                    <m:r>
                      <a:rPr lang="en-US" altLang="zh-CN" sz="2800" b="0" i="1" smtClean="0">
                        <a:solidFill>
                          <a:schemeClr val="accent1"/>
                        </a:solidFill>
                        <a:latin typeface="Cambria Math" panose="02040503050406030204" pitchFamily="18" charset="0"/>
                      </a:rPr>
                      <m:t>𝑝</m:t>
                    </m:r>
                    <m:r>
                      <a:rPr lang="en-US" altLang="zh-CN" sz="2800" b="0" i="1" smtClean="0">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ea typeface="Cambria Math" panose="02040503050406030204" pitchFamily="18" charset="0"/>
                          </a:rPr>
                        </m:ctrlPr>
                      </m:sSubPr>
                      <m:e>
                        <m:r>
                          <a:rPr lang="en-US" altLang="zh-CN" sz="2800" i="1">
                            <a:solidFill>
                              <a:schemeClr val="accent1"/>
                            </a:solidFill>
                            <a:latin typeface="Cambria Math" panose="02040503050406030204" pitchFamily="18" charset="0"/>
                            <a:ea typeface="Cambria Math" panose="02040503050406030204" pitchFamily="18" charset="0"/>
                          </a:rPr>
                          <m:t>𝑆</m:t>
                        </m:r>
                      </m:e>
                      <m:sub>
                        <m:r>
                          <a:rPr lang="en-US" altLang="zh-CN" sz="2800" i="1">
                            <a:solidFill>
                              <a:schemeClr val="accent1"/>
                            </a:solidFill>
                            <a:latin typeface="Cambria Math" panose="02040503050406030204" pitchFamily="18" charset="0"/>
                            <a:ea typeface="Cambria Math" panose="02040503050406030204" pitchFamily="18" charset="0"/>
                          </a:rPr>
                          <m:t>0</m:t>
                        </m:r>
                      </m:sub>
                    </m:sSub>
                  </m:oMath>
                </a14:m>
                <a:r>
                  <a:rPr lang="zh-CN" altLang="en-US" sz="2800" dirty="0"/>
                  <a:t>；</a:t>
                </a:r>
                <a:endParaRPr lang="en-US" altLang="zh-CN" sz="2800" dirty="0"/>
              </a:p>
              <a:p>
                <a:endParaRPr lang="en-US" altLang="zh-CN" sz="1400" dirty="0"/>
              </a:p>
              <a:p>
                <a:pPr algn="l"/>
                <a:r>
                  <a:rPr lang="zh-CN" altLang="en-US" sz="2800" dirty="0"/>
                  <a:t>方案①的未来现金流与方案②完全相同，若满足无套利条件我们可以得到：</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𝑆</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𝑐</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𝐾</m:t>
                      </m:r>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a:rPr lang="en-US" altLang="zh-CN" sz="2800" i="1">
                              <a:solidFill>
                                <a:srgbClr val="FF0000"/>
                              </a:solidFill>
                              <a:latin typeface="Cambria Math" panose="02040503050406030204" pitchFamily="18" charset="0"/>
                              <a:ea typeface="Cambria Math" panose="02040503050406030204" pitchFamily="18" charset="0"/>
                            </a:rPr>
                            <m:t>𝑒</m:t>
                          </m:r>
                        </m:e>
                        <m:sup>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𝑟𝑇</m:t>
                          </m:r>
                        </m:sup>
                      </m:sSup>
                    </m:oMath>
                  </m:oMathPara>
                </a14:m>
                <a:endParaRPr lang="zh-CN" altLang="en-US" sz="2800" dirty="0"/>
              </a:p>
            </p:txBody>
          </p:sp>
        </mc:Choice>
        <mc:Fallback xmlns="">
          <p:sp>
            <p:nvSpPr>
              <p:cNvPr id="2" name="文本框 1">
                <a:extLst>
                  <a:ext uri="{FF2B5EF4-FFF2-40B4-BE49-F238E27FC236}">
                    <a16:creationId xmlns:a16="http://schemas.microsoft.com/office/drawing/2014/main" id="{A15E0564-2F93-66EF-14D9-6FB455AF2B16}"/>
                  </a:ext>
                </a:extLst>
              </p:cNvPr>
              <p:cNvSpPr txBox="1">
                <a:spLocks noRot="1" noChangeAspect="1" noMove="1" noResize="1" noEditPoints="1" noAdjustHandles="1" noChangeArrowheads="1" noChangeShapeType="1" noTextEdit="1"/>
              </p:cNvSpPr>
              <p:nvPr/>
            </p:nvSpPr>
            <p:spPr>
              <a:xfrm>
                <a:off x="228600" y="1874729"/>
                <a:ext cx="11734800" cy="3108543"/>
              </a:xfrm>
              <a:prstGeom prst="rect">
                <a:avLst/>
              </a:prstGeom>
              <a:blipFill>
                <a:blip r:embed="rId3"/>
                <a:stretch>
                  <a:fillRect l="-1091" t="-2358" r="-25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903642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CE5F7D1-A68E-14F5-AB1C-6F945E1FFEA8}"/>
                  </a:ext>
                </a:extLst>
              </p:cNvPr>
              <p:cNvSpPr txBox="1"/>
              <p:nvPr/>
            </p:nvSpPr>
            <p:spPr>
              <a:xfrm>
                <a:off x="451720" y="959223"/>
                <a:ext cx="11288560" cy="3323987"/>
              </a:xfrm>
              <a:prstGeom prst="rect">
                <a:avLst/>
              </a:prstGeom>
              <a:noFill/>
            </p:spPr>
            <p:txBody>
              <a:bodyPr wrap="square" rtlCol="0">
                <a:spAutoFit/>
              </a:bodyPr>
              <a:lstStyle/>
              <a:p>
                <a:pPr algn="l"/>
                <a:r>
                  <a:rPr lang="zh-CN" altLang="en-US" sz="2800" dirty="0"/>
                  <a:t>先考虑单步二叉树模型：</a:t>
                </a:r>
                <a:endParaRPr lang="en-US" altLang="zh-CN" sz="2800" dirty="0"/>
              </a:p>
              <a:p>
                <a:pPr algn="l"/>
                <a:endParaRPr lang="en-US" altLang="zh-CN" sz="1400" dirty="0"/>
              </a:p>
              <a:p>
                <a:r>
                  <a:rPr lang="zh-CN" altLang="en-US" sz="2800" dirty="0"/>
                  <a:t>股票的初始价格为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0</m:t>
                        </m:r>
                      </m:sub>
                    </m:sSub>
                  </m:oMath>
                </a14:m>
                <a:r>
                  <a:rPr lang="zh-CN" altLang="en-US" sz="2800" dirty="0"/>
                  <a:t>，对应的期权价格为</a:t>
                </a:r>
                <a14:m>
                  <m:oMath xmlns:m="http://schemas.openxmlformats.org/officeDocument/2006/math">
                    <m:r>
                      <a:rPr lang="en-US" altLang="zh-CN" sz="2800" b="0" i="1" smtClean="0">
                        <a:latin typeface="Cambria Math" panose="02040503050406030204" pitchFamily="18" charset="0"/>
                      </a:rPr>
                      <m:t>𝑓</m:t>
                    </m:r>
                  </m:oMath>
                </a14:m>
                <a:r>
                  <a:rPr lang="zh-CN" altLang="en-US" sz="2800" dirty="0"/>
                  <a:t>，假定期权的期限为</a:t>
                </a:r>
                <a14:m>
                  <m:oMath xmlns:m="http://schemas.openxmlformats.org/officeDocument/2006/math">
                    <m:r>
                      <a:rPr lang="en-US" altLang="zh-CN" sz="2800" b="0" i="1" smtClean="0">
                        <a:latin typeface="Cambria Math" panose="02040503050406030204" pitchFamily="18" charset="0"/>
                      </a:rPr>
                      <m:t>𝑇</m:t>
                    </m:r>
                  </m:oMath>
                </a14:m>
                <a:r>
                  <a:rPr lang="zh-CN" altLang="en-US" sz="2800" dirty="0"/>
                  <a:t>，以连续复利计算的无风险利率为</a:t>
                </a:r>
                <a14:m>
                  <m:oMath xmlns:m="http://schemas.openxmlformats.org/officeDocument/2006/math">
                    <m:r>
                      <a:rPr lang="en-US" altLang="zh-CN" sz="2800" b="0" i="1" smtClean="0">
                        <a:latin typeface="Cambria Math" panose="02040503050406030204" pitchFamily="18" charset="0"/>
                      </a:rPr>
                      <m:t>𝑟</m:t>
                    </m:r>
                  </m:oMath>
                </a14:m>
                <a:r>
                  <a:rPr lang="zh-CN" altLang="en-US" sz="2800" dirty="0"/>
                  <a:t>；在期权有效期内，股票价格要么上涨到</a:t>
                </a:r>
                <a14:m>
                  <m:oMath xmlns:m="http://schemas.openxmlformats.org/officeDocument/2006/math">
                    <m:r>
                      <a:rPr lang="en-US" altLang="zh-CN" sz="2800" i="1" dirty="0" smtClean="0">
                        <a:latin typeface="Cambria Math" panose="02040503050406030204" pitchFamily="18" charset="0"/>
                      </a:rPr>
                      <m:t>𝑢</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a14:m>
                <a:r>
                  <a:rPr lang="zh-CN" altLang="en-US" sz="2800" dirty="0"/>
                  <a:t>，或者下跌至</a:t>
                </a:r>
                <a14:m>
                  <m:oMath xmlns:m="http://schemas.openxmlformats.org/officeDocument/2006/math">
                    <m:r>
                      <a:rPr lang="en-US" altLang="zh-CN" sz="2800" i="1" dirty="0" smtClean="0">
                        <a:latin typeface="Cambria Math" panose="02040503050406030204" pitchFamily="18" charset="0"/>
                      </a:rPr>
                      <m:t>𝑑</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a14:m>
                <a:r>
                  <a:rPr lang="zh-CN" altLang="en-US" sz="2800" dirty="0"/>
                  <a:t>（其中</a:t>
                </a:r>
                <a14:m>
                  <m:oMath xmlns:m="http://schemas.openxmlformats.org/officeDocument/2006/math">
                    <m:r>
                      <a:rPr lang="en-US" altLang="zh-CN" sz="2800" i="1" dirty="0">
                        <a:latin typeface="Cambria Math" panose="02040503050406030204" pitchFamily="18" charset="0"/>
                      </a:rPr>
                      <m:t>𝑢</m:t>
                    </m:r>
                    <m:r>
                      <a:rPr lang="en-US" altLang="zh-CN" sz="2800" b="0" i="1" smtClean="0">
                        <a:latin typeface="Cambria Math" panose="02040503050406030204" pitchFamily="18" charset="0"/>
                      </a:rPr>
                      <m:t>&gt;1</m:t>
                    </m:r>
                  </m:oMath>
                </a14:m>
                <a:r>
                  <a:rPr lang="zh-CN" altLang="en-US" sz="2800" dirty="0"/>
                  <a:t>，</a:t>
                </a:r>
                <a14:m>
                  <m:oMath xmlns:m="http://schemas.openxmlformats.org/officeDocument/2006/math">
                    <m:r>
                      <a:rPr lang="en-US" altLang="zh-CN" sz="2800" i="1" dirty="0">
                        <a:latin typeface="Cambria Math" panose="02040503050406030204" pitchFamily="18" charset="0"/>
                      </a:rPr>
                      <m:t>𝑑</m:t>
                    </m:r>
                    <m:r>
                      <a:rPr lang="en-US" altLang="zh-CN" sz="2800" b="0" i="1" dirty="0" smtClean="0">
                        <a:latin typeface="Cambria Math" panose="02040503050406030204" pitchFamily="18" charset="0"/>
                      </a:rPr>
                      <m:t>&lt;1</m:t>
                    </m:r>
                  </m:oMath>
                </a14:m>
                <a:r>
                  <a:rPr lang="zh-CN" altLang="en-US" sz="2800" dirty="0"/>
                  <a:t>，若</a:t>
                </a:r>
                <a14:m>
                  <m:oMath xmlns:m="http://schemas.openxmlformats.org/officeDocument/2006/math">
                    <m:r>
                      <a:rPr lang="en-US" altLang="zh-CN" sz="2800" i="1" dirty="0">
                        <a:latin typeface="Cambria Math" panose="02040503050406030204" pitchFamily="18" charset="0"/>
                      </a:rPr>
                      <m:t>𝑢</m:t>
                    </m:r>
                    <m:r>
                      <a:rPr lang="en-US" altLang="zh-CN" sz="2800" i="1" dirty="0" smtClean="0">
                        <a:latin typeface="Cambria Math" panose="02040503050406030204" pitchFamily="18" charset="0"/>
                      </a:rPr>
                      <m:t>𝑑</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1</m:t>
                    </m:r>
                  </m:oMath>
                </a14:m>
                <a:r>
                  <a:rPr lang="zh-CN" altLang="en-US" sz="2800" dirty="0"/>
                  <a:t>，则在多步二叉树模型中可以使每一步的节点都能重合）；股价上涨和下跌时对应的期权价格分别为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𝑢</m:t>
                        </m:r>
                      </m:sub>
                    </m:sSub>
                    <m:r>
                      <a:rPr lang="zh-CN" altLang="en-US" sz="2800" i="1">
                        <a:latin typeface="Cambria Math" panose="02040503050406030204" pitchFamily="18" charset="0"/>
                      </a:rPr>
                      <m:t>和</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𝑑</m:t>
                        </m:r>
                      </m:sub>
                    </m:sSub>
                  </m:oMath>
                </a14:m>
                <a:r>
                  <a:rPr lang="zh-CN" altLang="en-US" sz="2800" dirty="0"/>
                  <a:t>。</a:t>
                </a:r>
                <a:endParaRPr lang="en-US" altLang="zh-CN" sz="2800" dirty="0"/>
              </a:p>
              <a:p>
                <a:r>
                  <a:rPr lang="zh-CN" altLang="en-US" sz="2800" dirty="0"/>
                  <a:t>构造一个由</a:t>
                </a:r>
                <a14:m>
                  <m:oMath xmlns:m="http://schemas.openxmlformats.org/officeDocument/2006/math">
                    <m:r>
                      <a:rPr lang="zh-CN" altLang="en-US" sz="2800" i="1" smtClean="0">
                        <a:latin typeface="Cambria Math" panose="02040503050406030204" pitchFamily="18" charset="0"/>
                      </a:rPr>
                      <m:t>∆</m:t>
                    </m:r>
                  </m:oMath>
                </a14:m>
                <a:r>
                  <a:rPr lang="zh-CN" altLang="en-US" sz="2800" dirty="0"/>
                  <a:t>份股票多头和一份期权空头所构成的组合：</a:t>
                </a:r>
                <a:endParaRPr lang="en-US" altLang="zh-CN" sz="2800" dirty="0"/>
              </a:p>
            </p:txBody>
          </p:sp>
        </mc:Choice>
        <mc:Fallback xmlns="">
          <p:sp>
            <p:nvSpPr>
              <p:cNvPr id="2" name="文本框 1">
                <a:extLst>
                  <a:ext uri="{FF2B5EF4-FFF2-40B4-BE49-F238E27FC236}">
                    <a16:creationId xmlns:a16="http://schemas.microsoft.com/office/drawing/2014/main" id="{3CE5F7D1-A68E-14F5-AB1C-6F945E1FFEA8}"/>
                  </a:ext>
                </a:extLst>
              </p:cNvPr>
              <p:cNvSpPr txBox="1">
                <a:spLocks noRot="1" noChangeAspect="1" noMove="1" noResize="1" noEditPoints="1" noAdjustHandles="1" noChangeArrowheads="1" noChangeShapeType="1" noTextEdit="1"/>
              </p:cNvSpPr>
              <p:nvPr/>
            </p:nvSpPr>
            <p:spPr>
              <a:xfrm>
                <a:off x="451720" y="959223"/>
                <a:ext cx="11288560" cy="3323987"/>
              </a:xfrm>
              <a:prstGeom prst="rect">
                <a:avLst/>
              </a:prstGeom>
              <a:blipFill>
                <a:blip r:embed="rId3"/>
                <a:stretch>
                  <a:fillRect l="-1080" t="-2015" r="-648" b="-40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89AC712-32EB-B842-8830-35413661E044}"/>
                  </a:ext>
                </a:extLst>
              </p:cNvPr>
              <p:cNvSpPr txBox="1"/>
              <p:nvPr/>
            </p:nvSpPr>
            <p:spPr>
              <a:xfrm>
                <a:off x="842683" y="5245022"/>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5" name="文本框 4">
                <a:extLst>
                  <a:ext uri="{FF2B5EF4-FFF2-40B4-BE49-F238E27FC236}">
                    <a16:creationId xmlns:a16="http://schemas.microsoft.com/office/drawing/2014/main" id="{789AC712-32EB-B842-8830-35413661E044}"/>
                  </a:ext>
                </a:extLst>
              </p:cNvPr>
              <p:cNvSpPr txBox="1">
                <a:spLocks noRot="1" noChangeAspect="1" noMove="1" noResize="1" noEditPoints="1" noAdjustHandles="1" noChangeArrowheads="1" noChangeShapeType="1" noTextEdit="1"/>
              </p:cNvSpPr>
              <p:nvPr/>
            </p:nvSpPr>
            <p:spPr>
              <a:xfrm>
                <a:off x="842683" y="5245022"/>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40851F7-BA81-C9A1-BDB5-40A24DE6D8E7}"/>
                  </a:ext>
                </a:extLst>
              </p:cNvPr>
              <p:cNvSpPr txBox="1"/>
              <p:nvPr/>
            </p:nvSpPr>
            <p:spPr>
              <a:xfrm>
                <a:off x="2586318" y="469151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7" name="文本框 6">
                <a:extLst>
                  <a:ext uri="{FF2B5EF4-FFF2-40B4-BE49-F238E27FC236}">
                    <a16:creationId xmlns:a16="http://schemas.microsoft.com/office/drawing/2014/main" id="{B40851F7-BA81-C9A1-BDB5-40A24DE6D8E7}"/>
                  </a:ext>
                </a:extLst>
              </p:cNvPr>
              <p:cNvSpPr txBox="1">
                <a:spLocks noRot="1" noChangeAspect="1" noMove="1" noResize="1" noEditPoints="1" noAdjustHandles="1" noChangeArrowheads="1" noChangeShapeType="1" noTextEdit="1"/>
              </p:cNvSpPr>
              <p:nvPr/>
            </p:nvSpPr>
            <p:spPr>
              <a:xfrm>
                <a:off x="2586318" y="4691512"/>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55AE8FA-53BC-91A9-1B53-75FE61CEF16D}"/>
                  </a:ext>
                </a:extLst>
              </p:cNvPr>
              <p:cNvSpPr txBox="1"/>
              <p:nvPr/>
            </p:nvSpPr>
            <p:spPr>
              <a:xfrm>
                <a:off x="2586318" y="579853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8" name="文本框 7">
                <a:extLst>
                  <a:ext uri="{FF2B5EF4-FFF2-40B4-BE49-F238E27FC236}">
                    <a16:creationId xmlns:a16="http://schemas.microsoft.com/office/drawing/2014/main" id="{555AE8FA-53BC-91A9-1B53-75FE61CEF16D}"/>
                  </a:ext>
                </a:extLst>
              </p:cNvPr>
              <p:cNvSpPr txBox="1">
                <a:spLocks noRot="1" noChangeAspect="1" noMove="1" noResize="1" noEditPoints="1" noAdjustHandles="1" noChangeArrowheads="1" noChangeShapeType="1" noTextEdit="1"/>
              </p:cNvSpPr>
              <p:nvPr/>
            </p:nvSpPr>
            <p:spPr>
              <a:xfrm>
                <a:off x="2586318" y="5798532"/>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A043EDAC-E5CA-AA8F-0E0D-AA34EFBDA61E}"/>
              </a:ext>
            </a:extLst>
          </p:cNvPr>
          <p:cNvCxnSpPr>
            <a:stCxn id="5" idx="3"/>
            <a:endCxn id="7" idx="1"/>
          </p:cNvCxnSpPr>
          <p:nvPr/>
        </p:nvCxnSpPr>
        <p:spPr>
          <a:xfrm flipV="1">
            <a:off x="1467278" y="4953122"/>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A92A858-935C-64D4-CAAF-42FC671C4555}"/>
              </a:ext>
            </a:extLst>
          </p:cNvPr>
          <p:cNvCxnSpPr>
            <a:cxnSpLocks/>
            <a:stCxn id="5" idx="3"/>
            <a:endCxn id="8" idx="1"/>
          </p:cNvCxnSpPr>
          <p:nvPr/>
        </p:nvCxnSpPr>
        <p:spPr>
          <a:xfrm>
            <a:off x="1467278" y="5506632"/>
            <a:ext cx="111904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B992F44-0A51-8F23-0C45-C25BB3017491}"/>
              </a:ext>
            </a:extLst>
          </p:cNvPr>
          <p:cNvSpPr txBox="1"/>
          <p:nvPr/>
        </p:nvSpPr>
        <p:spPr>
          <a:xfrm>
            <a:off x="1256761" y="4706657"/>
            <a:ext cx="902811" cy="523220"/>
          </a:xfrm>
          <a:prstGeom prst="rect">
            <a:avLst/>
          </a:prstGeom>
          <a:noFill/>
        </p:spPr>
        <p:txBody>
          <a:bodyPr wrap="none" rtlCol="0">
            <a:spAutoFit/>
          </a:bodyPr>
          <a:lstStyle/>
          <a:p>
            <a:pPr algn="l"/>
            <a:r>
              <a:rPr lang="zh-CN" altLang="en-US" sz="2800" dirty="0"/>
              <a:t>股票</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490D591-4347-A2D3-B287-DF17154CFF29}"/>
                  </a:ext>
                </a:extLst>
              </p:cNvPr>
              <p:cNvSpPr txBox="1"/>
              <p:nvPr/>
            </p:nvSpPr>
            <p:spPr>
              <a:xfrm>
                <a:off x="6355977" y="5275312"/>
                <a:ext cx="51302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𝐶</m:t>
                      </m:r>
                    </m:oMath>
                  </m:oMathPara>
                </a14:m>
                <a:endParaRPr lang="zh-CN" altLang="en-US" sz="2800" dirty="0"/>
              </a:p>
            </p:txBody>
          </p:sp>
        </mc:Choice>
        <mc:Fallback xmlns="">
          <p:sp>
            <p:nvSpPr>
              <p:cNvPr id="18" name="文本框 17">
                <a:extLst>
                  <a:ext uri="{FF2B5EF4-FFF2-40B4-BE49-F238E27FC236}">
                    <a16:creationId xmlns:a16="http://schemas.microsoft.com/office/drawing/2014/main" id="{F490D591-4347-A2D3-B287-DF17154CFF29}"/>
                  </a:ext>
                </a:extLst>
              </p:cNvPr>
              <p:cNvSpPr txBox="1">
                <a:spLocks noRot="1" noChangeAspect="1" noMove="1" noResize="1" noEditPoints="1" noAdjustHandles="1" noChangeArrowheads="1" noChangeShapeType="1" noTextEdit="1"/>
              </p:cNvSpPr>
              <p:nvPr/>
            </p:nvSpPr>
            <p:spPr>
              <a:xfrm>
                <a:off x="6355977" y="5275312"/>
                <a:ext cx="5130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F773EE2-B99C-A895-D9C2-33C19A9F654E}"/>
                  </a:ext>
                </a:extLst>
              </p:cNvPr>
              <p:cNvSpPr txBox="1"/>
              <p:nvPr/>
            </p:nvSpPr>
            <p:spPr>
              <a:xfrm>
                <a:off x="8099612" y="472180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1F773EE2-B99C-A895-D9C2-33C19A9F654E}"/>
                  </a:ext>
                </a:extLst>
              </p:cNvPr>
              <p:cNvSpPr txBox="1">
                <a:spLocks noRot="1" noChangeAspect="1" noMove="1" noResize="1" noEditPoints="1" noAdjustHandles="1" noChangeArrowheads="1" noChangeShapeType="1" noTextEdit="1"/>
              </p:cNvSpPr>
              <p:nvPr/>
            </p:nvSpPr>
            <p:spPr>
              <a:xfrm>
                <a:off x="8099612" y="4721802"/>
                <a:ext cx="62459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C32B4A2-4BA9-0D9A-E031-C8B51CD3CEC2}"/>
                  </a:ext>
                </a:extLst>
              </p:cNvPr>
              <p:cNvSpPr txBox="1"/>
              <p:nvPr/>
            </p:nvSpPr>
            <p:spPr>
              <a:xfrm>
                <a:off x="8099612" y="582882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𝑑</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AC32B4A2-4BA9-0D9A-E031-C8B51CD3CEC2}"/>
                  </a:ext>
                </a:extLst>
              </p:cNvPr>
              <p:cNvSpPr txBox="1">
                <a:spLocks noRot="1" noChangeAspect="1" noMove="1" noResize="1" noEditPoints="1" noAdjustHandles="1" noChangeArrowheads="1" noChangeShapeType="1" noTextEdit="1"/>
              </p:cNvSpPr>
              <p:nvPr/>
            </p:nvSpPr>
            <p:spPr>
              <a:xfrm>
                <a:off x="8099612" y="5828822"/>
                <a:ext cx="624595" cy="523220"/>
              </a:xfrm>
              <a:prstGeom prst="rect">
                <a:avLst/>
              </a:prstGeom>
              <a:blipFill>
                <a:blip r:embed="rId9"/>
                <a:stretch>
                  <a:fillRect/>
                </a:stretch>
              </a:blipFill>
            </p:spPr>
            <p:txBody>
              <a:bodyPr/>
              <a:lstStyle/>
              <a:p>
                <a:r>
                  <a:rPr lang="zh-CN" altLang="en-US">
                    <a:noFill/>
                  </a:rPr>
                  <a:t> </a:t>
                </a:r>
              </a:p>
            </p:txBody>
          </p:sp>
        </mc:Fallback>
      </mc:AlternateContent>
      <p:cxnSp>
        <p:nvCxnSpPr>
          <p:cNvPr id="21" name="直接连接符 20">
            <a:extLst>
              <a:ext uri="{FF2B5EF4-FFF2-40B4-BE49-F238E27FC236}">
                <a16:creationId xmlns:a16="http://schemas.microsoft.com/office/drawing/2014/main" id="{CF48D64C-AEB8-1AA1-873A-E181DF080A42}"/>
              </a:ext>
            </a:extLst>
          </p:cNvPr>
          <p:cNvCxnSpPr>
            <a:stCxn id="18" idx="3"/>
            <a:endCxn id="19" idx="1"/>
          </p:cNvCxnSpPr>
          <p:nvPr/>
        </p:nvCxnSpPr>
        <p:spPr>
          <a:xfrm flipV="1">
            <a:off x="6869002" y="4983412"/>
            <a:ext cx="123061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730485-3299-2DB5-40FE-2CB022A48EDB}"/>
              </a:ext>
            </a:extLst>
          </p:cNvPr>
          <p:cNvCxnSpPr>
            <a:cxnSpLocks/>
            <a:stCxn id="18" idx="3"/>
            <a:endCxn id="20" idx="1"/>
          </p:cNvCxnSpPr>
          <p:nvPr/>
        </p:nvCxnSpPr>
        <p:spPr>
          <a:xfrm>
            <a:off x="6869002" y="5536922"/>
            <a:ext cx="123061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F43D1B2-D35A-00B0-CEA6-AE4F5058EB21}"/>
              </a:ext>
            </a:extLst>
          </p:cNvPr>
          <p:cNvSpPr txBox="1"/>
          <p:nvPr/>
        </p:nvSpPr>
        <p:spPr>
          <a:xfrm>
            <a:off x="6770055" y="4752092"/>
            <a:ext cx="902811" cy="523220"/>
          </a:xfrm>
          <a:prstGeom prst="rect">
            <a:avLst/>
          </a:prstGeom>
          <a:noFill/>
        </p:spPr>
        <p:txBody>
          <a:bodyPr wrap="none" rtlCol="0">
            <a:spAutoFit/>
          </a:bodyPr>
          <a:lstStyle/>
          <a:p>
            <a:pPr algn="l"/>
            <a:r>
              <a:rPr lang="zh-CN" altLang="en-US" sz="2800" dirty="0"/>
              <a:t>期权</a:t>
            </a:r>
          </a:p>
        </p:txBody>
      </p:sp>
    </p:spTree>
    <p:extLst>
      <p:ext uri="{BB962C8B-B14F-4D97-AF65-F5344CB8AC3E}">
        <p14:creationId xmlns:p14="http://schemas.microsoft.com/office/powerpoint/2010/main" val="13496756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29" name="组合 28">
            <a:extLst>
              <a:ext uri="{FF2B5EF4-FFF2-40B4-BE49-F238E27FC236}">
                <a16:creationId xmlns:a16="http://schemas.microsoft.com/office/drawing/2014/main" id="{20087404-46A6-ECD3-83F8-9E3BCED89B76}"/>
              </a:ext>
            </a:extLst>
          </p:cNvPr>
          <p:cNvGrpSpPr/>
          <p:nvPr/>
        </p:nvGrpSpPr>
        <p:grpSpPr>
          <a:xfrm>
            <a:off x="2155238" y="944265"/>
            <a:ext cx="7881524" cy="1660530"/>
            <a:chOff x="842683" y="4691512"/>
            <a:chExt cx="7881524" cy="166053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AD945BC-E919-52BB-F151-71513A6439B9}"/>
                    </a:ext>
                  </a:extLst>
                </p:cNvPr>
                <p:cNvSpPr txBox="1"/>
                <p:nvPr/>
              </p:nvSpPr>
              <p:spPr>
                <a:xfrm>
                  <a:off x="842683" y="5245022"/>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3" name="文本框 2">
                  <a:extLst>
                    <a:ext uri="{FF2B5EF4-FFF2-40B4-BE49-F238E27FC236}">
                      <a16:creationId xmlns:a16="http://schemas.microsoft.com/office/drawing/2014/main" id="{6AD945BC-E919-52BB-F151-71513A6439B9}"/>
                    </a:ext>
                  </a:extLst>
                </p:cNvPr>
                <p:cNvSpPr txBox="1">
                  <a:spLocks noRot="1" noChangeAspect="1" noMove="1" noResize="1" noEditPoints="1" noAdjustHandles="1" noChangeArrowheads="1" noChangeShapeType="1" noTextEdit="1"/>
                </p:cNvSpPr>
                <p:nvPr/>
              </p:nvSpPr>
              <p:spPr>
                <a:xfrm>
                  <a:off x="842683" y="5245022"/>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B350A51-6D3E-627F-BA39-499AD7694583}"/>
                    </a:ext>
                  </a:extLst>
                </p:cNvPr>
                <p:cNvSpPr txBox="1"/>
                <p:nvPr/>
              </p:nvSpPr>
              <p:spPr>
                <a:xfrm>
                  <a:off x="2586318" y="469151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4" name="文本框 3">
                  <a:extLst>
                    <a:ext uri="{FF2B5EF4-FFF2-40B4-BE49-F238E27FC236}">
                      <a16:creationId xmlns:a16="http://schemas.microsoft.com/office/drawing/2014/main" id="{7B350A51-6D3E-627F-BA39-499AD7694583}"/>
                    </a:ext>
                  </a:extLst>
                </p:cNvPr>
                <p:cNvSpPr txBox="1">
                  <a:spLocks noRot="1" noChangeAspect="1" noMove="1" noResize="1" noEditPoints="1" noAdjustHandles="1" noChangeArrowheads="1" noChangeShapeType="1" noTextEdit="1"/>
                </p:cNvSpPr>
                <p:nvPr/>
              </p:nvSpPr>
              <p:spPr>
                <a:xfrm>
                  <a:off x="2586318" y="4691512"/>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DD7F4C7-A995-7E0E-BA81-3E863651BE0C}"/>
                    </a:ext>
                  </a:extLst>
                </p:cNvPr>
                <p:cNvSpPr txBox="1"/>
                <p:nvPr/>
              </p:nvSpPr>
              <p:spPr>
                <a:xfrm>
                  <a:off x="2586318" y="579853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6" name="文本框 5">
                  <a:extLst>
                    <a:ext uri="{FF2B5EF4-FFF2-40B4-BE49-F238E27FC236}">
                      <a16:creationId xmlns:a16="http://schemas.microsoft.com/office/drawing/2014/main" id="{3DD7F4C7-A995-7E0E-BA81-3E863651BE0C}"/>
                    </a:ext>
                  </a:extLst>
                </p:cNvPr>
                <p:cNvSpPr txBox="1">
                  <a:spLocks noRot="1" noChangeAspect="1" noMove="1" noResize="1" noEditPoints="1" noAdjustHandles="1" noChangeArrowheads="1" noChangeShapeType="1" noTextEdit="1"/>
                </p:cNvSpPr>
                <p:nvPr/>
              </p:nvSpPr>
              <p:spPr>
                <a:xfrm>
                  <a:off x="2586318" y="5798532"/>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B9046E86-24D3-EC7B-EB74-0B366655D53D}"/>
                </a:ext>
              </a:extLst>
            </p:cNvPr>
            <p:cNvCxnSpPr>
              <a:stCxn id="3" idx="3"/>
              <a:endCxn id="4" idx="1"/>
            </p:cNvCxnSpPr>
            <p:nvPr/>
          </p:nvCxnSpPr>
          <p:spPr>
            <a:xfrm flipV="1">
              <a:off x="1467278" y="4953122"/>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4399BB-FDB4-64B3-9136-F563449CBBD6}"/>
                </a:ext>
              </a:extLst>
            </p:cNvPr>
            <p:cNvCxnSpPr>
              <a:cxnSpLocks/>
              <a:stCxn id="3" idx="3"/>
              <a:endCxn id="6" idx="1"/>
            </p:cNvCxnSpPr>
            <p:nvPr/>
          </p:nvCxnSpPr>
          <p:spPr>
            <a:xfrm>
              <a:off x="1467278" y="5506632"/>
              <a:ext cx="111904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EDFCBBF-10DE-99F2-77A8-DE9B910F286D}"/>
                </a:ext>
              </a:extLst>
            </p:cNvPr>
            <p:cNvSpPr txBox="1"/>
            <p:nvPr/>
          </p:nvSpPr>
          <p:spPr>
            <a:xfrm>
              <a:off x="1256761" y="4706657"/>
              <a:ext cx="902811" cy="523220"/>
            </a:xfrm>
            <a:prstGeom prst="rect">
              <a:avLst/>
            </a:prstGeom>
            <a:noFill/>
          </p:spPr>
          <p:txBody>
            <a:bodyPr wrap="none" rtlCol="0">
              <a:spAutoFit/>
            </a:bodyPr>
            <a:lstStyle/>
            <a:p>
              <a:pPr algn="l"/>
              <a:r>
                <a:rPr lang="zh-CN" altLang="en-US" sz="2800" dirty="0"/>
                <a:t>股票</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E3684EB-E878-5A36-C328-46DB0ECFF183}"/>
                    </a:ext>
                  </a:extLst>
                </p:cNvPr>
                <p:cNvSpPr txBox="1"/>
                <p:nvPr/>
              </p:nvSpPr>
              <p:spPr>
                <a:xfrm>
                  <a:off x="6355977" y="5275312"/>
                  <a:ext cx="51302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𝐶</m:t>
                        </m:r>
                      </m:oMath>
                    </m:oMathPara>
                  </a14:m>
                  <a:endParaRPr lang="zh-CN" altLang="en-US" sz="2800" dirty="0"/>
                </a:p>
              </p:txBody>
            </p:sp>
          </mc:Choice>
          <mc:Fallback xmlns="">
            <p:sp>
              <p:nvSpPr>
                <p:cNvPr id="14" name="文本框 13">
                  <a:extLst>
                    <a:ext uri="{FF2B5EF4-FFF2-40B4-BE49-F238E27FC236}">
                      <a16:creationId xmlns:a16="http://schemas.microsoft.com/office/drawing/2014/main" id="{9E3684EB-E878-5A36-C328-46DB0ECFF183}"/>
                    </a:ext>
                  </a:extLst>
                </p:cNvPr>
                <p:cNvSpPr txBox="1">
                  <a:spLocks noRot="1" noChangeAspect="1" noMove="1" noResize="1" noEditPoints="1" noAdjustHandles="1" noChangeArrowheads="1" noChangeShapeType="1" noTextEdit="1"/>
                </p:cNvSpPr>
                <p:nvPr/>
              </p:nvSpPr>
              <p:spPr>
                <a:xfrm>
                  <a:off x="6355977" y="5275312"/>
                  <a:ext cx="5130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E564505-610B-9690-D3BF-84C9A9276D30}"/>
                    </a:ext>
                  </a:extLst>
                </p:cNvPr>
                <p:cNvSpPr txBox="1"/>
                <p:nvPr/>
              </p:nvSpPr>
              <p:spPr>
                <a:xfrm>
                  <a:off x="8099612" y="472180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7E564505-610B-9690-D3BF-84C9A9276D30}"/>
                    </a:ext>
                  </a:extLst>
                </p:cNvPr>
                <p:cNvSpPr txBox="1">
                  <a:spLocks noRot="1" noChangeAspect="1" noMove="1" noResize="1" noEditPoints="1" noAdjustHandles="1" noChangeArrowheads="1" noChangeShapeType="1" noTextEdit="1"/>
                </p:cNvSpPr>
                <p:nvPr/>
              </p:nvSpPr>
              <p:spPr>
                <a:xfrm>
                  <a:off x="8099612" y="4721802"/>
                  <a:ext cx="62459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D111A96-E3F5-B36D-9FCE-98FC36DC7DB3}"/>
                    </a:ext>
                  </a:extLst>
                </p:cNvPr>
                <p:cNvSpPr txBox="1"/>
                <p:nvPr/>
              </p:nvSpPr>
              <p:spPr>
                <a:xfrm>
                  <a:off x="8099612" y="582882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𝑑</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6D111A96-E3F5-B36D-9FCE-98FC36DC7DB3}"/>
                    </a:ext>
                  </a:extLst>
                </p:cNvPr>
                <p:cNvSpPr txBox="1">
                  <a:spLocks noRot="1" noChangeAspect="1" noMove="1" noResize="1" noEditPoints="1" noAdjustHandles="1" noChangeArrowheads="1" noChangeShapeType="1" noTextEdit="1"/>
                </p:cNvSpPr>
                <p:nvPr/>
              </p:nvSpPr>
              <p:spPr>
                <a:xfrm>
                  <a:off x="8099612" y="5828822"/>
                  <a:ext cx="624595" cy="523220"/>
                </a:xfrm>
                <a:prstGeom prst="rect">
                  <a:avLst/>
                </a:prstGeom>
                <a:blipFill>
                  <a:blip r:embed="rId9"/>
                  <a:stretch>
                    <a:fillRect/>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0F101A4B-6CF9-A09E-75A2-C6FA9BFD4121}"/>
                </a:ext>
              </a:extLst>
            </p:cNvPr>
            <p:cNvCxnSpPr>
              <a:stCxn id="14" idx="3"/>
              <a:endCxn id="15" idx="1"/>
            </p:cNvCxnSpPr>
            <p:nvPr/>
          </p:nvCxnSpPr>
          <p:spPr>
            <a:xfrm flipV="1">
              <a:off x="6869002" y="4983412"/>
              <a:ext cx="123061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49F2524-4942-6974-4D93-1761C703AA17}"/>
                </a:ext>
              </a:extLst>
            </p:cNvPr>
            <p:cNvCxnSpPr>
              <a:cxnSpLocks/>
              <a:stCxn id="14" idx="3"/>
              <a:endCxn id="25" idx="1"/>
            </p:cNvCxnSpPr>
            <p:nvPr/>
          </p:nvCxnSpPr>
          <p:spPr>
            <a:xfrm>
              <a:off x="6869002" y="5536922"/>
              <a:ext cx="123061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662E8F2-2E8E-D13D-3BBD-62AB31D5338B}"/>
                </a:ext>
              </a:extLst>
            </p:cNvPr>
            <p:cNvSpPr txBox="1"/>
            <p:nvPr/>
          </p:nvSpPr>
          <p:spPr>
            <a:xfrm>
              <a:off x="6770055" y="4752092"/>
              <a:ext cx="902811" cy="523220"/>
            </a:xfrm>
            <a:prstGeom prst="rect">
              <a:avLst/>
            </a:prstGeom>
            <a:noFill/>
          </p:spPr>
          <p:txBody>
            <a:bodyPr wrap="none" rtlCol="0">
              <a:spAutoFit/>
            </a:bodyPr>
            <a:lstStyle/>
            <a:p>
              <a:pPr algn="l"/>
              <a:r>
                <a:rPr lang="zh-CN" altLang="en-US" sz="2800" dirty="0"/>
                <a:t>期权</a:t>
              </a:r>
            </a:p>
          </p:txBody>
        </p:sp>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D1B488C2-33BE-CC09-65BE-662B09D27930}"/>
                  </a:ext>
                </a:extLst>
              </p:cNvPr>
              <p:cNvSpPr txBox="1"/>
              <p:nvPr/>
            </p:nvSpPr>
            <p:spPr>
              <a:xfrm>
                <a:off x="632012" y="2926985"/>
                <a:ext cx="10927976" cy="3590983"/>
              </a:xfrm>
              <a:prstGeom prst="rect">
                <a:avLst/>
              </a:prstGeom>
              <a:noFill/>
            </p:spPr>
            <p:txBody>
              <a:bodyPr wrap="square" rtlCol="0">
                <a:spAutoFit/>
              </a:bodyPr>
              <a:lstStyle/>
              <a:p>
                <a:pPr algn="l"/>
                <a:r>
                  <a:rPr lang="zh-CN" altLang="en-US" sz="2800" dirty="0"/>
                  <a:t>我们可以找到一个特殊的</a:t>
                </a:r>
                <a14:m>
                  <m:oMath xmlns:m="http://schemas.openxmlformats.org/officeDocument/2006/math">
                    <m:r>
                      <a:rPr lang="zh-CN" altLang="en-US" sz="2800" i="1" smtClean="0">
                        <a:latin typeface="Cambria Math" panose="02040503050406030204" pitchFamily="18" charset="0"/>
                      </a:rPr>
                      <m:t>∆</m:t>
                    </m:r>
                  </m:oMath>
                </a14:m>
                <a:r>
                  <a:rPr lang="zh-CN" altLang="en-US" sz="2800" dirty="0"/>
                  <a:t>值，恰好使得这个组合的价值不论在股价上涨还是下跌时都保持不变，即有：</a:t>
                </a:r>
                <a:endParaRPr lang="en-US" altLang="zh-CN" sz="2800" dirty="0"/>
              </a:p>
              <a:p>
                <a:pPr algn="ctr"/>
                <a14:m>
                  <m:oMath xmlns:m="http://schemas.openxmlformats.org/officeDocument/2006/math">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b="0" i="1" smtClean="0">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r>
                      <a:rPr lang="en-US" altLang="zh-CN" sz="2800" b="0" i="1" smtClean="0">
                        <a:latin typeface="Cambria Math" panose="02040503050406030204" pitchFamily="18" charset="0"/>
                      </a:rPr>
                      <m:t>=</m:t>
                    </m:r>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b="0" i="1" smtClean="0">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𝑑</m:t>
                        </m:r>
                      </m:sub>
                    </m:sSub>
                  </m:oMath>
                </a14:m>
                <a:r>
                  <a:rPr lang="zh-CN" altLang="en-US" sz="2800" dirty="0"/>
                  <a:t> → </a:t>
                </a:r>
                <a14:m>
                  <m:oMath xmlns:m="http://schemas.openxmlformats.org/officeDocument/2006/math">
                    <m:r>
                      <a:rPr lang="zh-CN" altLang="en-US" sz="280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𝑢</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𝑑</m:t>
                            </m:r>
                          </m:sub>
                        </m:sSub>
                      </m:num>
                      <m:den>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𝑢</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den>
                    </m:f>
                  </m:oMath>
                </a14:m>
                <a:endParaRPr lang="zh-CN" altLang="en-US" sz="2800" dirty="0"/>
              </a:p>
              <a:p>
                <a:r>
                  <a:rPr lang="zh-CN" altLang="en-US" sz="2800" dirty="0"/>
                  <a:t>由于此时我们构造的组合是无风险的，组合的贴现值为：</a:t>
                </a:r>
                <a14:m>
                  <m:oMath xmlns:m="http://schemas.openxmlformats.org/officeDocument/2006/math">
                    <m:f>
                      <m:fPr>
                        <m:ctrlPr>
                          <a:rPr lang="en-US" altLang="zh-CN" sz="2800" i="1" smtClean="0">
                            <a:latin typeface="Cambria Math" panose="02040503050406030204" pitchFamily="18" charset="0"/>
                          </a:rPr>
                        </m:ctrlPr>
                      </m:fPr>
                      <m:num>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i="1">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num>
                      <m:den>
                        <m:sSup>
                          <m:sSupPr>
                            <m:ctrlPr>
                              <a:rPr lang="en-US" altLang="zh-CN" sz="2800" i="1" smtClean="0">
                                <a:latin typeface="Cambria Math" panose="02040503050406030204" pitchFamily="18" charset="0"/>
                              </a:rPr>
                            </m:ctrlPr>
                          </m:sSupPr>
                          <m:e>
                            <m:r>
                              <a:rPr lang="en-US" altLang="zh-CN" sz="2800" i="1" smtClean="0">
                                <a:latin typeface="Cambria Math" panose="02040503050406030204" pitchFamily="18" charset="0"/>
                              </a:rPr>
                              <m:t>𝑒</m:t>
                            </m:r>
                          </m:e>
                          <m:sup>
                            <m:r>
                              <a:rPr lang="en-US" altLang="zh-CN" sz="2800" b="0" i="1" smtClean="0">
                                <a:latin typeface="Cambria Math" panose="02040503050406030204" pitchFamily="18" charset="0"/>
                              </a:rPr>
                              <m:t>𝑟</m:t>
                            </m:r>
                            <m:r>
                              <a:rPr lang="en-US" altLang="zh-CN" sz="2800" i="1" smtClean="0">
                                <a:latin typeface="Cambria Math" panose="02040503050406030204" pitchFamily="18" charset="0"/>
                              </a:rPr>
                              <m:t>𝑡</m:t>
                            </m:r>
                          </m:sup>
                        </m:sSup>
                      </m:den>
                    </m:f>
                  </m:oMath>
                </a14:m>
                <a:endParaRPr lang="en-US" altLang="zh-CN" sz="2800" dirty="0"/>
              </a:p>
              <a:p>
                <a:pPr algn="ctr"/>
                <a:r>
                  <a:rPr lang="zh-CN" altLang="en-US" sz="2800" i="0" dirty="0">
                    <a:latin typeface="+mj-lt"/>
                  </a:rPr>
                  <a:t>因此：</a:t>
                </a:r>
                <a14:m>
                  <m:oMath xmlns:m="http://schemas.openxmlformats.org/officeDocument/2006/math">
                    <m:f>
                      <m:fPr>
                        <m:ctrlPr>
                          <a:rPr lang="en-US" altLang="zh-CN" sz="2800" i="1" smtClean="0">
                            <a:latin typeface="Cambria Math" panose="02040503050406030204" pitchFamily="18" charset="0"/>
                          </a:rPr>
                        </m:ctrlPr>
                      </m:fPr>
                      <m:num>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i="1">
                            <a:solidFill>
                              <a:prstClr val="black"/>
                            </a:solidFill>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num>
                      <m:den>
                        <m:sSup>
                          <m:sSupPr>
                            <m:ctrlPr>
                              <a:rPr lang="en-US" altLang="zh-CN" sz="2800" i="1" smtClean="0">
                                <a:latin typeface="Cambria Math" panose="02040503050406030204" pitchFamily="18" charset="0"/>
                              </a:rPr>
                            </m:ctrlPr>
                          </m:sSupPr>
                          <m:e>
                            <m:r>
                              <a:rPr lang="en-US" altLang="zh-CN" sz="2800" i="1" smtClean="0">
                                <a:latin typeface="Cambria Math" panose="02040503050406030204" pitchFamily="18" charset="0"/>
                              </a:rPr>
                              <m:t>𝑒</m:t>
                            </m:r>
                          </m:e>
                          <m:sup>
                            <m:r>
                              <a:rPr lang="en-US" altLang="zh-CN" sz="2800" b="0" i="1" smtClean="0">
                                <a:latin typeface="Cambria Math" panose="02040503050406030204" pitchFamily="18" charset="0"/>
                              </a:rPr>
                              <m:t>𝑟</m:t>
                            </m:r>
                            <m:r>
                              <a:rPr lang="en-US" altLang="zh-CN" sz="2800" i="1" smtClean="0">
                                <a:latin typeface="Cambria Math" panose="02040503050406030204" pitchFamily="18" charset="0"/>
                              </a:rPr>
                              <m:t>𝑡</m:t>
                            </m:r>
                          </m:sup>
                        </m:sSup>
                      </m:den>
                    </m:f>
                    <m:r>
                      <a:rPr lang="en-US" altLang="zh-CN" sz="2800" b="0" i="0" smtClean="0">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latin typeface="Cambria Math" panose="02040503050406030204" pitchFamily="18" charset="0"/>
                      </a:rPr>
                      <m:t>∆</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𝑓</m:t>
                    </m:r>
                  </m:oMath>
                </a14:m>
                <a:endParaRPr lang="en-US" altLang="zh-CN" sz="2800" dirty="0"/>
              </a:p>
              <a:p>
                <a:pPr algn="ctr"/>
                <a:r>
                  <a:rPr lang="zh-CN" altLang="en-US" sz="2800" dirty="0"/>
                  <a:t>化简得：</a:t>
                </a:r>
                <a14:m>
                  <m:oMath xmlns:m="http://schemas.openxmlformats.org/officeDocument/2006/math">
                    <m:r>
                      <a:rPr lang="en-US" altLang="zh-CN" sz="2800" b="0" i="1" smtClean="0">
                        <a:solidFill>
                          <a:srgbClr val="FF0000"/>
                        </a:solidFill>
                        <a:latin typeface="Cambria Math" panose="02040503050406030204" pitchFamily="18" charset="0"/>
                      </a:rPr>
                      <m:t>𝑓</m:t>
                    </m:r>
                    <m:r>
                      <a:rPr lang="en-US" altLang="zh-CN" sz="2800" b="0" i="1" smtClean="0">
                        <a:solidFill>
                          <a:srgbClr val="FF0000"/>
                        </a:solidFill>
                        <a:latin typeface="Cambria Math" panose="02040503050406030204" pitchFamily="18" charset="0"/>
                      </a:rPr>
                      <m:t>=</m:t>
                    </m:r>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𝑒</m:t>
                        </m:r>
                      </m:e>
                      <m: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𝑟𝑇</m:t>
                        </m:r>
                      </m:sup>
                    </m:s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𝑝</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𝑢</m:t>
                        </m:r>
                      </m:sub>
                    </m:sSub>
                    <m:r>
                      <a:rPr lang="en-US" altLang="zh-CN" sz="2800" b="0" i="1" smtClean="0">
                        <a:solidFill>
                          <a:srgbClr val="FF0000"/>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𝑑</m:t>
                        </m:r>
                      </m:sub>
                    </m:sSub>
                    <m:r>
                      <a:rPr lang="en-US" altLang="zh-CN" sz="2800" b="0" i="1" smtClean="0">
                        <a:solidFill>
                          <a:srgbClr val="FF0000"/>
                        </a:solidFill>
                        <a:latin typeface="Cambria Math" panose="02040503050406030204" pitchFamily="18" charset="0"/>
                      </a:rPr>
                      <m:t>]</m:t>
                    </m:r>
                  </m:oMath>
                </a14:m>
                <a:r>
                  <a:rPr lang="zh-CN" altLang="en-US" sz="2800" dirty="0"/>
                  <a:t>，其中</a:t>
                </a:r>
                <a14:m>
                  <m:oMath xmlns:m="http://schemas.openxmlformats.org/officeDocument/2006/math">
                    <m:r>
                      <a:rPr lang="en-US" altLang="zh-CN" sz="280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𝑒</m:t>
                            </m:r>
                          </m:e>
                          <m:sup>
                            <m:r>
                              <a:rPr lang="en-US" altLang="zh-CN" sz="2800" b="0" i="1" smtClean="0">
                                <a:solidFill>
                                  <a:srgbClr val="FF0000"/>
                                </a:solidFill>
                                <a:latin typeface="Cambria Math" panose="02040503050406030204" pitchFamily="18" charset="0"/>
                              </a:rPr>
                              <m:t>𝑟𝑇</m:t>
                            </m:r>
                          </m:sup>
                        </m:s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num>
                      <m:den>
                        <m:r>
                          <a:rPr lang="en-US" altLang="zh-CN" sz="2800" b="0" i="1" smtClean="0">
                            <a:solidFill>
                              <a:srgbClr val="FF0000"/>
                            </a:solidFill>
                            <a:latin typeface="Cambria Math" panose="02040503050406030204" pitchFamily="18" charset="0"/>
                          </a:rPr>
                          <m:t>𝑢</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den>
                    </m:f>
                  </m:oMath>
                </a14:m>
                <a:endParaRPr lang="en-US" altLang="zh-CN" sz="2800" dirty="0"/>
              </a:p>
            </p:txBody>
          </p:sp>
        </mc:Choice>
        <mc:Fallback xmlns="">
          <p:sp>
            <p:nvSpPr>
              <p:cNvPr id="31" name="文本框 30">
                <a:extLst>
                  <a:ext uri="{FF2B5EF4-FFF2-40B4-BE49-F238E27FC236}">
                    <a16:creationId xmlns:a16="http://schemas.microsoft.com/office/drawing/2014/main" id="{D1B488C2-33BE-CC09-65BE-662B09D27930}"/>
                  </a:ext>
                </a:extLst>
              </p:cNvPr>
              <p:cNvSpPr txBox="1">
                <a:spLocks noRot="1" noChangeAspect="1" noMove="1" noResize="1" noEditPoints="1" noAdjustHandles="1" noChangeArrowheads="1" noChangeShapeType="1" noTextEdit="1"/>
              </p:cNvSpPr>
              <p:nvPr/>
            </p:nvSpPr>
            <p:spPr>
              <a:xfrm>
                <a:off x="632012" y="2926985"/>
                <a:ext cx="10927976" cy="3590983"/>
              </a:xfrm>
              <a:prstGeom prst="rect">
                <a:avLst/>
              </a:prstGeom>
              <a:blipFill>
                <a:blip r:embed="rId10"/>
                <a:stretch>
                  <a:fillRect l="-1172" t="-1698" b="-6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138326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5" name="组合 4">
            <a:extLst>
              <a:ext uri="{FF2B5EF4-FFF2-40B4-BE49-F238E27FC236}">
                <a16:creationId xmlns:a16="http://schemas.microsoft.com/office/drawing/2014/main" id="{47AA142C-B3DD-523C-C3EC-37EAF6363B96}"/>
              </a:ext>
            </a:extLst>
          </p:cNvPr>
          <p:cNvGrpSpPr/>
          <p:nvPr/>
        </p:nvGrpSpPr>
        <p:grpSpPr>
          <a:xfrm>
            <a:off x="2155238" y="944265"/>
            <a:ext cx="7881524" cy="1660530"/>
            <a:chOff x="2155238" y="944265"/>
            <a:chExt cx="7881524" cy="166053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AD945BC-E919-52BB-F151-71513A6439B9}"/>
                    </a:ext>
                  </a:extLst>
                </p:cNvPr>
                <p:cNvSpPr txBox="1"/>
                <p:nvPr/>
              </p:nvSpPr>
              <p:spPr>
                <a:xfrm>
                  <a:off x="2155238" y="1497775"/>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3" name="文本框 2">
                  <a:extLst>
                    <a:ext uri="{FF2B5EF4-FFF2-40B4-BE49-F238E27FC236}">
                      <a16:creationId xmlns:a16="http://schemas.microsoft.com/office/drawing/2014/main" id="{6AD945BC-E919-52BB-F151-71513A6439B9}"/>
                    </a:ext>
                  </a:extLst>
                </p:cNvPr>
                <p:cNvSpPr txBox="1">
                  <a:spLocks noRot="1" noChangeAspect="1" noMove="1" noResize="1" noEditPoints="1" noAdjustHandles="1" noChangeArrowheads="1" noChangeShapeType="1" noTextEdit="1"/>
                </p:cNvSpPr>
                <p:nvPr/>
              </p:nvSpPr>
              <p:spPr>
                <a:xfrm>
                  <a:off x="2155238" y="1497775"/>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B350A51-6D3E-627F-BA39-499AD7694583}"/>
                    </a:ext>
                  </a:extLst>
                </p:cNvPr>
                <p:cNvSpPr txBox="1"/>
                <p:nvPr/>
              </p:nvSpPr>
              <p:spPr>
                <a:xfrm>
                  <a:off x="3898873" y="944265"/>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4" name="文本框 3">
                  <a:extLst>
                    <a:ext uri="{FF2B5EF4-FFF2-40B4-BE49-F238E27FC236}">
                      <a16:creationId xmlns:a16="http://schemas.microsoft.com/office/drawing/2014/main" id="{7B350A51-6D3E-627F-BA39-499AD7694583}"/>
                    </a:ext>
                  </a:extLst>
                </p:cNvPr>
                <p:cNvSpPr txBox="1">
                  <a:spLocks noRot="1" noChangeAspect="1" noMove="1" noResize="1" noEditPoints="1" noAdjustHandles="1" noChangeArrowheads="1" noChangeShapeType="1" noTextEdit="1"/>
                </p:cNvSpPr>
                <p:nvPr/>
              </p:nvSpPr>
              <p:spPr>
                <a:xfrm>
                  <a:off x="3898873" y="944265"/>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DD7F4C7-A995-7E0E-BA81-3E863651BE0C}"/>
                    </a:ext>
                  </a:extLst>
                </p:cNvPr>
                <p:cNvSpPr txBox="1"/>
                <p:nvPr/>
              </p:nvSpPr>
              <p:spPr>
                <a:xfrm>
                  <a:off x="3898873" y="2051285"/>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6" name="文本框 5">
                  <a:extLst>
                    <a:ext uri="{FF2B5EF4-FFF2-40B4-BE49-F238E27FC236}">
                      <a16:creationId xmlns:a16="http://schemas.microsoft.com/office/drawing/2014/main" id="{3DD7F4C7-A995-7E0E-BA81-3E863651BE0C}"/>
                    </a:ext>
                  </a:extLst>
                </p:cNvPr>
                <p:cNvSpPr txBox="1">
                  <a:spLocks noRot="1" noChangeAspect="1" noMove="1" noResize="1" noEditPoints="1" noAdjustHandles="1" noChangeArrowheads="1" noChangeShapeType="1" noTextEdit="1"/>
                </p:cNvSpPr>
                <p:nvPr/>
              </p:nvSpPr>
              <p:spPr>
                <a:xfrm>
                  <a:off x="3898873" y="2051285"/>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B9046E86-24D3-EC7B-EB74-0B366655D53D}"/>
                </a:ext>
              </a:extLst>
            </p:cNvPr>
            <p:cNvCxnSpPr>
              <a:stCxn id="3" idx="3"/>
              <a:endCxn id="4" idx="1"/>
            </p:cNvCxnSpPr>
            <p:nvPr/>
          </p:nvCxnSpPr>
          <p:spPr>
            <a:xfrm flipV="1">
              <a:off x="2779833" y="1205875"/>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4399BB-FDB4-64B3-9136-F563449CBBD6}"/>
                </a:ext>
              </a:extLst>
            </p:cNvPr>
            <p:cNvCxnSpPr>
              <a:cxnSpLocks/>
              <a:stCxn id="3" idx="3"/>
              <a:endCxn id="6" idx="1"/>
            </p:cNvCxnSpPr>
            <p:nvPr/>
          </p:nvCxnSpPr>
          <p:spPr>
            <a:xfrm>
              <a:off x="2779833" y="1759385"/>
              <a:ext cx="111904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EDFCBBF-10DE-99F2-77A8-DE9B910F286D}"/>
                </a:ext>
              </a:extLst>
            </p:cNvPr>
            <p:cNvSpPr txBox="1"/>
            <p:nvPr/>
          </p:nvSpPr>
          <p:spPr>
            <a:xfrm>
              <a:off x="2569316" y="959410"/>
              <a:ext cx="902811" cy="523220"/>
            </a:xfrm>
            <a:prstGeom prst="rect">
              <a:avLst/>
            </a:prstGeom>
            <a:noFill/>
          </p:spPr>
          <p:txBody>
            <a:bodyPr wrap="none" rtlCol="0">
              <a:spAutoFit/>
            </a:bodyPr>
            <a:lstStyle/>
            <a:p>
              <a:pPr algn="l"/>
              <a:r>
                <a:rPr lang="zh-CN" altLang="en-US" sz="2800" dirty="0"/>
                <a:t>股票</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E3684EB-E878-5A36-C328-46DB0ECFF183}"/>
                    </a:ext>
                  </a:extLst>
                </p:cNvPr>
                <p:cNvSpPr txBox="1"/>
                <p:nvPr/>
              </p:nvSpPr>
              <p:spPr>
                <a:xfrm>
                  <a:off x="7668532" y="1528065"/>
                  <a:ext cx="51302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𝐶</m:t>
                        </m:r>
                      </m:oMath>
                    </m:oMathPara>
                  </a14:m>
                  <a:endParaRPr lang="zh-CN" altLang="en-US" sz="2800" dirty="0"/>
                </a:p>
              </p:txBody>
            </p:sp>
          </mc:Choice>
          <mc:Fallback xmlns="">
            <p:sp>
              <p:nvSpPr>
                <p:cNvPr id="14" name="文本框 13">
                  <a:extLst>
                    <a:ext uri="{FF2B5EF4-FFF2-40B4-BE49-F238E27FC236}">
                      <a16:creationId xmlns:a16="http://schemas.microsoft.com/office/drawing/2014/main" id="{9E3684EB-E878-5A36-C328-46DB0ECFF183}"/>
                    </a:ext>
                  </a:extLst>
                </p:cNvPr>
                <p:cNvSpPr txBox="1">
                  <a:spLocks noRot="1" noChangeAspect="1" noMove="1" noResize="1" noEditPoints="1" noAdjustHandles="1" noChangeArrowheads="1" noChangeShapeType="1" noTextEdit="1"/>
                </p:cNvSpPr>
                <p:nvPr/>
              </p:nvSpPr>
              <p:spPr>
                <a:xfrm>
                  <a:off x="7668532" y="1528065"/>
                  <a:ext cx="5130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E564505-610B-9690-D3BF-84C9A9276D30}"/>
                    </a:ext>
                  </a:extLst>
                </p:cNvPr>
                <p:cNvSpPr txBox="1"/>
                <p:nvPr/>
              </p:nvSpPr>
              <p:spPr>
                <a:xfrm>
                  <a:off x="9412167" y="974555"/>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𝑢</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7E564505-610B-9690-D3BF-84C9A9276D30}"/>
                    </a:ext>
                  </a:extLst>
                </p:cNvPr>
                <p:cNvSpPr txBox="1">
                  <a:spLocks noRot="1" noChangeAspect="1" noMove="1" noResize="1" noEditPoints="1" noAdjustHandles="1" noChangeArrowheads="1" noChangeShapeType="1" noTextEdit="1"/>
                </p:cNvSpPr>
                <p:nvPr/>
              </p:nvSpPr>
              <p:spPr>
                <a:xfrm>
                  <a:off x="9412167" y="974555"/>
                  <a:ext cx="62459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D111A96-E3F5-B36D-9FCE-98FC36DC7DB3}"/>
                    </a:ext>
                  </a:extLst>
                </p:cNvPr>
                <p:cNvSpPr txBox="1"/>
                <p:nvPr/>
              </p:nvSpPr>
              <p:spPr>
                <a:xfrm>
                  <a:off x="9412167" y="2081575"/>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𝑑</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6D111A96-E3F5-B36D-9FCE-98FC36DC7DB3}"/>
                    </a:ext>
                  </a:extLst>
                </p:cNvPr>
                <p:cNvSpPr txBox="1">
                  <a:spLocks noRot="1" noChangeAspect="1" noMove="1" noResize="1" noEditPoints="1" noAdjustHandles="1" noChangeArrowheads="1" noChangeShapeType="1" noTextEdit="1"/>
                </p:cNvSpPr>
                <p:nvPr/>
              </p:nvSpPr>
              <p:spPr>
                <a:xfrm>
                  <a:off x="9412167" y="2081575"/>
                  <a:ext cx="624595" cy="523220"/>
                </a:xfrm>
                <a:prstGeom prst="rect">
                  <a:avLst/>
                </a:prstGeom>
                <a:blipFill>
                  <a:blip r:embed="rId9"/>
                  <a:stretch>
                    <a:fillRect/>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0F101A4B-6CF9-A09E-75A2-C6FA9BFD4121}"/>
                </a:ext>
              </a:extLst>
            </p:cNvPr>
            <p:cNvCxnSpPr>
              <a:stCxn id="14" idx="3"/>
              <a:endCxn id="15" idx="1"/>
            </p:cNvCxnSpPr>
            <p:nvPr/>
          </p:nvCxnSpPr>
          <p:spPr>
            <a:xfrm flipV="1">
              <a:off x="8181557" y="1236165"/>
              <a:ext cx="123061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49F2524-4942-6974-4D93-1761C703AA17}"/>
                </a:ext>
              </a:extLst>
            </p:cNvPr>
            <p:cNvCxnSpPr>
              <a:cxnSpLocks/>
              <a:stCxn id="14" idx="3"/>
              <a:endCxn id="25" idx="1"/>
            </p:cNvCxnSpPr>
            <p:nvPr/>
          </p:nvCxnSpPr>
          <p:spPr>
            <a:xfrm>
              <a:off x="8181557" y="1789675"/>
              <a:ext cx="1230610" cy="55351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662E8F2-2E8E-D13D-3BBD-62AB31D5338B}"/>
                </a:ext>
              </a:extLst>
            </p:cNvPr>
            <p:cNvSpPr txBox="1"/>
            <p:nvPr/>
          </p:nvSpPr>
          <p:spPr>
            <a:xfrm>
              <a:off x="8082610" y="1004845"/>
              <a:ext cx="902811" cy="523220"/>
            </a:xfrm>
            <a:prstGeom prst="rect">
              <a:avLst/>
            </a:prstGeom>
            <a:noFill/>
          </p:spPr>
          <p:txBody>
            <a:bodyPr wrap="none" rtlCol="0">
              <a:spAutoFit/>
            </a:bodyPr>
            <a:lstStyle/>
            <a:p>
              <a:pPr algn="l"/>
              <a:r>
                <a:rPr lang="zh-CN" altLang="en-US" sz="2800" dirty="0"/>
                <a:t>期权</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B840466-2308-9171-9F3C-8BFD1EDB5A61}"/>
                  </a:ext>
                </a:extLst>
              </p:cNvPr>
              <p:cNvSpPr txBox="1"/>
              <p:nvPr/>
            </p:nvSpPr>
            <p:spPr>
              <a:xfrm>
                <a:off x="632012" y="3158305"/>
                <a:ext cx="10927976" cy="2287549"/>
              </a:xfrm>
              <a:prstGeom prst="rect">
                <a:avLst/>
              </a:prstGeom>
              <a:noFill/>
            </p:spPr>
            <p:txBody>
              <a:bodyPr wrap="square" rtlCol="0">
                <a:spAutoFit/>
              </a:bodyPr>
              <a:lstStyle/>
              <a:p>
                <a:pPr algn="ctr"/>
                <a14:m>
                  <m:oMath xmlns:m="http://schemas.openxmlformats.org/officeDocument/2006/math">
                    <m:r>
                      <a:rPr lang="en-US" altLang="zh-CN" sz="2800" b="0" i="1" smtClean="0">
                        <a:solidFill>
                          <a:srgbClr val="FF0000"/>
                        </a:solidFill>
                        <a:latin typeface="Cambria Math" panose="02040503050406030204" pitchFamily="18" charset="0"/>
                      </a:rPr>
                      <m:t>𝑓</m:t>
                    </m:r>
                    <m:r>
                      <a:rPr lang="en-US" altLang="zh-CN" sz="2800" b="0" i="1" smtClean="0">
                        <a:solidFill>
                          <a:srgbClr val="FF0000"/>
                        </a:solidFill>
                        <a:latin typeface="Cambria Math" panose="02040503050406030204" pitchFamily="18" charset="0"/>
                      </a:rPr>
                      <m:t>=</m:t>
                    </m:r>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𝑒</m:t>
                        </m:r>
                      </m:e>
                      <m: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𝑟𝑇</m:t>
                        </m:r>
                      </m:sup>
                    </m:s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𝑝</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𝑢</m:t>
                        </m:r>
                      </m:sub>
                    </m:sSub>
                    <m:r>
                      <a:rPr lang="en-US" altLang="zh-CN" sz="2800" b="0" i="1" smtClean="0">
                        <a:solidFill>
                          <a:srgbClr val="FF0000"/>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𝑓</m:t>
                        </m:r>
                      </m:e>
                      <m:sub>
                        <m:r>
                          <a:rPr lang="en-US" altLang="zh-CN" sz="2800" i="1">
                            <a:solidFill>
                              <a:srgbClr val="FF0000"/>
                            </a:solidFill>
                            <a:latin typeface="Cambria Math" panose="02040503050406030204" pitchFamily="18" charset="0"/>
                          </a:rPr>
                          <m:t>𝑑</m:t>
                        </m:r>
                      </m:sub>
                    </m:sSub>
                    <m:r>
                      <a:rPr lang="en-US" altLang="zh-CN" sz="2800" b="0" i="1" smtClean="0">
                        <a:solidFill>
                          <a:srgbClr val="FF0000"/>
                        </a:solidFill>
                        <a:latin typeface="Cambria Math" panose="02040503050406030204" pitchFamily="18" charset="0"/>
                      </a:rPr>
                      <m:t>]</m:t>
                    </m:r>
                  </m:oMath>
                </a14:m>
                <a:r>
                  <a:rPr lang="zh-CN" altLang="en-US" sz="2800" dirty="0"/>
                  <a:t>，其中</a:t>
                </a:r>
                <a14:m>
                  <m:oMath xmlns:m="http://schemas.openxmlformats.org/officeDocument/2006/math">
                    <m:r>
                      <a:rPr lang="en-US" altLang="zh-CN" sz="2800" i="1" smtClean="0">
                        <a:solidFill>
                          <a:srgbClr val="FF0000"/>
                        </a:solidFill>
                        <a:latin typeface="Cambria Math" panose="02040503050406030204" pitchFamily="18" charset="0"/>
                      </a:rPr>
                      <m:t>𝑝</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𝑒</m:t>
                            </m:r>
                          </m:e>
                          <m:sup>
                            <m:r>
                              <a:rPr lang="en-US" altLang="zh-CN" sz="2800" b="0" i="1" smtClean="0">
                                <a:solidFill>
                                  <a:srgbClr val="FF0000"/>
                                </a:solidFill>
                                <a:latin typeface="Cambria Math" panose="02040503050406030204" pitchFamily="18" charset="0"/>
                              </a:rPr>
                              <m:t>𝑟𝑇</m:t>
                            </m:r>
                          </m:sup>
                        </m:sSup>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num>
                      <m:den>
                        <m:r>
                          <a:rPr lang="en-US" altLang="zh-CN" sz="2800" b="0" i="1" smtClean="0">
                            <a:solidFill>
                              <a:srgbClr val="FF0000"/>
                            </a:solidFill>
                            <a:latin typeface="Cambria Math" panose="02040503050406030204" pitchFamily="18" charset="0"/>
                          </a:rPr>
                          <m:t>𝑢</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𝑑</m:t>
                        </m:r>
                      </m:den>
                    </m:f>
                  </m:oMath>
                </a14:m>
                <a:endParaRPr lang="en-US" altLang="zh-CN" sz="1400" dirty="0"/>
              </a:p>
              <a:p>
                <a:pPr algn="l"/>
                <a:endParaRPr lang="en-US" altLang="zh-CN" sz="1400" dirty="0"/>
              </a:p>
              <a:p>
                <a:r>
                  <a:rPr lang="zh-CN" altLang="en-US" sz="2800" dirty="0"/>
                  <a:t>上述公式中的</a:t>
                </a:r>
                <a14:m>
                  <m:oMath xmlns:m="http://schemas.openxmlformats.org/officeDocument/2006/math">
                    <m:r>
                      <a:rPr lang="en-US" altLang="zh-CN" sz="2800" i="1" smtClean="0">
                        <a:solidFill>
                          <a:schemeClr val="accent1"/>
                        </a:solidFill>
                        <a:latin typeface="Cambria Math" panose="02040503050406030204" pitchFamily="18" charset="0"/>
                      </a:rPr>
                      <m:t>𝑝</m:t>
                    </m:r>
                  </m:oMath>
                </a14:m>
                <a:r>
                  <a:rPr lang="zh-CN" altLang="en-US" sz="2800" dirty="0"/>
                  <a:t>是股票在一个</a:t>
                </a:r>
                <a:r>
                  <a:rPr lang="zh-CN" altLang="en-US" sz="2800" dirty="0">
                    <a:solidFill>
                      <a:schemeClr val="accent1"/>
                    </a:solidFill>
                  </a:rPr>
                  <a:t>“风险中性”的世界</a:t>
                </a:r>
                <a:r>
                  <a:rPr lang="zh-CN" altLang="en-US" sz="2800" dirty="0"/>
                  <a:t>（并非现实世界）中上涨的概率，而</a:t>
                </a:r>
                <a14:m>
                  <m:oMath xmlns:m="http://schemas.openxmlformats.org/officeDocument/2006/math">
                    <m:r>
                      <a:rPr lang="en-US" altLang="zh-CN" sz="2800" i="1">
                        <a:solidFill>
                          <a:schemeClr val="accent1"/>
                        </a:solidFill>
                        <a:latin typeface="Cambria Math" panose="02040503050406030204" pitchFamily="18" charset="0"/>
                      </a:rPr>
                      <m:t>𝑝</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𝑓</m:t>
                        </m:r>
                      </m:e>
                      <m:sub>
                        <m:r>
                          <a:rPr lang="en-US" altLang="zh-CN" sz="2800" i="1">
                            <a:solidFill>
                              <a:schemeClr val="accent1"/>
                            </a:solidFill>
                            <a:latin typeface="Cambria Math" panose="02040503050406030204" pitchFamily="18" charset="0"/>
                          </a:rPr>
                          <m:t>𝑢</m:t>
                        </m:r>
                      </m:sub>
                    </m:sSub>
                    <m:r>
                      <a:rPr lang="en-US" altLang="zh-CN" sz="2800" i="1">
                        <a:solidFill>
                          <a:schemeClr val="accent1"/>
                        </a:solidFill>
                        <a:latin typeface="Cambria Math" panose="02040503050406030204" pitchFamily="18" charset="0"/>
                      </a:rPr>
                      <m:t>+(1−</m:t>
                    </m:r>
                    <m:r>
                      <a:rPr lang="en-US" altLang="zh-CN" sz="2800" i="1">
                        <a:solidFill>
                          <a:schemeClr val="accent1"/>
                        </a:solidFill>
                        <a:latin typeface="Cambria Math" panose="02040503050406030204" pitchFamily="18" charset="0"/>
                      </a:rPr>
                      <m:t>𝑝</m:t>
                    </m:r>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𝑓</m:t>
                        </m:r>
                      </m:e>
                      <m:sub>
                        <m:r>
                          <a:rPr lang="en-US" altLang="zh-CN" sz="2800" i="1">
                            <a:solidFill>
                              <a:schemeClr val="accent1"/>
                            </a:solidFill>
                            <a:latin typeface="Cambria Math" panose="02040503050406030204" pitchFamily="18" charset="0"/>
                          </a:rPr>
                          <m:t>𝑑</m:t>
                        </m:r>
                      </m:sub>
                    </m:sSub>
                  </m:oMath>
                </a14:m>
                <a:r>
                  <a:rPr lang="zh-CN" altLang="en-US" sz="2800" dirty="0"/>
                  <a:t>可以理解为期权在一个</a:t>
                </a:r>
                <a:r>
                  <a:rPr lang="zh-CN" altLang="en-US" sz="2800" dirty="0">
                    <a:solidFill>
                      <a:schemeClr val="accent1"/>
                    </a:solidFill>
                  </a:rPr>
                  <a:t>“风险中性”的世界</a:t>
                </a:r>
                <a:r>
                  <a:rPr lang="zh-CN" altLang="en-US" sz="2800" dirty="0"/>
                  <a:t>中的期望值，即</a:t>
                </a:r>
                <a14:m>
                  <m:oMath xmlns:m="http://schemas.openxmlformats.org/officeDocument/2006/math">
                    <m:sSup>
                      <m:sSupPr>
                        <m:ctrlPr>
                          <a:rPr lang="en-US" altLang="zh-CN" sz="2800" i="1" smtClean="0">
                            <a:solidFill>
                              <a:schemeClr val="accent1"/>
                            </a:solidFill>
                            <a:latin typeface="Cambria Math" panose="02040503050406030204" pitchFamily="18" charset="0"/>
                          </a:rPr>
                        </m:ctrlPr>
                      </m:sSupPr>
                      <m:e>
                        <m:r>
                          <a:rPr lang="en-US" altLang="zh-CN" sz="2800" b="0" i="1" smtClean="0">
                            <a:solidFill>
                              <a:schemeClr val="accent1"/>
                            </a:solidFill>
                            <a:latin typeface="Cambria Math" panose="02040503050406030204" pitchFamily="18" charset="0"/>
                          </a:rPr>
                          <m:t>𝐸</m:t>
                        </m:r>
                      </m:e>
                      <m:sup>
                        <m:r>
                          <a:rPr lang="en-US" altLang="zh-CN" sz="2800" b="0" i="1" smtClean="0">
                            <a:solidFill>
                              <a:schemeClr val="accent1"/>
                            </a:solidFill>
                            <a:latin typeface="Cambria Math" panose="02040503050406030204" pitchFamily="18" charset="0"/>
                          </a:rPr>
                          <m:t>𝑄</m:t>
                        </m:r>
                      </m:sup>
                    </m:sSup>
                    <m:r>
                      <a:rPr lang="en-US" altLang="zh-CN" sz="2800" b="0" i="1" smtClean="0">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𝑓</m:t>
                    </m:r>
                    <m:r>
                      <a:rPr lang="en-US" altLang="zh-CN" sz="2800" b="0" i="1" smtClean="0">
                        <a:solidFill>
                          <a:schemeClr val="accent1"/>
                        </a:solidFill>
                        <a:latin typeface="Cambria Math" panose="02040503050406030204" pitchFamily="18" charset="0"/>
                      </a:rPr>
                      <m:t>]</m:t>
                    </m:r>
                  </m:oMath>
                </a14:m>
                <a:r>
                  <a:rPr lang="zh-CN" altLang="en-US" sz="2800" dirty="0"/>
                  <a:t>。</a:t>
                </a:r>
                <a:endParaRPr lang="en-US" altLang="zh-CN" sz="2800" dirty="0"/>
              </a:p>
            </p:txBody>
          </p:sp>
        </mc:Choice>
        <mc:Fallback xmlns="">
          <p:sp>
            <p:nvSpPr>
              <p:cNvPr id="2" name="文本框 1">
                <a:extLst>
                  <a:ext uri="{FF2B5EF4-FFF2-40B4-BE49-F238E27FC236}">
                    <a16:creationId xmlns:a16="http://schemas.microsoft.com/office/drawing/2014/main" id="{7B840466-2308-9171-9F3C-8BFD1EDB5A61}"/>
                  </a:ext>
                </a:extLst>
              </p:cNvPr>
              <p:cNvSpPr txBox="1">
                <a:spLocks noRot="1" noChangeAspect="1" noMove="1" noResize="1" noEditPoints="1" noAdjustHandles="1" noChangeArrowheads="1" noChangeShapeType="1" noTextEdit="1"/>
              </p:cNvSpPr>
              <p:nvPr/>
            </p:nvSpPr>
            <p:spPr>
              <a:xfrm>
                <a:off x="632012" y="3158305"/>
                <a:ext cx="10927976" cy="2287549"/>
              </a:xfrm>
              <a:prstGeom prst="rect">
                <a:avLst/>
              </a:prstGeom>
              <a:blipFill>
                <a:blip r:embed="rId10"/>
                <a:stretch>
                  <a:fillRect l="-1172"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85342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948264"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B59B8F5-E175-236D-2437-A2A834A7B786}"/>
                  </a:ext>
                </a:extLst>
              </p:cNvPr>
              <p:cNvSpPr txBox="1"/>
              <p:nvPr/>
            </p:nvSpPr>
            <p:spPr>
              <a:xfrm>
                <a:off x="154273" y="4033434"/>
                <a:ext cx="11883454" cy="2307876"/>
              </a:xfrm>
              <a:prstGeom prst="rect">
                <a:avLst/>
              </a:prstGeom>
              <a:noFill/>
            </p:spPr>
            <p:txBody>
              <a:bodyPr wrap="square" rtlCol="0">
                <a:spAutoFit/>
              </a:bodyPr>
              <a:lstStyle/>
              <a:p>
                <a:pPr algn="l"/>
                <a:r>
                  <a:rPr lang="zh-CN" altLang="en-US" sz="2800" dirty="0"/>
                  <a:t>将单步二叉树模型推广到多步二叉树模型：尤其注意掌握两步二叉树模型</a:t>
                </a:r>
                <a:endParaRPr lang="en-US" altLang="zh-CN" sz="2800" dirty="0"/>
              </a:p>
              <a:p>
                <a:pPr algn="l"/>
                <a:endParaRPr lang="en-US" altLang="zh-CN" sz="1400" dirty="0"/>
              </a:p>
              <a:p>
                <a:r>
                  <a:rPr lang="zh-CN" altLang="en-US" sz="2800" dirty="0"/>
                  <a:t>用逆推法从后向前依次求解：</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𝑓</m:t>
                        </m:r>
                      </m:e>
                      <m:sub>
                        <m:r>
                          <a:rPr lang="en-US" altLang="zh-CN" sz="2800" b="0" i="1" smtClean="0">
                            <a:solidFill>
                              <a:schemeClr val="tx1"/>
                            </a:solidFill>
                            <a:latin typeface="Cambria Math" panose="02040503050406030204" pitchFamily="18" charset="0"/>
                          </a:rPr>
                          <m:t>𝑢</m:t>
                        </m:r>
                      </m:sub>
                    </m:sSub>
                    <m:r>
                      <a:rPr lang="en-US" altLang="zh-CN" sz="2800" i="1" smtClean="0">
                        <a:solidFill>
                          <a:schemeClr val="tx1"/>
                        </a:solidFill>
                        <a:latin typeface="Cambria Math" panose="02040503050406030204" pitchFamily="18" charset="0"/>
                      </a:rPr>
                      <m:t>=</m:t>
                    </m:r>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𝑟</m:t>
                        </m:r>
                        <m:r>
                          <a:rPr lang="en-US" altLang="zh-CN" sz="280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𝑇</m:t>
                        </m:r>
                      </m:sup>
                    </m:s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𝑝</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𝑢</m:t>
                        </m:r>
                        <m:r>
                          <a:rPr lang="en-US" altLang="zh-CN" sz="2800" b="0" i="1" smtClean="0">
                            <a:solidFill>
                              <a:schemeClr val="tx1"/>
                            </a:solidFill>
                            <a:latin typeface="Cambria Math" panose="02040503050406030204" pitchFamily="18" charset="0"/>
                          </a:rPr>
                          <m:t>𝑢</m:t>
                        </m:r>
                      </m:sub>
                    </m:sSub>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𝑝</m:t>
                    </m:r>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b="0" i="1" smtClean="0">
                            <a:solidFill>
                              <a:schemeClr val="tx1"/>
                            </a:solidFill>
                            <a:latin typeface="Cambria Math" panose="02040503050406030204" pitchFamily="18" charset="0"/>
                          </a:rPr>
                          <m:t>𝑢</m:t>
                        </m:r>
                        <m:r>
                          <a:rPr lang="en-US" altLang="zh-CN" sz="2800" i="1">
                            <a:solidFill>
                              <a:schemeClr val="tx1"/>
                            </a:solidFill>
                            <a:latin typeface="Cambria Math" panose="02040503050406030204" pitchFamily="18" charset="0"/>
                          </a:rPr>
                          <m:t>𝑑</m:t>
                        </m:r>
                      </m:sub>
                    </m:sSub>
                    <m:r>
                      <a:rPr lang="en-US" altLang="zh-CN" sz="2800" i="1" smtClean="0">
                        <a:solidFill>
                          <a:schemeClr val="tx1"/>
                        </a:solidFill>
                        <a:latin typeface="Cambria Math" panose="02040503050406030204" pitchFamily="18" charset="0"/>
                      </a:rPr>
                      <m:t>]</m:t>
                    </m:r>
                  </m:oMath>
                </a14:m>
                <a:r>
                  <a:rPr lang="en-US" altLang="zh-CN" sz="2800" dirty="0">
                    <a:solidFill>
                      <a:schemeClr val="tx1"/>
                    </a:solidFill>
                  </a:rPr>
                  <a:t>                                                					</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𝑓</m:t>
                        </m:r>
                      </m:e>
                      <m:sub>
                        <m:r>
                          <a:rPr lang="en-US" altLang="zh-CN" sz="2800" b="0" i="1" smtClean="0">
                            <a:solidFill>
                              <a:schemeClr val="tx1"/>
                            </a:solidFill>
                            <a:latin typeface="Cambria Math" panose="02040503050406030204" pitchFamily="18" charset="0"/>
                          </a:rPr>
                          <m:t>𝑑</m:t>
                        </m:r>
                      </m:sub>
                    </m:sSub>
                    <m:r>
                      <a:rPr lang="en-US" altLang="zh-CN" sz="2800" i="1" smtClean="0">
                        <a:solidFill>
                          <a:schemeClr val="tx1"/>
                        </a:solidFill>
                        <a:latin typeface="Cambria Math" panose="02040503050406030204" pitchFamily="18" charset="0"/>
                      </a:rPr>
                      <m:t>=</m:t>
                    </m:r>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𝑟</m:t>
                        </m:r>
                        <m:r>
                          <a:rPr lang="en-US" altLang="zh-CN" sz="280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𝑇</m:t>
                        </m:r>
                      </m:sup>
                    </m:sSup>
                    <m:d>
                      <m:dPr>
                        <m:begChr m:val="["/>
                        <m:endChr m:val="]"/>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𝑝</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𝑢</m:t>
                            </m:r>
                            <m:r>
                              <a:rPr lang="en-US" altLang="zh-CN" sz="2800" b="0" i="1" smtClean="0">
                                <a:solidFill>
                                  <a:schemeClr val="tx1"/>
                                </a:solidFill>
                                <a:latin typeface="Cambria Math" panose="02040503050406030204" pitchFamily="18" charset="0"/>
                              </a:rPr>
                              <m:t>𝑑</m:t>
                            </m:r>
                          </m:sub>
                        </m:sSub>
                        <m:r>
                          <a:rPr lang="en-US" altLang="zh-CN" sz="2800" i="1">
                            <a:solidFill>
                              <a:schemeClr val="tx1"/>
                            </a:solidFill>
                            <a:latin typeface="Cambria Math" panose="02040503050406030204" pitchFamily="18" charset="0"/>
                          </a:rPr>
                          <m:t>+</m:t>
                        </m:r>
                        <m:d>
                          <m:dPr>
                            <m:ctrlPr>
                              <a:rPr lang="en-US" altLang="zh-CN" sz="2800" b="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𝑝</m:t>
                            </m:r>
                          </m:e>
                        </m:d>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b="0" i="1" smtClean="0">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𝑑</m:t>
                            </m:r>
                          </m:sub>
                        </m:sSub>
                      </m:e>
                    </m:d>
                    <m:r>
                      <a:rPr lang="en-US" altLang="zh-CN" sz="2800" b="0" i="1" smtClean="0">
                        <a:solidFill>
                          <a:schemeClr val="tx1"/>
                        </a:solidFill>
                        <a:latin typeface="Cambria Math" panose="02040503050406030204" pitchFamily="18" charset="0"/>
                      </a:rPr>
                      <m:t>,</m:t>
                    </m:r>
                    <m:r>
                      <m:rPr>
                        <m:nor/>
                      </m:rPr>
                      <a:rPr lang="zh-CN" altLang="en-US" sz="2800" dirty="0">
                        <a:solidFill>
                          <a:schemeClr val="tx1"/>
                        </a:solidFill>
                      </a:rPr>
                      <m:t>其中</m:t>
                    </m:r>
                    <m:r>
                      <a:rPr lang="en-US" altLang="zh-CN" sz="2800" i="1">
                        <a:solidFill>
                          <a:schemeClr val="tx1"/>
                        </a:solidFill>
                        <a:latin typeface="Cambria Math" panose="02040503050406030204" pitchFamily="18" charset="0"/>
                      </a:rPr>
                      <m:t>𝑝</m:t>
                    </m:r>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𝑟</m:t>
                            </m:r>
                            <m:r>
                              <a:rPr lang="en-US" altLang="zh-CN" sz="2800" i="1">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𝑇</m:t>
                            </m:r>
                          </m:sup>
                        </m:s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𝑑</m:t>
                        </m:r>
                      </m:num>
                      <m:den>
                        <m:r>
                          <a:rPr lang="en-US" altLang="zh-CN" sz="2800" i="1">
                            <a:solidFill>
                              <a:schemeClr val="tx1"/>
                            </a:solidFill>
                            <a:latin typeface="Cambria Math" panose="02040503050406030204" pitchFamily="18" charset="0"/>
                          </a:rPr>
                          <m:t>𝑢</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𝑑</m:t>
                        </m:r>
                      </m:den>
                    </m:f>
                  </m:oMath>
                </a14:m>
                <a:endParaRPr lang="en-US" altLang="zh-CN" sz="2800" dirty="0">
                  <a:solidFill>
                    <a:schemeClr val="tx1"/>
                  </a:solidFill>
                </a:endParaRPr>
              </a:p>
              <a:p>
                <a:r>
                  <a:rPr lang="zh-CN" altLang="en-US" sz="2800" dirty="0"/>
                  <a:t>再次运用单步二项式公式得</a:t>
                </a:r>
                <a14:m>
                  <m:oMath xmlns:m="http://schemas.openxmlformats.org/officeDocument/2006/math">
                    <m:r>
                      <a:rPr lang="zh-CN" altLang="en-US" sz="2800" b="0" i="1" dirty="0"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𝑓</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𝑒</m:t>
                        </m:r>
                      </m:e>
                      <m:sup>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𝑟</m:t>
                        </m:r>
                        <m:r>
                          <a:rPr lang="en-US" altLang="zh-CN" sz="2800" i="1">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rPr>
                          <m:t>𝑇</m:t>
                        </m:r>
                      </m:sup>
                    </m:sSup>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𝑝</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𝑢</m:t>
                        </m:r>
                      </m:sub>
                    </m:sSub>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𝑝</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𝑓</m:t>
                        </m:r>
                      </m:e>
                      <m:sub>
                        <m:r>
                          <a:rPr lang="en-US" altLang="zh-CN" sz="2800" i="1">
                            <a:solidFill>
                              <a:schemeClr val="tx1"/>
                            </a:solidFill>
                            <a:latin typeface="Cambria Math" panose="02040503050406030204" pitchFamily="18" charset="0"/>
                          </a:rPr>
                          <m:t>𝑑</m:t>
                        </m:r>
                      </m:sub>
                    </m:sSub>
                    <m:r>
                      <a:rPr lang="en-US" altLang="zh-CN" sz="2800" b="0" i="1" smtClean="0">
                        <a:solidFill>
                          <a:schemeClr val="tx1"/>
                        </a:solidFill>
                        <a:latin typeface="Cambria Math" panose="02040503050406030204" pitchFamily="18" charset="0"/>
                      </a:rPr>
                      <m:t>]</m:t>
                    </m:r>
                  </m:oMath>
                </a14:m>
                <a:endParaRPr lang="zh-CN" altLang="en-US" sz="2800" dirty="0"/>
              </a:p>
            </p:txBody>
          </p:sp>
        </mc:Choice>
        <mc:Fallback xmlns="">
          <p:sp>
            <p:nvSpPr>
              <p:cNvPr id="2" name="文本框 1">
                <a:extLst>
                  <a:ext uri="{FF2B5EF4-FFF2-40B4-BE49-F238E27FC236}">
                    <a16:creationId xmlns:a16="http://schemas.microsoft.com/office/drawing/2014/main" id="{2B59B8F5-E175-236D-2437-A2A834A7B786}"/>
                  </a:ext>
                </a:extLst>
              </p:cNvPr>
              <p:cNvSpPr txBox="1">
                <a:spLocks noRot="1" noChangeAspect="1" noMove="1" noResize="1" noEditPoints="1" noAdjustHandles="1" noChangeArrowheads="1" noChangeShapeType="1" noTextEdit="1"/>
              </p:cNvSpPr>
              <p:nvPr/>
            </p:nvSpPr>
            <p:spPr>
              <a:xfrm>
                <a:off x="154273" y="4033434"/>
                <a:ext cx="11883454" cy="2307876"/>
              </a:xfrm>
              <a:prstGeom prst="rect">
                <a:avLst/>
              </a:prstGeom>
              <a:blipFill>
                <a:blip r:embed="rId4"/>
                <a:stretch>
                  <a:fillRect l="-1026" t="-3175" b="-6614"/>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85847BA0-DB1E-AB88-3617-75BD2BA735F4}"/>
              </a:ext>
            </a:extLst>
          </p:cNvPr>
          <p:cNvGrpSpPr/>
          <p:nvPr/>
        </p:nvGrpSpPr>
        <p:grpSpPr>
          <a:xfrm>
            <a:off x="1254820" y="979368"/>
            <a:ext cx="3531163" cy="2979527"/>
            <a:chOff x="1357378" y="827393"/>
            <a:chExt cx="3531163" cy="2979527"/>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B8AE6AB-ED0F-E72B-C0CB-7F3C8CA71D12}"/>
                    </a:ext>
                  </a:extLst>
                </p:cNvPr>
                <p:cNvSpPr txBox="1"/>
                <p:nvPr/>
              </p:nvSpPr>
              <p:spPr>
                <a:xfrm>
                  <a:off x="1357378" y="2044403"/>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7" name="文本框 6">
                  <a:extLst>
                    <a:ext uri="{FF2B5EF4-FFF2-40B4-BE49-F238E27FC236}">
                      <a16:creationId xmlns:a16="http://schemas.microsoft.com/office/drawing/2014/main" id="{0B8AE6AB-ED0F-E72B-C0CB-7F3C8CA71D12}"/>
                    </a:ext>
                  </a:extLst>
                </p:cNvPr>
                <p:cNvSpPr txBox="1">
                  <a:spLocks noRot="1" noChangeAspect="1" noMove="1" noResize="1" noEditPoints="1" noAdjustHandles="1" noChangeArrowheads="1" noChangeShapeType="1" noTextEdit="1"/>
                </p:cNvSpPr>
                <p:nvPr/>
              </p:nvSpPr>
              <p:spPr>
                <a:xfrm>
                  <a:off x="1357378" y="2044403"/>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730EBD2-176B-E2C5-9811-BBD87EE0E355}"/>
                    </a:ext>
                  </a:extLst>
                </p:cNvPr>
                <p:cNvSpPr txBox="1"/>
                <p:nvPr/>
              </p:nvSpPr>
              <p:spPr>
                <a:xfrm>
                  <a:off x="2537704" y="1047861"/>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5" name="文本框 4">
                  <a:extLst>
                    <a:ext uri="{FF2B5EF4-FFF2-40B4-BE49-F238E27FC236}">
                      <a16:creationId xmlns:a16="http://schemas.microsoft.com/office/drawing/2014/main" id="{B730EBD2-176B-E2C5-9811-BBD87EE0E355}"/>
                    </a:ext>
                  </a:extLst>
                </p:cNvPr>
                <p:cNvSpPr txBox="1">
                  <a:spLocks noRot="1" noChangeAspect="1" noMove="1" noResize="1" noEditPoints="1" noAdjustHandles="1" noChangeArrowheads="1" noChangeShapeType="1" noTextEdit="1"/>
                </p:cNvSpPr>
                <p:nvPr/>
              </p:nvSpPr>
              <p:spPr>
                <a:xfrm>
                  <a:off x="2537704" y="1047861"/>
                  <a:ext cx="62459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B2105D7-BF98-7F29-9520-4E41F2B1FC0F}"/>
                    </a:ext>
                  </a:extLst>
                </p:cNvPr>
                <p:cNvSpPr txBox="1"/>
                <p:nvPr/>
              </p:nvSpPr>
              <p:spPr>
                <a:xfrm>
                  <a:off x="2537704" y="3022090"/>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9" name="文本框 8">
                  <a:extLst>
                    <a:ext uri="{FF2B5EF4-FFF2-40B4-BE49-F238E27FC236}">
                      <a16:creationId xmlns:a16="http://schemas.microsoft.com/office/drawing/2014/main" id="{AB2105D7-BF98-7F29-9520-4E41F2B1FC0F}"/>
                    </a:ext>
                  </a:extLst>
                </p:cNvPr>
                <p:cNvSpPr txBox="1">
                  <a:spLocks noRot="1" noChangeAspect="1" noMove="1" noResize="1" noEditPoints="1" noAdjustHandles="1" noChangeArrowheads="1" noChangeShapeType="1" noTextEdit="1"/>
                </p:cNvSpPr>
                <p:nvPr/>
              </p:nvSpPr>
              <p:spPr>
                <a:xfrm>
                  <a:off x="2537704" y="3022090"/>
                  <a:ext cx="62459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C1AACBB-889F-38FD-41E6-6912EBB8B2B6}"/>
                    </a:ext>
                  </a:extLst>
                </p:cNvPr>
                <p:cNvSpPr txBox="1"/>
                <p:nvPr/>
              </p:nvSpPr>
              <p:spPr>
                <a:xfrm>
                  <a:off x="4025965" y="827393"/>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r>
                              <a:rPr lang="en-US" altLang="zh-CN" sz="2800" i="1" dirty="0">
                                <a:solidFill>
                                  <a:prstClr val="black"/>
                                </a:solidFill>
                                <a:latin typeface="Cambria Math" panose="02040503050406030204" pitchFamily="18" charset="0"/>
                              </a:rPr>
                              <m:t>𝑢</m:t>
                            </m:r>
                          </m:e>
                          <m:sup>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1C1AACBB-889F-38FD-41E6-6912EBB8B2B6}"/>
                    </a:ext>
                  </a:extLst>
                </p:cNvPr>
                <p:cNvSpPr txBox="1">
                  <a:spLocks noRot="1" noChangeAspect="1" noMove="1" noResize="1" noEditPoints="1" noAdjustHandles="1" noChangeArrowheads="1" noChangeShapeType="1" noTextEdit="1"/>
                </p:cNvSpPr>
                <p:nvPr/>
              </p:nvSpPr>
              <p:spPr>
                <a:xfrm>
                  <a:off x="4025965" y="827393"/>
                  <a:ext cx="86257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A484233-E1FE-9564-D453-D335E3CD7F0E}"/>
                    </a:ext>
                  </a:extLst>
                </p:cNvPr>
                <p:cNvSpPr txBox="1"/>
                <p:nvPr/>
              </p:nvSpPr>
              <p:spPr>
                <a:xfrm>
                  <a:off x="4025966" y="2037017"/>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1A484233-E1FE-9564-D453-D335E3CD7F0E}"/>
                    </a:ext>
                  </a:extLst>
                </p:cNvPr>
                <p:cNvSpPr txBox="1">
                  <a:spLocks noRot="1" noChangeAspect="1" noMove="1" noResize="1" noEditPoints="1" noAdjustHandles="1" noChangeArrowheads="1" noChangeShapeType="1" noTextEdit="1"/>
                </p:cNvSpPr>
                <p:nvPr/>
              </p:nvSpPr>
              <p:spPr>
                <a:xfrm>
                  <a:off x="4025966" y="2037017"/>
                  <a:ext cx="86257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5A6907F-6AC2-EC5D-B6F6-E3DF4B758557}"/>
                    </a:ext>
                  </a:extLst>
                </p:cNvPr>
                <p:cNvSpPr txBox="1"/>
                <p:nvPr/>
              </p:nvSpPr>
              <p:spPr>
                <a:xfrm>
                  <a:off x="4025965" y="3283700"/>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p>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E5A6907F-6AC2-EC5D-B6F6-E3DF4B758557}"/>
                    </a:ext>
                  </a:extLst>
                </p:cNvPr>
                <p:cNvSpPr txBox="1">
                  <a:spLocks noRot="1" noChangeAspect="1" noMove="1" noResize="1" noEditPoints="1" noAdjustHandles="1" noChangeArrowheads="1" noChangeShapeType="1" noTextEdit="1"/>
                </p:cNvSpPr>
                <p:nvPr/>
              </p:nvSpPr>
              <p:spPr>
                <a:xfrm>
                  <a:off x="4025965" y="3283700"/>
                  <a:ext cx="862575" cy="523220"/>
                </a:xfrm>
                <a:prstGeom prst="rect">
                  <a:avLst/>
                </a:prstGeom>
                <a:blipFill>
                  <a:blip r:embed="rId10"/>
                  <a:stretch>
                    <a:fillRect/>
                  </a:stretch>
                </a:blipFill>
              </p:spPr>
              <p:txBody>
                <a:bodyPr/>
                <a:lstStyle/>
                <a:p>
                  <a:r>
                    <a:rPr lang="zh-CN" altLang="en-US">
                      <a:noFill/>
                    </a:rPr>
                    <a:t> </a:t>
                  </a:r>
                </a:p>
              </p:txBody>
            </p:sp>
          </mc:Fallback>
        </mc:AlternateContent>
        <p:pic>
          <p:nvPicPr>
            <p:cNvPr id="37" name="图片 36">
              <a:extLst>
                <a:ext uri="{FF2B5EF4-FFF2-40B4-BE49-F238E27FC236}">
                  <a16:creationId xmlns:a16="http://schemas.microsoft.com/office/drawing/2014/main" id="{11F7B143-8AFB-C016-8133-DD2E7053148A}"/>
                </a:ext>
              </a:extLst>
            </p:cNvPr>
            <p:cNvPicPr>
              <a:picLocks noChangeAspect="1"/>
            </p:cNvPicPr>
            <p:nvPr/>
          </p:nvPicPr>
          <p:blipFill>
            <a:blip r:embed="rId11"/>
            <a:stretch>
              <a:fillRect/>
            </a:stretch>
          </p:blipFill>
          <p:spPr>
            <a:xfrm>
              <a:off x="1872154" y="1066717"/>
              <a:ext cx="2153812" cy="2478593"/>
            </a:xfrm>
            <a:prstGeom prst="rect">
              <a:avLst/>
            </a:prstGeom>
          </p:spPr>
        </p:pic>
      </p:grpSp>
      <p:grpSp>
        <p:nvGrpSpPr>
          <p:cNvPr id="47" name="组合 46">
            <a:extLst>
              <a:ext uri="{FF2B5EF4-FFF2-40B4-BE49-F238E27FC236}">
                <a16:creationId xmlns:a16="http://schemas.microsoft.com/office/drawing/2014/main" id="{7022F673-F98C-9A02-8612-3839BADBF7BF}"/>
              </a:ext>
            </a:extLst>
          </p:cNvPr>
          <p:cNvGrpSpPr/>
          <p:nvPr/>
        </p:nvGrpSpPr>
        <p:grpSpPr>
          <a:xfrm>
            <a:off x="6383667" y="968224"/>
            <a:ext cx="3531163" cy="2979527"/>
            <a:chOff x="6383667" y="968224"/>
            <a:chExt cx="3531163" cy="2979527"/>
          </a:xfrm>
        </p:grpSpPr>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5DD2056-BF13-5C60-7B6F-7F524BDD8221}"/>
                    </a:ext>
                  </a:extLst>
                </p:cNvPr>
                <p:cNvSpPr txBox="1"/>
                <p:nvPr/>
              </p:nvSpPr>
              <p:spPr>
                <a:xfrm>
                  <a:off x="6383667" y="2185234"/>
                  <a:ext cx="490134"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𝑓</m:t>
                        </m:r>
                      </m:oMath>
                    </m:oMathPara>
                  </a14:m>
                  <a:endParaRPr lang="zh-CN" altLang="en-US" sz="2800" dirty="0"/>
                </a:p>
              </p:txBody>
            </p:sp>
          </mc:Choice>
          <mc:Fallback xmlns="">
            <p:sp>
              <p:nvSpPr>
                <p:cNvPr id="40" name="文本框 39">
                  <a:extLst>
                    <a:ext uri="{FF2B5EF4-FFF2-40B4-BE49-F238E27FC236}">
                      <a16:creationId xmlns:a16="http://schemas.microsoft.com/office/drawing/2014/main" id="{C5DD2056-BF13-5C60-7B6F-7F524BDD8221}"/>
                    </a:ext>
                  </a:extLst>
                </p:cNvPr>
                <p:cNvSpPr txBox="1">
                  <a:spLocks noRot="1" noChangeAspect="1" noMove="1" noResize="1" noEditPoints="1" noAdjustHandles="1" noChangeArrowheads="1" noChangeShapeType="1" noTextEdit="1"/>
                </p:cNvSpPr>
                <p:nvPr/>
              </p:nvSpPr>
              <p:spPr>
                <a:xfrm>
                  <a:off x="6383667" y="2185234"/>
                  <a:ext cx="49013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465494DB-07AF-A4D9-1298-07DA4DE618F6}"/>
                    </a:ext>
                  </a:extLst>
                </p:cNvPr>
                <p:cNvSpPr txBox="1"/>
                <p:nvPr/>
              </p:nvSpPr>
              <p:spPr>
                <a:xfrm>
                  <a:off x="7563993" y="1188692"/>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sub>
                        </m:sSub>
                      </m:oMath>
                    </m:oMathPara>
                  </a14:m>
                  <a:endParaRPr lang="zh-CN" altLang="en-US" dirty="0"/>
                </a:p>
              </p:txBody>
            </p:sp>
          </mc:Choice>
          <mc:Fallback xmlns="">
            <p:sp>
              <p:nvSpPr>
                <p:cNvPr id="41" name="文本框 40">
                  <a:extLst>
                    <a:ext uri="{FF2B5EF4-FFF2-40B4-BE49-F238E27FC236}">
                      <a16:creationId xmlns:a16="http://schemas.microsoft.com/office/drawing/2014/main" id="{465494DB-07AF-A4D9-1298-07DA4DE618F6}"/>
                    </a:ext>
                  </a:extLst>
                </p:cNvPr>
                <p:cNvSpPr txBox="1">
                  <a:spLocks noRot="1" noChangeAspect="1" noMove="1" noResize="1" noEditPoints="1" noAdjustHandles="1" noChangeArrowheads="1" noChangeShapeType="1" noTextEdit="1"/>
                </p:cNvSpPr>
                <p:nvPr/>
              </p:nvSpPr>
              <p:spPr>
                <a:xfrm>
                  <a:off x="7563993" y="1188692"/>
                  <a:ext cx="62459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0BA0E17-8D69-2E2E-C476-7D3AE368AEF5}"/>
                    </a:ext>
                  </a:extLst>
                </p:cNvPr>
                <p:cNvSpPr txBox="1"/>
                <p:nvPr/>
              </p:nvSpPr>
              <p:spPr>
                <a:xfrm>
                  <a:off x="7563993" y="3162921"/>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10BA0E17-8D69-2E2E-C476-7D3AE368AEF5}"/>
                    </a:ext>
                  </a:extLst>
                </p:cNvPr>
                <p:cNvSpPr txBox="1">
                  <a:spLocks noRot="1" noChangeAspect="1" noMove="1" noResize="1" noEditPoints="1" noAdjustHandles="1" noChangeArrowheads="1" noChangeShapeType="1" noTextEdit="1"/>
                </p:cNvSpPr>
                <p:nvPr/>
              </p:nvSpPr>
              <p:spPr>
                <a:xfrm>
                  <a:off x="7563993" y="3162921"/>
                  <a:ext cx="624595"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93BBA37-3389-2EBB-6D0F-47F31B4658B0}"/>
                    </a:ext>
                  </a:extLst>
                </p:cNvPr>
                <p:cNvSpPr txBox="1"/>
                <p:nvPr/>
              </p:nvSpPr>
              <p:spPr>
                <a:xfrm>
                  <a:off x="9052254" y="968224"/>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𝑢𝑢</m:t>
                            </m:r>
                          </m:sub>
                        </m:sSub>
                      </m:oMath>
                    </m:oMathPara>
                  </a14:m>
                  <a:endParaRPr lang="zh-CN" altLang="en-US" dirty="0"/>
                </a:p>
              </p:txBody>
            </p:sp>
          </mc:Choice>
          <mc:Fallback xmlns="">
            <p:sp>
              <p:nvSpPr>
                <p:cNvPr id="43" name="文本框 42">
                  <a:extLst>
                    <a:ext uri="{FF2B5EF4-FFF2-40B4-BE49-F238E27FC236}">
                      <a16:creationId xmlns:a16="http://schemas.microsoft.com/office/drawing/2014/main" id="{093BBA37-3389-2EBB-6D0F-47F31B4658B0}"/>
                    </a:ext>
                  </a:extLst>
                </p:cNvPr>
                <p:cNvSpPr txBox="1">
                  <a:spLocks noRot="1" noChangeAspect="1" noMove="1" noResize="1" noEditPoints="1" noAdjustHandles="1" noChangeArrowheads="1" noChangeShapeType="1" noTextEdit="1"/>
                </p:cNvSpPr>
                <p:nvPr/>
              </p:nvSpPr>
              <p:spPr>
                <a:xfrm>
                  <a:off x="9052254" y="968224"/>
                  <a:ext cx="862575" cy="523220"/>
                </a:xfrm>
                <a:prstGeom prst="rect">
                  <a:avLst/>
                </a:prstGeom>
                <a:blipFill>
                  <a:blip r:embed="rId15"/>
                  <a:stretch>
                    <a:fillRect/>
                  </a:stretch>
                </a:blipFill>
              </p:spPr>
              <p:txBody>
                <a:bodyPr/>
                <a:lstStyle/>
                <a:p>
                  <a:r>
                    <a:rPr lang="zh-CN" altLang="en-US">
                      <a:noFill/>
                    </a:rPr>
                    <a:t> </a:t>
                  </a:r>
                </a:p>
              </p:txBody>
            </p:sp>
          </mc:Fallback>
        </mc:AlternateContent>
        <p:pic>
          <p:nvPicPr>
            <p:cNvPr id="46" name="图片 45">
              <a:extLst>
                <a:ext uri="{FF2B5EF4-FFF2-40B4-BE49-F238E27FC236}">
                  <a16:creationId xmlns:a16="http://schemas.microsoft.com/office/drawing/2014/main" id="{0654E358-16B9-3FE2-21A5-8026E4B425B4}"/>
                </a:ext>
              </a:extLst>
            </p:cNvPr>
            <p:cNvPicPr>
              <a:picLocks noChangeAspect="1"/>
            </p:cNvPicPr>
            <p:nvPr/>
          </p:nvPicPr>
          <p:blipFill>
            <a:blip r:embed="rId11"/>
            <a:stretch>
              <a:fillRect/>
            </a:stretch>
          </p:blipFill>
          <p:spPr>
            <a:xfrm>
              <a:off x="6898442" y="1239427"/>
              <a:ext cx="2153812" cy="2478593"/>
            </a:xfrm>
            <a:prstGeom prst="rect">
              <a:avLst/>
            </a:prstGeom>
          </p:spPr>
        </p:pic>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24D1052-E37D-3757-CC44-CEB75ADA6DDD}"/>
                    </a:ext>
                  </a:extLst>
                </p:cNvPr>
                <p:cNvSpPr txBox="1"/>
                <p:nvPr/>
              </p:nvSpPr>
              <p:spPr>
                <a:xfrm>
                  <a:off x="9052255" y="2177848"/>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lang="en-US" altLang="zh-CN" sz="2800" i="1">
                                <a:solidFill>
                                  <a:prstClr val="black"/>
                                </a:solidFill>
                                <a:latin typeface="Cambria Math" panose="02040503050406030204" pitchFamily="18" charset="0"/>
                              </a:rPr>
                              <m:t>𝑢𝑑</m:t>
                            </m:r>
                          </m:sub>
                        </m:sSub>
                      </m:oMath>
                    </m:oMathPara>
                  </a14:m>
                  <a:endParaRPr lang="zh-CN" altLang="en-US" dirty="0"/>
                </a:p>
              </p:txBody>
            </p:sp>
          </mc:Choice>
          <mc:Fallback xmlns="">
            <p:sp>
              <p:nvSpPr>
                <p:cNvPr id="44" name="文本框 43">
                  <a:extLst>
                    <a:ext uri="{FF2B5EF4-FFF2-40B4-BE49-F238E27FC236}">
                      <a16:creationId xmlns:a16="http://schemas.microsoft.com/office/drawing/2014/main" id="{C24D1052-E37D-3757-CC44-CEB75ADA6DDD}"/>
                    </a:ext>
                  </a:extLst>
                </p:cNvPr>
                <p:cNvSpPr txBox="1">
                  <a:spLocks noRot="1" noChangeAspect="1" noMove="1" noResize="1" noEditPoints="1" noAdjustHandles="1" noChangeArrowheads="1" noChangeShapeType="1" noTextEdit="1"/>
                </p:cNvSpPr>
                <p:nvPr/>
              </p:nvSpPr>
              <p:spPr>
                <a:xfrm>
                  <a:off x="9052255" y="2177848"/>
                  <a:ext cx="862575"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ED99D14A-135D-B4DD-E0E1-29A3245692DF}"/>
                    </a:ext>
                  </a:extLst>
                </p:cNvPr>
                <p:cNvSpPr txBox="1"/>
                <p:nvPr/>
              </p:nvSpPr>
              <p:spPr>
                <a:xfrm>
                  <a:off x="9052254" y="3424531"/>
                  <a:ext cx="8625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𝑑𝑑</m:t>
                            </m:r>
                          </m:sub>
                        </m:sSub>
                      </m:oMath>
                    </m:oMathPara>
                  </a14:m>
                  <a:endParaRPr lang="zh-CN" altLang="en-US" dirty="0"/>
                </a:p>
              </p:txBody>
            </p:sp>
          </mc:Choice>
          <mc:Fallback xmlns="">
            <p:sp>
              <p:nvSpPr>
                <p:cNvPr id="45" name="文本框 44">
                  <a:extLst>
                    <a:ext uri="{FF2B5EF4-FFF2-40B4-BE49-F238E27FC236}">
                      <a16:creationId xmlns:a16="http://schemas.microsoft.com/office/drawing/2014/main" id="{ED99D14A-135D-B4DD-E0E1-29A3245692DF}"/>
                    </a:ext>
                  </a:extLst>
                </p:cNvPr>
                <p:cNvSpPr txBox="1">
                  <a:spLocks noRot="1" noChangeAspect="1" noMove="1" noResize="1" noEditPoints="1" noAdjustHandles="1" noChangeArrowheads="1" noChangeShapeType="1" noTextEdit="1"/>
                </p:cNvSpPr>
                <p:nvPr/>
              </p:nvSpPr>
              <p:spPr>
                <a:xfrm>
                  <a:off x="9052254" y="3424531"/>
                  <a:ext cx="862575" cy="523220"/>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178584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948263"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二叉树模型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4" name="组合 3">
            <a:extLst>
              <a:ext uri="{FF2B5EF4-FFF2-40B4-BE49-F238E27FC236}">
                <a16:creationId xmlns:a16="http://schemas.microsoft.com/office/drawing/2014/main" id="{BA0338A8-E912-65EA-DCF1-E0655BC7F55D}"/>
              </a:ext>
            </a:extLst>
          </p:cNvPr>
          <p:cNvGrpSpPr/>
          <p:nvPr/>
        </p:nvGrpSpPr>
        <p:grpSpPr>
          <a:xfrm>
            <a:off x="4334049" y="890439"/>
            <a:ext cx="3523903" cy="2096537"/>
            <a:chOff x="2164203" y="827326"/>
            <a:chExt cx="3523903" cy="2096537"/>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26CB0D0-D925-CCD2-25F1-2C5E938F9C8C}"/>
                    </a:ext>
                  </a:extLst>
                </p:cNvPr>
                <p:cNvSpPr txBox="1"/>
                <p:nvPr/>
              </p:nvSpPr>
              <p:spPr>
                <a:xfrm>
                  <a:off x="2164203" y="1847133"/>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17" name="文本框 16">
                  <a:extLst>
                    <a:ext uri="{FF2B5EF4-FFF2-40B4-BE49-F238E27FC236}">
                      <a16:creationId xmlns:a16="http://schemas.microsoft.com/office/drawing/2014/main" id="{126CB0D0-D925-CCD2-25F1-2C5E938F9C8C}"/>
                    </a:ext>
                  </a:extLst>
                </p:cNvPr>
                <p:cNvSpPr txBox="1">
                  <a:spLocks noRot="1" noChangeAspect="1" noMove="1" noResize="1" noEditPoints="1" noAdjustHandles="1" noChangeArrowheads="1" noChangeShapeType="1" noTextEdit="1"/>
                </p:cNvSpPr>
                <p:nvPr/>
              </p:nvSpPr>
              <p:spPr>
                <a:xfrm>
                  <a:off x="2164203" y="1847133"/>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328E6C8-6AF2-7188-5D4C-D3A76D4A9EAB}"/>
                    </a:ext>
                  </a:extLst>
                </p:cNvPr>
                <p:cNvSpPr txBox="1"/>
                <p:nvPr/>
              </p:nvSpPr>
              <p:spPr>
                <a:xfrm>
                  <a:off x="3907838" y="129362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4328E6C8-6AF2-7188-5D4C-D3A76D4A9EAB}"/>
                    </a:ext>
                  </a:extLst>
                </p:cNvPr>
                <p:cNvSpPr txBox="1">
                  <a:spLocks noRot="1" noChangeAspect="1" noMove="1" noResize="1" noEditPoints="1" noAdjustHandles="1" noChangeArrowheads="1" noChangeShapeType="1" noTextEdit="1"/>
                </p:cNvSpPr>
                <p:nvPr/>
              </p:nvSpPr>
              <p:spPr>
                <a:xfrm>
                  <a:off x="3907838" y="1293623"/>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BC01D83-103C-9A09-DC00-430995BC963A}"/>
                    </a:ext>
                  </a:extLst>
                </p:cNvPr>
                <p:cNvSpPr txBox="1"/>
                <p:nvPr/>
              </p:nvSpPr>
              <p:spPr>
                <a:xfrm>
                  <a:off x="3907838" y="2400643"/>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BC01D83-103C-9A09-DC00-430995BC963A}"/>
                    </a:ext>
                  </a:extLst>
                </p:cNvPr>
                <p:cNvSpPr txBox="1">
                  <a:spLocks noRot="1" noChangeAspect="1" noMove="1" noResize="1" noEditPoints="1" noAdjustHandles="1" noChangeArrowheads="1" noChangeShapeType="1" noTextEdit="1"/>
                </p:cNvSpPr>
                <p:nvPr/>
              </p:nvSpPr>
              <p:spPr>
                <a:xfrm>
                  <a:off x="3907838" y="2400643"/>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2040EBB6-B103-64BD-1B29-3E42B33A8720}"/>
                </a:ext>
              </a:extLst>
            </p:cNvPr>
            <p:cNvCxnSpPr>
              <a:stCxn id="17" idx="3"/>
              <a:endCxn id="18" idx="1"/>
            </p:cNvCxnSpPr>
            <p:nvPr/>
          </p:nvCxnSpPr>
          <p:spPr>
            <a:xfrm flipV="1">
              <a:off x="2788798" y="155523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3940046-1BF0-2E42-6C58-E19F9C12C9DD}"/>
                </a:ext>
              </a:extLst>
            </p:cNvPr>
            <p:cNvCxnSpPr>
              <a:cxnSpLocks/>
              <a:stCxn id="17" idx="3"/>
              <a:endCxn id="19" idx="1"/>
            </p:cNvCxnSpPr>
            <p:nvPr/>
          </p:nvCxnSpPr>
          <p:spPr>
            <a:xfrm>
              <a:off x="2788798" y="2108743"/>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4A32ED7-12B8-C82B-309A-360431D55FBD}"/>
                </a:ext>
              </a:extLst>
            </p:cNvPr>
            <p:cNvCxnSpPr>
              <a:cxnSpLocks/>
            </p:cNvCxnSpPr>
            <p:nvPr/>
          </p:nvCxnSpPr>
          <p:spPr>
            <a:xfrm>
              <a:off x="4532433" y="155523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BED8CF1-F339-8C56-472B-09757ABE1413}"/>
                </a:ext>
              </a:extLst>
            </p:cNvPr>
            <p:cNvCxnSpPr>
              <a:cxnSpLocks/>
            </p:cNvCxnSpPr>
            <p:nvPr/>
          </p:nvCxnSpPr>
          <p:spPr>
            <a:xfrm>
              <a:off x="4532433" y="2662253"/>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294BA14-4918-98C0-3159-9000575F675F}"/>
                    </a:ext>
                  </a:extLst>
                </p:cNvPr>
                <p:cNvSpPr txBox="1"/>
                <p:nvPr/>
              </p:nvSpPr>
              <p:spPr>
                <a:xfrm>
                  <a:off x="5217459" y="1289337"/>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𝑢</m:t>
                            </m:r>
                          </m:sub>
                        </m:sSub>
                      </m:oMath>
                    </m:oMathPara>
                  </a14:m>
                  <a:endParaRPr lang="zh-CN" altLang="en-US" sz="2800" dirty="0"/>
                </a:p>
              </p:txBody>
            </p:sp>
          </mc:Choice>
          <mc:Fallback xmlns="">
            <p:sp>
              <p:nvSpPr>
                <p:cNvPr id="24" name="文本框 23">
                  <a:extLst>
                    <a:ext uri="{FF2B5EF4-FFF2-40B4-BE49-F238E27FC236}">
                      <a16:creationId xmlns:a16="http://schemas.microsoft.com/office/drawing/2014/main" id="{B294BA14-4918-98C0-3159-9000575F675F}"/>
                    </a:ext>
                  </a:extLst>
                </p:cNvPr>
                <p:cNvSpPr txBox="1">
                  <a:spLocks noRot="1" noChangeAspect="1" noMove="1" noResize="1" noEditPoints="1" noAdjustHandles="1" noChangeArrowheads="1" noChangeShapeType="1" noTextEdit="1"/>
                </p:cNvSpPr>
                <p:nvPr/>
              </p:nvSpPr>
              <p:spPr>
                <a:xfrm>
                  <a:off x="5217459" y="1289337"/>
                  <a:ext cx="47064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AC867A5-32D9-ACF8-5459-A325A11F9070}"/>
                    </a:ext>
                  </a:extLst>
                </p:cNvPr>
                <p:cNvSpPr txBox="1"/>
                <p:nvPr/>
              </p:nvSpPr>
              <p:spPr>
                <a:xfrm>
                  <a:off x="5217459" y="240064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𝑑</m:t>
                            </m:r>
                          </m:sub>
                        </m:sSub>
                      </m:oMath>
                    </m:oMathPara>
                  </a14:m>
                  <a:endParaRPr lang="zh-CN" altLang="en-US" sz="2800" dirty="0"/>
                </a:p>
              </p:txBody>
            </p:sp>
          </mc:Choice>
          <mc:Fallback xmlns="">
            <p:sp>
              <p:nvSpPr>
                <p:cNvPr id="25" name="文本框 24">
                  <a:extLst>
                    <a:ext uri="{FF2B5EF4-FFF2-40B4-BE49-F238E27FC236}">
                      <a16:creationId xmlns:a16="http://schemas.microsoft.com/office/drawing/2014/main" id="{9AC867A5-32D9-ACF8-5459-A325A11F9070}"/>
                    </a:ext>
                  </a:extLst>
                </p:cNvPr>
                <p:cNvSpPr txBox="1">
                  <a:spLocks noRot="1" noChangeAspect="1" noMove="1" noResize="1" noEditPoints="1" noAdjustHandles="1" noChangeArrowheads="1" noChangeShapeType="1" noTextEdit="1"/>
                </p:cNvSpPr>
                <p:nvPr/>
              </p:nvSpPr>
              <p:spPr>
                <a:xfrm>
                  <a:off x="5217459" y="2400643"/>
                  <a:ext cx="470647" cy="523220"/>
                </a:xfrm>
                <a:prstGeom prst="rect">
                  <a:avLst/>
                </a:prstGeom>
                <a:blipFill>
                  <a:blip r:embed="rId8"/>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A69EF70C-E362-5359-EBD6-DF0C146EC008}"/>
                </a:ext>
              </a:extLst>
            </p:cNvPr>
            <p:cNvSpPr txBox="1"/>
            <p:nvPr/>
          </p:nvSpPr>
          <p:spPr>
            <a:xfrm>
              <a:off x="2289590" y="827326"/>
              <a:ext cx="373820" cy="523220"/>
            </a:xfrm>
            <a:prstGeom prst="rect">
              <a:avLst/>
            </a:prstGeom>
            <a:noFill/>
          </p:spPr>
          <p:txBody>
            <a:bodyPr wrap="none" rtlCol="0">
              <a:spAutoFit/>
            </a:bodyPr>
            <a:lstStyle/>
            <a:p>
              <a:pPr algn="l"/>
              <a:r>
                <a:rPr lang="en-US" altLang="zh-CN" sz="2800" u="sng" dirty="0">
                  <a:solidFill>
                    <a:schemeClr val="accent2"/>
                  </a:solidFill>
                </a:rPr>
                <a:t>0</a:t>
              </a:r>
              <a:endParaRPr lang="zh-CN" altLang="en-US" sz="2800" u="sng" dirty="0">
                <a:solidFill>
                  <a:schemeClr val="accent2"/>
                </a:solidFill>
              </a:endParaRPr>
            </a:p>
          </p:txBody>
        </p:sp>
        <p:sp>
          <p:nvSpPr>
            <p:cNvPr id="27" name="文本框 26">
              <a:extLst>
                <a:ext uri="{FF2B5EF4-FFF2-40B4-BE49-F238E27FC236}">
                  <a16:creationId xmlns:a16="http://schemas.microsoft.com/office/drawing/2014/main" id="{DE22B9DE-A1CB-5B68-F9E3-F45959BFB745}"/>
                </a:ext>
              </a:extLst>
            </p:cNvPr>
            <p:cNvSpPr txBox="1"/>
            <p:nvPr/>
          </p:nvSpPr>
          <p:spPr>
            <a:xfrm>
              <a:off x="4688036" y="830802"/>
              <a:ext cx="373820" cy="523220"/>
            </a:xfrm>
            <a:prstGeom prst="rect">
              <a:avLst/>
            </a:prstGeom>
            <a:noFill/>
          </p:spPr>
          <p:txBody>
            <a:bodyPr wrap="none" rtlCol="0">
              <a:spAutoFit/>
            </a:bodyPr>
            <a:lstStyle/>
            <a:p>
              <a:pPr algn="l"/>
              <a:r>
                <a:rPr lang="en-US" altLang="zh-CN" sz="2800" u="sng" dirty="0">
                  <a:solidFill>
                    <a:schemeClr val="accent2"/>
                  </a:solidFill>
                </a:rPr>
                <a:t>1</a:t>
              </a:r>
              <a:endParaRPr lang="zh-CN" altLang="en-US" sz="2800" u="sng" dirty="0">
                <a:solidFill>
                  <a:schemeClr val="accent2"/>
                </a:solidFill>
              </a:endParaRPr>
            </a:p>
          </p:txBody>
        </p:sp>
      </p:grpSp>
      <p:sp>
        <p:nvSpPr>
          <p:cNvPr id="28" name="文本框 27">
            <a:extLst>
              <a:ext uri="{FF2B5EF4-FFF2-40B4-BE49-F238E27FC236}">
                <a16:creationId xmlns:a16="http://schemas.microsoft.com/office/drawing/2014/main" id="{1880DAB5-1AF4-7C8D-2A20-B0FD87BF10A4}"/>
              </a:ext>
            </a:extLst>
          </p:cNvPr>
          <p:cNvSpPr txBox="1"/>
          <p:nvPr/>
        </p:nvSpPr>
        <p:spPr>
          <a:xfrm>
            <a:off x="5013639" y="6158753"/>
            <a:ext cx="7200773" cy="461665"/>
          </a:xfrm>
          <a:prstGeom prst="rect">
            <a:avLst/>
          </a:prstGeom>
          <a:noFill/>
        </p:spPr>
        <p:txBody>
          <a:bodyPr wrap="square" rtlCol="0">
            <a:spAutoFit/>
          </a:bodyPr>
          <a:lstStyle/>
          <a:p>
            <a:pPr algn="l"/>
            <a:r>
              <a:rPr lang="zh-CN" altLang="en-US" sz="2400" dirty="0">
                <a:solidFill>
                  <a:schemeClr val="accent1"/>
                </a:solidFill>
              </a:rPr>
              <a:t>注：这是</a:t>
            </a:r>
            <a:r>
              <a:rPr lang="en-US" altLang="zh-CN" sz="2400" dirty="0">
                <a:solidFill>
                  <a:schemeClr val="accent1"/>
                </a:solidFill>
              </a:rPr>
              <a:t>《</a:t>
            </a:r>
            <a:r>
              <a:rPr lang="zh-CN" altLang="en-US" sz="2400" dirty="0">
                <a:solidFill>
                  <a:schemeClr val="accent1"/>
                </a:solidFill>
              </a:rPr>
              <a:t>公司理财</a:t>
            </a:r>
            <a:r>
              <a:rPr lang="en-US" altLang="zh-CN" sz="2400" dirty="0">
                <a:solidFill>
                  <a:schemeClr val="accent1"/>
                </a:solidFill>
              </a:rPr>
              <a:t>》</a:t>
            </a:r>
            <a:r>
              <a:rPr lang="zh-CN" altLang="en-US" sz="2400" dirty="0">
                <a:solidFill>
                  <a:schemeClr val="accent1"/>
                </a:solidFill>
              </a:rPr>
              <a:t>中的构造思路，两种思路均可</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871D426-EF6F-46AF-9BFB-CDED2D4F7865}"/>
                  </a:ext>
                </a:extLst>
              </p:cNvPr>
              <p:cNvSpPr txBox="1"/>
              <p:nvPr/>
            </p:nvSpPr>
            <p:spPr>
              <a:xfrm>
                <a:off x="587188" y="3178257"/>
                <a:ext cx="11017624" cy="29804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构造一个由</a:t>
                </a:r>
                <a14:m>
                  <m:oMath xmlns:m="http://schemas.openxmlformats.org/officeDocument/2006/math">
                    <m:r>
                      <a:rPr kumimoji="0"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份股票多头和价值为</a:t>
                </a:r>
                <a14:m>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t>𝐵</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的债券头寸所构成的组合：使得其不论在什么情况下都与期权的支付相匹配。</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lvl="0" algn="ctr">
                  <a:defRPr/>
                </a:pPr>
                <a14:m>
                  <m:oMath xmlns:m="http://schemas.openxmlformats.org/officeDocument/2006/math">
                    <m:d>
                      <m:dPr>
                        <m:begChr m:val="{"/>
                        <m:endChr m:val=""/>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dPr>
                      <m:e>
                        <m:eqArr>
                          <m:eqArr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eqArrPr>
                          <m:e>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m:t>
                            </m:r>
                            <m:d>
                              <m:dPr>
                                <m:ctrlPr>
                                  <a:rPr lang="en-US" altLang="zh-CN" sz="2800" b="0" i="1" smtClean="0">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1+</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𝑟</m:t>
                                    </m:r>
                                  </m:e>
                                  <m:sub>
                                    <m:r>
                                      <a:rPr lang="en-US" altLang="zh-CN" sz="2800" b="0" i="1" smtClean="0">
                                        <a:solidFill>
                                          <a:prstClr val="black"/>
                                        </a:solidFill>
                                        <a:latin typeface="Cambria Math" panose="02040503050406030204" pitchFamily="18" charset="0"/>
                                      </a:rPr>
                                      <m:t>𝑓</m:t>
                                    </m:r>
                                  </m:sub>
                                </m:sSub>
                              </m:e>
                            </m:d>
                            <m:r>
                              <a:rPr lang="en-US" altLang="zh-CN" sz="2800" b="0" i="1" smtClean="0">
                                <a:solidFill>
                                  <a:prstClr val="black"/>
                                </a:solidFill>
                                <a:latin typeface="Cambria Math" panose="02040503050406030204" pitchFamily="18" charset="0"/>
                              </a:rPr>
                              <m:t>𝐵</m:t>
                            </m:r>
                            <m:r>
                              <a:rPr lang="en-US" altLang="zh-CN" sz="2800" b="0" i="1" smtClean="0">
                                <a:solidFill>
                                  <a:prstClr val="black"/>
                                </a:solidFill>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𝐶</m:t>
                                </m:r>
                              </m:e>
                              <m:sub>
                                <m:r>
                                  <a:rPr lang="en-US" altLang="zh-CN" sz="2800" i="1">
                                    <a:solidFill>
                                      <a:prstClr val="black"/>
                                    </a:solidFill>
                                    <a:latin typeface="Cambria Math" panose="02040503050406030204" pitchFamily="18" charset="0"/>
                                  </a:rPr>
                                  <m:t>𝑢</m:t>
                                </m:r>
                              </m:sub>
                            </m:sSub>
                          </m:e>
                          <m:e>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1+</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𝑟</m:t>
                                    </m:r>
                                  </m:e>
                                  <m:sub>
                                    <m:r>
                                      <a:rPr lang="en-US" altLang="zh-CN" sz="2800" i="1">
                                        <a:solidFill>
                                          <a:prstClr val="black"/>
                                        </a:solidFill>
                                        <a:latin typeface="Cambria Math" panose="02040503050406030204" pitchFamily="18" charset="0"/>
                                      </a:rPr>
                                      <m:t>𝑓</m:t>
                                    </m:r>
                                  </m:sub>
                                </m:sSub>
                              </m:e>
                            </m:d>
                            <m:r>
                              <a:rPr lang="en-US" altLang="zh-CN" sz="2800" i="1">
                                <a:solidFill>
                                  <a:prstClr val="black"/>
                                </a:solidFill>
                                <a:latin typeface="Cambria Math" panose="02040503050406030204" pitchFamily="18" charset="0"/>
                              </a:rPr>
                              <m:t>𝐵</m:t>
                            </m:r>
                            <m:r>
                              <a:rPr lang="en-US" altLang="zh-CN" sz="2800" i="1">
                                <a:solidFill>
                                  <a:prstClr val="black"/>
                                </a:solidFill>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𝐶</m:t>
                                </m:r>
                              </m:e>
                              <m:sub>
                                <m:r>
                                  <a:rPr lang="en-US" altLang="zh-CN" sz="2800" i="1">
                                    <a:solidFill>
                                      <a:prstClr val="black"/>
                                    </a:solidFill>
                                    <a:latin typeface="Cambria Math" panose="02040503050406030204" pitchFamily="18" charset="0"/>
                                  </a:rPr>
                                  <m:t>𝑑</m:t>
                                </m:r>
                              </m:sub>
                            </m:sSub>
                          </m:e>
                        </m:eqArr>
                      </m:e>
                    </m:d>
                  </m:oMath>
                </a14:m>
                <a:r>
                  <a:rPr kumimoji="0" lang="zh-CN" altLang="en-US" sz="2800" b="0" i="0" u="none" strike="noStrike" kern="1200" cap="none" spc="0" normalizeH="0" baseline="0" noProof="0" dirty="0">
                    <a:ln>
                      <a:noFill/>
                    </a:ln>
                    <a:solidFill>
                      <a:prstClr val="black"/>
                    </a:solidFill>
                    <a:effectLst/>
                    <a:uLnTx/>
                    <a:uFillTx/>
                    <a:latin typeface="+mj-lt"/>
                    <a:ea typeface="等线" panose="02010600030101010101" pitchFamily="2" charset="-122"/>
                    <a:cs typeface="+mn-cs"/>
                  </a:rPr>
                  <a:t>→</a:t>
                </a:r>
                <a14:m>
                  <m:oMath xmlns:m="http://schemas.openxmlformats.org/officeDocument/2006/math">
                    <m:d>
                      <m:dPr>
                        <m:begChr m:val="{"/>
                        <m:endChr m:val=""/>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ctrlPr>
                      </m:dPr>
                      <m:e>
                        <m:eqArr>
                          <m:eqArrPr>
                            <m:ctrlPr>
                              <a:rPr kumimoji="0" lang="en-US" altLang="zh-CN" sz="2800" b="0" i="1" u="none" strike="noStrike" kern="1200" cap="none" spc="0" normalizeH="0" baseline="0" noProof="0" dirty="0" smtClean="0">
                                <a:ln>
                                  <a:noFill/>
                                </a:ln>
                                <a:solidFill>
                                  <a:srgbClr val="FF0000"/>
                                </a:solidFill>
                                <a:effectLst/>
                                <a:uLnTx/>
                                <a:uFillTx/>
                                <a:latin typeface="Cambria Math" panose="02040503050406030204" pitchFamily="18" charset="0"/>
                                <a:ea typeface="等线" panose="02010600030101010101" pitchFamily="2" charset="-122"/>
                                <a:cs typeface="+mn-cs"/>
                              </a:rPr>
                            </m:ctrlPr>
                          </m:eqArrPr>
                          <m:e>
                            <m:r>
                              <a:rPr lang="zh-CN" altLang="en-US" sz="2800" i="1">
                                <a:solidFill>
                                  <a:srgbClr val="FF0000"/>
                                </a:solidFill>
                                <a:latin typeface="Cambria Math" panose="02040503050406030204" pitchFamily="18" charset="0"/>
                              </a:rPr>
                              <m:t>∆</m:t>
                            </m:r>
                            <m:r>
                              <a:rPr lang="en-US" altLang="zh-CN" sz="2800" i="1" smtClean="0">
                                <a:solidFill>
                                  <a:srgbClr val="FF0000"/>
                                </a:solidFill>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𝑢</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𝑑</m:t>
                                    </m:r>
                                  </m:sub>
                                </m:sSub>
                              </m:num>
                              <m:den>
                                <m:r>
                                  <a:rPr lang="en-US" altLang="zh-CN" sz="2800" i="1" dirty="0">
                                    <a:solidFill>
                                      <a:srgbClr val="FF0000"/>
                                    </a:solidFill>
                                    <a:latin typeface="Cambria Math" panose="02040503050406030204" pitchFamily="18" charset="0"/>
                                  </a:rPr>
                                  <m:t>𝑢</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𝑑</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den>
                            </m:f>
                          </m:e>
                          <m:e>
                            <m:r>
                              <a:rPr lang="en-US" altLang="zh-CN" sz="2800" i="1">
                                <a:solidFill>
                                  <a:srgbClr val="FF0000"/>
                                </a:solidFill>
                                <a:latin typeface="Cambria Math" panose="02040503050406030204" pitchFamily="18" charset="0"/>
                              </a:rPr>
                              <m:t>𝐵</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𝑑</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𝑑</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r>
                                  <a:rPr lang="zh-CN" altLang="en-US" sz="2800" i="1">
                                    <a:solidFill>
                                      <a:srgbClr val="FF0000"/>
                                    </a:solidFill>
                                    <a:latin typeface="Cambria Math" panose="02040503050406030204" pitchFamily="18" charset="0"/>
                                  </a:rPr>
                                  <m:t>∆</m:t>
                                </m:r>
                              </m:num>
                              <m:den>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den>
                            </m:f>
                          </m:e>
                        </m:eqArr>
                      </m:e>
                    </m:d>
                  </m:oMath>
                </a14:m>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lvl="0">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因此期权价格</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𝐶</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zh-CN" altLang="en-US" sz="2800" i="1">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𝐵</m:t>
                    </m:r>
                  </m:oMath>
                </a14:m>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31" name="文本框 30">
                <a:extLst>
                  <a:ext uri="{FF2B5EF4-FFF2-40B4-BE49-F238E27FC236}">
                    <a16:creationId xmlns:a16="http://schemas.microsoft.com/office/drawing/2014/main" id="{F871D426-EF6F-46AF-9BFB-CDED2D4F7865}"/>
                  </a:ext>
                </a:extLst>
              </p:cNvPr>
              <p:cNvSpPr txBox="1">
                <a:spLocks noRot="1" noChangeAspect="1" noMove="1" noResize="1" noEditPoints="1" noAdjustHandles="1" noChangeArrowheads="1" noChangeShapeType="1" noTextEdit="1"/>
              </p:cNvSpPr>
              <p:nvPr/>
            </p:nvSpPr>
            <p:spPr>
              <a:xfrm>
                <a:off x="587188" y="3178257"/>
                <a:ext cx="11017624" cy="2980496"/>
              </a:xfrm>
              <a:prstGeom prst="rect">
                <a:avLst/>
              </a:prstGeom>
              <a:blipFill>
                <a:blip r:embed="rId9"/>
                <a:stretch>
                  <a:fillRect l="-1106" t="-2045" r="-277" b="-47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2662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854494" y="250621"/>
            <a:ext cx="1911101"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课本专栏</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4-2</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4F30ABE-1BD0-43C4-A51C-87B122CB6B57}"/>
                  </a:ext>
                </a:extLst>
              </p:cNvPr>
              <p:cNvSpPr txBox="1"/>
              <p:nvPr/>
            </p:nvSpPr>
            <p:spPr>
              <a:xfrm>
                <a:off x="268941" y="1172358"/>
                <a:ext cx="11654118" cy="4815101"/>
              </a:xfrm>
              <a:prstGeom prst="rect">
                <a:avLst/>
              </a:prstGeom>
              <a:noFill/>
            </p:spPr>
            <p:txBody>
              <a:bodyPr wrap="square">
                <a:spAutoFit/>
              </a:bodyPr>
              <a:lstStyle/>
              <a:p>
                <a:r>
                  <a:rPr lang="zh-CN" altLang="en-US" sz="2800" dirty="0"/>
                  <a:t>例题：课本</a:t>
                </a:r>
                <a:r>
                  <a:rPr lang="en-US" altLang="zh-CN" sz="2800" dirty="0"/>
                  <a:t>P112</a:t>
                </a:r>
                <a:r>
                  <a:rPr lang="zh-CN" altLang="en-US" sz="2800" dirty="0"/>
                  <a:t>专栏</a:t>
                </a:r>
                <a:r>
                  <a:rPr lang="en-US" altLang="zh-CN" sz="2800" dirty="0"/>
                  <a:t>4</a:t>
                </a:r>
                <a:r>
                  <a:rPr lang="zh-CN" altLang="en-US" sz="2800" dirty="0"/>
                  <a:t>一</a:t>
                </a:r>
                <a:r>
                  <a:rPr lang="en-US" altLang="zh-CN" sz="2800" dirty="0"/>
                  <a:t>2</a:t>
                </a:r>
              </a:p>
              <a:p>
                <a:endParaRPr lang="en-US" altLang="zh-CN" sz="1400" dirty="0"/>
              </a:p>
              <a:p>
                <a:r>
                  <a:rPr lang="zh-CN" altLang="en-US" sz="2400" dirty="0"/>
                  <a:t>假设</a:t>
                </a:r>
                <a:r>
                  <a:rPr lang="en-US" altLang="zh-CN" sz="2400" dirty="0"/>
                  <a:t>2011</a:t>
                </a:r>
                <a:r>
                  <a:rPr lang="zh-CN" altLang="en-US" sz="2400" dirty="0"/>
                  <a:t>年，中国</a:t>
                </a:r>
                <a:r>
                  <a:rPr lang="en-US" altLang="zh-CN" sz="2400" dirty="0"/>
                  <a:t>(</a:t>
                </a:r>
                <a:r>
                  <a:rPr lang="zh-CN" altLang="en-US" sz="2400" dirty="0"/>
                  <a:t>本国</a:t>
                </a:r>
                <a:r>
                  <a:rPr lang="en-US" altLang="zh-CN" sz="2400" dirty="0"/>
                  <a:t>)</a:t>
                </a:r>
                <a:r>
                  <a:rPr lang="zh-CN" altLang="en-US" sz="2400" dirty="0"/>
                  <a:t>的实际收入</a:t>
                </a:r>
                <a:r>
                  <a:rPr lang="en-US" altLang="zh-CN" sz="2400" dirty="0"/>
                  <a:t>(</a:t>
                </a:r>
                <a14:m>
                  <m:oMath xmlns:m="http://schemas.openxmlformats.org/officeDocument/2006/math">
                    <m:r>
                      <a:rPr lang="en-US" altLang="zh-CN" sz="2400" i="1" dirty="0" smtClean="0">
                        <a:latin typeface="Cambria Math" panose="02040503050406030204" pitchFamily="18" charset="0"/>
                      </a:rPr>
                      <m:t>𝑌</m:t>
                    </m:r>
                  </m:oMath>
                </a14:m>
                <a:r>
                  <a:rPr lang="en-US" altLang="zh-CN" sz="2400" dirty="0"/>
                  <a:t>)</a:t>
                </a:r>
                <a:r>
                  <a:rPr lang="zh-CN" altLang="en-US" sz="2400" dirty="0"/>
                  <a:t>年增长速度为</a:t>
                </a:r>
                <a:r>
                  <a:rPr lang="en-US" altLang="zh-CN" sz="2400" dirty="0"/>
                  <a:t>9%</a:t>
                </a:r>
                <a:r>
                  <a:rPr lang="zh-CN" altLang="en-US" sz="2400" dirty="0"/>
                  <a:t>，而美国</a:t>
                </a:r>
                <a:r>
                  <a:rPr lang="en-US" altLang="zh-CN" sz="2400" dirty="0"/>
                  <a:t>(</a:t>
                </a:r>
                <a:r>
                  <a:rPr lang="zh-CN" altLang="en-US" sz="2400" dirty="0"/>
                  <a:t>外国</a:t>
                </a:r>
                <a:r>
                  <a:rPr lang="en-US" altLang="zh-CN" sz="2400" dirty="0"/>
                  <a:t>)</a:t>
                </a:r>
                <a:r>
                  <a:rPr lang="zh-CN" altLang="en-US" sz="2400" dirty="0"/>
                  <a:t>的实际收入</a:t>
                </a:r>
                <a:r>
                  <a:rPr lang="en-US" altLang="zh-CN" sz="2400" dirty="0"/>
                  <a:t>(</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𝑌</m:t>
                        </m:r>
                      </m:e>
                      <m:sup>
                        <m:r>
                          <a:rPr lang="zh-CN" altLang="en-US" sz="2400" i="1">
                            <a:latin typeface="Cambria Math" panose="02040503050406030204" pitchFamily="18" charset="0"/>
                          </a:rPr>
                          <m:t>∗</m:t>
                        </m:r>
                      </m:sup>
                    </m:sSup>
                  </m:oMath>
                </a14:m>
                <a:r>
                  <a:rPr lang="en-US" altLang="zh-CN" sz="2400" dirty="0"/>
                  <a:t>)</a:t>
                </a:r>
                <a:r>
                  <a:rPr lang="zh-CN" altLang="en-US" sz="2400" dirty="0"/>
                  <a:t>年增长速度为</a:t>
                </a:r>
                <a:r>
                  <a:rPr lang="en-US" altLang="zh-CN" sz="2400" dirty="0"/>
                  <a:t>3%</a:t>
                </a:r>
                <a:r>
                  <a:rPr lang="zh-CN" altLang="en-US" sz="2400" dirty="0"/>
                  <a:t>；中国的货币供应量</a:t>
                </a:r>
                <a:r>
                  <a:rPr lang="en-US" altLang="zh-CN" sz="2400" dirty="0"/>
                  <a:t>(</a:t>
                </a:r>
                <a14:m>
                  <m:oMath xmlns:m="http://schemas.openxmlformats.org/officeDocument/2006/math">
                    <m:r>
                      <a:rPr lang="en-US" altLang="zh-CN" sz="2400" i="1" dirty="0" smtClean="0">
                        <a:latin typeface="Cambria Math" panose="02040503050406030204" pitchFamily="18" charset="0"/>
                      </a:rPr>
                      <m:t>𝑀</m:t>
                    </m:r>
                  </m:oMath>
                </a14:m>
                <a:r>
                  <a:rPr lang="en-US" altLang="zh-CN" sz="2400" dirty="0"/>
                  <a:t>)</a:t>
                </a:r>
                <a:r>
                  <a:rPr lang="zh-CN" altLang="en-US" sz="2400" dirty="0"/>
                  <a:t>的年增长速度为</a:t>
                </a:r>
                <a:r>
                  <a:rPr lang="en-US" altLang="zh-CN" sz="2400" dirty="0"/>
                  <a:t>14%</a:t>
                </a:r>
                <a:r>
                  <a:rPr lang="zh-CN" altLang="en-US" sz="2400" dirty="0"/>
                  <a:t>，美国的货币供应量</a:t>
                </a:r>
                <a:r>
                  <a:rPr lang="en-US" altLang="zh-CN"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𝑀</m:t>
                        </m:r>
                      </m:e>
                      <m:sup>
                        <m:r>
                          <a:rPr lang="zh-CN" altLang="en-US" sz="2400" i="1">
                            <a:latin typeface="Cambria Math" panose="02040503050406030204" pitchFamily="18" charset="0"/>
                          </a:rPr>
                          <m:t>∗</m:t>
                        </m:r>
                      </m:sup>
                    </m:sSup>
                  </m:oMath>
                </a14:m>
                <a:r>
                  <a:rPr lang="en-US" altLang="zh-CN" sz="2400" dirty="0"/>
                  <a:t>)</a:t>
                </a:r>
                <a:r>
                  <a:rPr lang="zh-CN" altLang="en-US" sz="2400" dirty="0"/>
                  <a:t>年增长速度为</a:t>
                </a:r>
                <a:r>
                  <a:rPr lang="en-US" altLang="zh-CN" sz="2400" dirty="0"/>
                  <a:t>6%</a:t>
                </a:r>
                <a:r>
                  <a:rPr lang="zh-CN" altLang="en-US" sz="2400" dirty="0"/>
                  <a:t>；汇率定义为：美元</a:t>
                </a:r>
                <a:r>
                  <a:rPr lang="en-US" altLang="zh-CN" sz="2400" dirty="0"/>
                  <a:t>/</a:t>
                </a:r>
                <a:r>
                  <a:rPr lang="zh-CN" altLang="en-US" sz="2400" dirty="0"/>
                  <a:t>人民币。试运用灵活价格货币论进行以下计算：</a:t>
                </a:r>
                <a:endParaRPr lang="en-US" altLang="zh-CN" sz="2400" dirty="0"/>
              </a:p>
              <a:p>
                <a:r>
                  <a:rPr lang="zh-CN" altLang="en-US" sz="2400" dirty="0"/>
                  <a:t>（</a:t>
                </a:r>
                <a:r>
                  <a:rPr lang="en-US" altLang="zh-CN" sz="2400" dirty="0"/>
                  <a:t>1</a:t>
                </a:r>
                <a:r>
                  <a:rPr lang="zh-CN" altLang="en-US" sz="2400" dirty="0"/>
                  <a:t>）计算中国和美国的通胀率。</a:t>
                </a:r>
                <a:endParaRPr lang="en-US" altLang="zh-CN" sz="2400" dirty="0"/>
              </a:p>
              <a:p>
                <a:r>
                  <a:rPr lang="zh-CN" altLang="en-US" sz="2400" dirty="0"/>
                  <a:t>（</a:t>
                </a:r>
                <a:r>
                  <a:rPr lang="en-US" altLang="zh-CN" sz="2400" dirty="0"/>
                  <a:t>2</a:t>
                </a:r>
                <a:r>
                  <a:rPr lang="zh-CN" altLang="en-US" sz="2400" dirty="0"/>
                  <a:t>）计算人民币相对于美元的贬值率。 </a:t>
                </a:r>
                <a:endParaRPr lang="en-US" altLang="zh-CN" sz="2400" dirty="0"/>
              </a:p>
              <a:p>
                <a:r>
                  <a:rPr lang="zh-CN" altLang="en-US" sz="2400" dirty="0"/>
                  <a:t>（</a:t>
                </a:r>
                <a:r>
                  <a:rPr lang="en-US" altLang="zh-CN" sz="2400" dirty="0"/>
                  <a:t>3</a:t>
                </a:r>
                <a:r>
                  <a:rPr lang="zh-CN" altLang="en-US" sz="2400" dirty="0"/>
                  <a:t>）假设中国希望采用固定汇率制度，那么中国要采用怎样的货币增长速度，才可以使人民币对美元汇率保持稳定</a:t>
                </a:r>
                <a:r>
                  <a:rPr lang="en-US" altLang="zh-CN" sz="2400" dirty="0"/>
                  <a:t>?</a:t>
                </a:r>
              </a:p>
              <a:p>
                <a:r>
                  <a:rPr lang="zh-CN" altLang="en-US" sz="2400" dirty="0"/>
                  <a:t>（</a:t>
                </a:r>
                <a:r>
                  <a:rPr lang="en-US" altLang="zh-CN" sz="2400" dirty="0"/>
                  <a:t>4</a:t>
                </a:r>
                <a:r>
                  <a:rPr lang="zh-CN" altLang="en-US" sz="2400" dirty="0"/>
                  <a:t>）假设中国希望人民币相对美元升值，那么中国的货币增长速度需要满足什么条件？</a:t>
                </a:r>
                <a:endParaRPr lang="en-US" altLang="zh-CN" sz="2400" dirty="0"/>
              </a:p>
              <a:p>
                <a:r>
                  <a:rPr lang="zh-CN" altLang="en-US" sz="2400" dirty="0"/>
                  <a:t>（</a:t>
                </a:r>
                <a:r>
                  <a:rPr lang="en-US" altLang="zh-CN" sz="2400" dirty="0"/>
                  <a:t>5</a:t>
                </a:r>
                <a:r>
                  <a:rPr lang="zh-CN" altLang="en-US" sz="2400" dirty="0"/>
                  <a:t>）假设无抵补利率平价和相对购买力平价均成立，且美国的存款利率为</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𝑖</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=4%</m:t>
                    </m:r>
                  </m:oMath>
                </a14:m>
                <a:r>
                  <a:rPr lang="zh-CN" altLang="en-US" sz="2400" dirty="0"/>
                  <a:t>，试计算中国的存款利率？</a:t>
                </a:r>
                <a:endParaRPr lang="en-US" altLang="zh-CN" sz="2400" dirty="0"/>
              </a:p>
              <a:p>
                <a:r>
                  <a:rPr lang="zh-CN" altLang="en-US" sz="2400" dirty="0"/>
                  <a:t>（</a:t>
                </a:r>
                <a:r>
                  <a:rPr lang="en-US" altLang="zh-CN" sz="2400" dirty="0"/>
                  <a:t>6</a:t>
                </a:r>
                <a:r>
                  <a:rPr lang="zh-CN" altLang="en-US" sz="2400" dirty="0"/>
                  <a:t>）试运用费雪效应计算中国和美国的实际利率，并说明两国的实际利率是否相等。</a:t>
                </a:r>
              </a:p>
            </p:txBody>
          </p:sp>
        </mc:Choice>
        <mc:Fallback xmlns="">
          <p:sp>
            <p:nvSpPr>
              <p:cNvPr id="5" name="文本框 4">
                <a:extLst>
                  <a:ext uri="{FF2B5EF4-FFF2-40B4-BE49-F238E27FC236}">
                    <a16:creationId xmlns:a16="http://schemas.microsoft.com/office/drawing/2014/main" id="{34F30ABE-1BD0-43C4-A51C-87B122CB6B57}"/>
                  </a:ext>
                </a:extLst>
              </p:cNvPr>
              <p:cNvSpPr txBox="1">
                <a:spLocks noRot="1" noChangeAspect="1" noMove="1" noResize="1" noEditPoints="1" noAdjustHandles="1" noChangeArrowheads="1" noChangeShapeType="1" noTextEdit="1"/>
              </p:cNvSpPr>
              <p:nvPr/>
            </p:nvSpPr>
            <p:spPr>
              <a:xfrm>
                <a:off x="268941" y="1172358"/>
                <a:ext cx="11654118" cy="4815101"/>
              </a:xfrm>
              <a:prstGeom prst="rect">
                <a:avLst/>
              </a:prstGeom>
              <a:blipFill>
                <a:blip r:embed="rId4"/>
                <a:stretch>
                  <a:fillRect l="-1046" t="-1392" r="-3138" b="-20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102215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486602"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风险中性定价理论</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8" name="文本框 27">
            <a:extLst>
              <a:ext uri="{FF2B5EF4-FFF2-40B4-BE49-F238E27FC236}">
                <a16:creationId xmlns:a16="http://schemas.microsoft.com/office/drawing/2014/main" id="{F7691CDE-2260-2A13-CC5D-8B070416263B}"/>
              </a:ext>
            </a:extLst>
          </p:cNvPr>
          <p:cNvSpPr txBox="1"/>
          <p:nvPr/>
        </p:nvSpPr>
        <p:spPr>
          <a:xfrm>
            <a:off x="306054" y="1126807"/>
            <a:ext cx="11527358" cy="2031325"/>
          </a:xfrm>
          <a:prstGeom prst="rect">
            <a:avLst/>
          </a:prstGeom>
          <a:noFill/>
        </p:spPr>
        <p:txBody>
          <a:bodyPr wrap="square" rtlCol="0">
            <a:spAutoFit/>
          </a:bodyPr>
          <a:lstStyle/>
          <a:p>
            <a:pPr algn="l"/>
            <a:r>
              <a:rPr lang="zh-CN" altLang="en-US" sz="2800" b="1" dirty="0"/>
              <a:t>风险中性世界</a:t>
            </a:r>
            <a:r>
              <a:rPr lang="zh-CN" altLang="en-US" sz="2800" dirty="0"/>
              <a:t>：是我们假想中的一个世界，里面的</a:t>
            </a:r>
            <a:r>
              <a:rPr lang="zh-CN" altLang="en-US" sz="2800" b="0" i="0" dirty="0">
                <a:solidFill>
                  <a:srgbClr val="333333"/>
                </a:solidFill>
                <a:effectLst/>
                <a:latin typeface="PingFang SC"/>
              </a:rPr>
              <a:t>每个人都是风险中性的</a:t>
            </a:r>
            <a:r>
              <a:rPr lang="en-US" altLang="zh-CN" sz="2800" b="0" i="0" dirty="0">
                <a:solidFill>
                  <a:srgbClr val="333333"/>
                </a:solidFill>
                <a:effectLst/>
                <a:latin typeface="PingFang SC"/>
              </a:rPr>
              <a:t>(Risk-Neutral)</a:t>
            </a:r>
            <a:r>
              <a:rPr lang="zh-CN" altLang="en-US" sz="2800" b="0" i="0" dirty="0">
                <a:solidFill>
                  <a:srgbClr val="333333"/>
                </a:solidFill>
                <a:effectLst/>
                <a:latin typeface="PingFang SC"/>
              </a:rPr>
              <a:t>，所有投资者对风险不要补偿，所有证券的预期收益率都是无风险利率。</a:t>
            </a:r>
            <a:endParaRPr lang="en-US" altLang="zh-CN" sz="2800" b="0" i="0" dirty="0">
              <a:solidFill>
                <a:srgbClr val="333333"/>
              </a:solidFill>
              <a:effectLst/>
              <a:latin typeface="PingFang SC"/>
            </a:endParaRPr>
          </a:p>
          <a:p>
            <a:pPr algn="l"/>
            <a:endParaRPr lang="en-US" altLang="zh-CN" sz="1400" dirty="0">
              <a:solidFill>
                <a:srgbClr val="333333"/>
              </a:solidFill>
              <a:latin typeface="PingFang SC"/>
            </a:endParaRPr>
          </a:p>
          <a:p>
            <a:pPr algn="l"/>
            <a:r>
              <a:rPr lang="zh-CN" altLang="en-US" sz="2800" b="0" i="0" dirty="0">
                <a:solidFill>
                  <a:srgbClr val="00B0F0"/>
                </a:solidFill>
                <a:effectLst/>
                <a:latin typeface="PingFang SC"/>
              </a:rPr>
              <a:t>风险中性假设下得到的衍生品估值同样可以适用于非风险中性的世界。</a:t>
            </a:r>
            <a:endParaRPr lang="zh-CN" altLang="en-US" sz="2800" dirty="0">
              <a:solidFill>
                <a:srgbClr val="00B0F0"/>
              </a:solidFill>
            </a:endParaRPr>
          </a:p>
        </p:txBody>
      </p:sp>
      <p:grpSp>
        <p:nvGrpSpPr>
          <p:cNvPr id="45" name="组合 44">
            <a:extLst>
              <a:ext uri="{FF2B5EF4-FFF2-40B4-BE49-F238E27FC236}">
                <a16:creationId xmlns:a16="http://schemas.microsoft.com/office/drawing/2014/main" id="{D5C0BC61-E8CE-814F-D7F0-8819AA416D8D}"/>
              </a:ext>
            </a:extLst>
          </p:cNvPr>
          <p:cNvGrpSpPr/>
          <p:nvPr/>
        </p:nvGrpSpPr>
        <p:grpSpPr>
          <a:xfrm>
            <a:off x="306054" y="3632851"/>
            <a:ext cx="3523903" cy="2096537"/>
            <a:chOff x="306054" y="3696392"/>
            <a:chExt cx="3523903" cy="2096537"/>
          </a:xfrm>
        </p:grpSpPr>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736489A-B129-CE37-D66B-FCACE86B4295}"/>
                    </a:ext>
                  </a:extLst>
                </p:cNvPr>
                <p:cNvSpPr txBox="1"/>
                <p:nvPr/>
              </p:nvSpPr>
              <p:spPr>
                <a:xfrm>
                  <a:off x="306054" y="4716199"/>
                  <a:ext cx="624595" cy="523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m:oMathPara>
                  </a14:m>
                  <a:endParaRPr lang="zh-CN" altLang="en-US" sz="2800" dirty="0"/>
                </a:p>
              </p:txBody>
            </p:sp>
          </mc:Choice>
          <mc:Fallback xmlns="">
            <p:sp>
              <p:nvSpPr>
                <p:cNvPr id="31" name="文本框 30">
                  <a:extLst>
                    <a:ext uri="{FF2B5EF4-FFF2-40B4-BE49-F238E27FC236}">
                      <a16:creationId xmlns:a16="http://schemas.microsoft.com/office/drawing/2014/main" id="{4736489A-B129-CE37-D66B-FCACE86B4295}"/>
                    </a:ext>
                  </a:extLst>
                </p:cNvPr>
                <p:cNvSpPr txBox="1">
                  <a:spLocks noRot="1" noChangeAspect="1" noMove="1" noResize="1" noEditPoints="1" noAdjustHandles="1" noChangeArrowheads="1" noChangeShapeType="1" noTextEdit="1"/>
                </p:cNvSpPr>
                <p:nvPr/>
              </p:nvSpPr>
              <p:spPr>
                <a:xfrm>
                  <a:off x="306054" y="4716199"/>
                  <a:ext cx="6245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30B5045-BBED-4A9E-DF00-80757CCA1CDC}"/>
                    </a:ext>
                  </a:extLst>
                </p:cNvPr>
                <p:cNvSpPr txBox="1"/>
                <p:nvPr/>
              </p:nvSpPr>
              <p:spPr>
                <a:xfrm>
                  <a:off x="2049689" y="4162689"/>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𝑢</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32" name="文本框 31">
                  <a:extLst>
                    <a:ext uri="{FF2B5EF4-FFF2-40B4-BE49-F238E27FC236}">
                      <a16:creationId xmlns:a16="http://schemas.microsoft.com/office/drawing/2014/main" id="{330B5045-BBED-4A9E-DF00-80757CCA1CDC}"/>
                    </a:ext>
                  </a:extLst>
                </p:cNvPr>
                <p:cNvSpPr txBox="1">
                  <a:spLocks noRot="1" noChangeAspect="1" noMove="1" noResize="1" noEditPoints="1" noAdjustHandles="1" noChangeArrowheads="1" noChangeShapeType="1" noTextEdit="1"/>
                </p:cNvSpPr>
                <p:nvPr/>
              </p:nvSpPr>
              <p:spPr>
                <a:xfrm>
                  <a:off x="2049689" y="4162689"/>
                  <a:ext cx="62459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0B12D4D-0B50-D822-0A86-27ABD800DDA4}"/>
                    </a:ext>
                  </a:extLst>
                </p:cNvPr>
                <p:cNvSpPr txBox="1"/>
                <p:nvPr/>
              </p:nvSpPr>
              <p:spPr>
                <a:xfrm>
                  <a:off x="2049689" y="5269709"/>
                  <a:ext cx="62459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A0B12D4D-0B50-D822-0A86-27ABD800DDA4}"/>
                    </a:ext>
                  </a:extLst>
                </p:cNvPr>
                <p:cNvSpPr txBox="1">
                  <a:spLocks noRot="1" noChangeAspect="1" noMove="1" noResize="1" noEditPoints="1" noAdjustHandles="1" noChangeArrowheads="1" noChangeShapeType="1" noTextEdit="1"/>
                </p:cNvSpPr>
                <p:nvPr/>
              </p:nvSpPr>
              <p:spPr>
                <a:xfrm>
                  <a:off x="2049689" y="5269709"/>
                  <a:ext cx="624595" cy="523220"/>
                </a:xfrm>
                <a:prstGeom prst="rect">
                  <a:avLst/>
                </a:prstGeom>
                <a:blipFill>
                  <a:blip r:embed="rId6"/>
                  <a:stretch>
                    <a:fillRect/>
                  </a:stretch>
                </a:blipFill>
              </p:spPr>
              <p:txBody>
                <a:bodyPr/>
                <a:lstStyle/>
                <a:p>
                  <a:r>
                    <a:rPr lang="zh-CN" altLang="en-US">
                      <a:noFill/>
                    </a:rPr>
                    <a:t> </a:t>
                  </a:r>
                </a:p>
              </p:txBody>
            </p:sp>
          </mc:Fallback>
        </mc:AlternateContent>
        <p:cxnSp>
          <p:nvCxnSpPr>
            <p:cNvPr id="34" name="直接连接符 33">
              <a:extLst>
                <a:ext uri="{FF2B5EF4-FFF2-40B4-BE49-F238E27FC236}">
                  <a16:creationId xmlns:a16="http://schemas.microsoft.com/office/drawing/2014/main" id="{23A1221F-007E-7F80-4440-EE703EFEBE82}"/>
                </a:ext>
              </a:extLst>
            </p:cNvPr>
            <p:cNvCxnSpPr>
              <a:stCxn id="31" idx="3"/>
              <a:endCxn id="32" idx="1"/>
            </p:cNvCxnSpPr>
            <p:nvPr/>
          </p:nvCxnSpPr>
          <p:spPr>
            <a:xfrm flipV="1">
              <a:off x="930649" y="4424299"/>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B89BA89-75E6-D4A5-C55B-2F4A3029E876}"/>
                </a:ext>
              </a:extLst>
            </p:cNvPr>
            <p:cNvCxnSpPr>
              <a:cxnSpLocks/>
              <a:stCxn id="31" idx="3"/>
              <a:endCxn id="33" idx="1"/>
            </p:cNvCxnSpPr>
            <p:nvPr/>
          </p:nvCxnSpPr>
          <p:spPr>
            <a:xfrm>
              <a:off x="930649" y="4977809"/>
              <a:ext cx="1119040" cy="5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934FB59-C9C4-79A8-EBB5-EED5761DFAD6}"/>
                </a:ext>
              </a:extLst>
            </p:cNvPr>
            <p:cNvCxnSpPr>
              <a:cxnSpLocks/>
            </p:cNvCxnSpPr>
            <p:nvPr/>
          </p:nvCxnSpPr>
          <p:spPr>
            <a:xfrm>
              <a:off x="2674284" y="4424299"/>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0053EFE-8AE9-088C-412B-A5500D68772B}"/>
                </a:ext>
              </a:extLst>
            </p:cNvPr>
            <p:cNvCxnSpPr>
              <a:cxnSpLocks/>
            </p:cNvCxnSpPr>
            <p:nvPr/>
          </p:nvCxnSpPr>
          <p:spPr>
            <a:xfrm>
              <a:off x="2674284" y="5531319"/>
              <a:ext cx="68502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13FA207-A43C-3B8D-2A9F-4D57BE1D2B33}"/>
                    </a:ext>
                  </a:extLst>
                </p:cNvPr>
                <p:cNvSpPr txBox="1"/>
                <p:nvPr/>
              </p:nvSpPr>
              <p:spPr>
                <a:xfrm>
                  <a:off x="3359310" y="415840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𝑢</m:t>
                            </m:r>
                          </m:sub>
                        </m:sSub>
                      </m:oMath>
                    </m:oMathPara>
                  </a14:m>
                  <a:endParaRPr lang="zh-CN" altLang="en-US" sz="2800" dirty="0"/>
                </a:p>
              </p:txBody>
            </p:sp>
          </mc:Choice>
          <mc:Fallback xmlns="">
            <p:sp>
              <p:nvSpPr>
                <p:cNvPr id="38" name="文本框 37">
                  <a:extLst>
                    <a:ext uri="{FF2B5EF4-FFF2-40B4-BE49-F238E27FC236}">
                      <a16:creationId xmlns:a16="http://schemas.microsoft.com/office/drawing/2014/main" id="{C13FA207-A43C-3B8D-2A9F-4D57BE1D2B33}"/>
                    </a:ext>
                  </a:extLst>
                </p:cNvPr>
                <p:cNvSpPr txBox="1">
                  <a:spLocks noRot="1" noChangeAspect="1" noMove="1" noResize="1" noEditPoints="1" noAdjustHandles="1" noChangeArrowheads="1" noChangeShapeType="1" noTextEdit="1"/>
                </p:cNvSpPr>
                <p:nvPr/>
              </p:nvSpPr>
              <p:spPr>
                <a:xfrm>
                  <a:off x="3359310" y="4158403"/>
                  <a:ext cx="47064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89DFC458-381C-5BE7-8C6E-7E11260212F9}"/>
                    </a:ext>
                  </a:extLst>
                </p:cNvPr>
                <p:cNvSpPr txBox="1"/>
                <p:nvPr/>
              </p:nvSpPr>
              <p:spPr>
                <a:xfrm>
                  <a:off x="3359310" y="5269709"/>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𝐶</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𝑑</m:t>
                            </m:r>
                          </m:sub>
                        </m:sSub>
                      </m:oMath>
                    </m:oMathPara>
                  </a14:m>
                  <a:endParaRPr lang="zh-CN" altLang="en-US" sz="2800" dirty="0"/>
                </a:p>
              </p:txBody>
            </p:sp>
          </mc:Choice>
          <mc:Fallback xmlns="">
            <p:sp>
              <p:nvSpPr>
                <p:cNvPr id="39" name="文本框 38">
                  <a:extLst>
                    <a:ext uri="{FF2B5EF4-FFF2-40B4-BE49-F238E27FC236}">
                      <a16:creationId xmlns:a16="http://schemas.microsoft.com/office/drawing/2014/main" id="{89DFC458-381C-5BE7-8C6E-7E11260212F9}"/>
                    </a:ext>
                  </a:extLst>
                </p:cNvPr>
                <p:cNvSpPr txBox="1">
                  <a:spLocks noRot="1" noChangeAspect="1" noMove="1" noResize="1" noEditPoints="1" noAdjustHandles="1" noChangeArrowheads="1" noChangeShapeType="1" noTextEdit="1"/>
                </p:cNvSpPr>
                <p:nvPr/>
              </p:nvSpPr>
              <p:spPr>
                <a:xfrm>
                  <a:off x="3359310" y="5269709"/>
                  <a:ext cx="470647" cy="523220"/>
                </a:xfrm>
                <a:prstGeom prst="rect">
                  <a:avLst/>
                </a:prstGeom>
                <a:blipFill>
                  <a:blip r:embed="rId8"/>
                  <a:stretch>
                    <a:fillRect/>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DABDD4C5-B554-72BF-10FB-DEE59841C0DE}"/>
                </a:ext>
              </a:extLst>
            </p:cNvPr>
            <p:cNvSpPr txBox="1"/>
            <p:nvPr/>
          </p:nvSpPr>
          <p:spPr>
            <a:xfrm>
              <a:off x="431441" y="3696392"/>
              <a:ext cx="373820" cy="523220"/>
            </a:xfrm>
            <a:prstGeom prst="rect">
              <a:avLst/>
            </a:prstGeom>
            <a:noFill/>
          </p:spPr>
          <p:txBody>
            <a:bodyPr wrap="none" rtlCol="0">
              <a:spAutoFit/>
            </a:bodyPr>
            <a:lstStyle/>
            <a:p>
              <a:pPr algn="l"/>
              <a:r>
                <a:rPr lang="en-US" altLang="zh-CN" sz="2800" u="sng" dirty="0">
                  <a:solidFill>
                    <a:schemeClr val="accent2"/>
                  </a:solidFill>
                </a:rPr>
                <a:t>0</a:t>
              </a:r>
              <a:endParaRPr lang="zh-CN" altLang="en-US" sz="2800" u="sng" dirty="0">
                <a:solidFill>
                  <a:schemeClr val="accent2"/>
                </a:solidFill>
              </a:endParaRPr>
            </a:p>
          </p:txBody>
        </p:sp>
        <p:sp>
          <p:nvSpPr>
            <p:cNvPr id="41" name="文本框 40">
              <a:extLst>
                <a:ext uri="{FF2B5EF4-FFF2-40B4-BE49-F238E27FC236}">
                  <a16:creationId xmlns:a16="http://schemas.microsoft.com/office/drawing/2014/main" id="{5AE8CFFF-F98C-4D3A-1774-6429936CF8DD}"/>
                </a:ext>
              </a:extLst>
            </p:cNvPr>
            <p:cNvSpPr txBox="1"/>
            <p:nvPr/>
          </p:nvSpPr>
          <p:spPr>
            <a:xfrm>
              <a:off x="2829887" y="3699868"/>
              <a:ext cx="373820" cy="523220"/>
            </a:xfrm>
            <a:prstGeom prst="rect">
              <a:avLst/>
            </a:prstGeom>
            <a:noFill/>
          </p:spPr>
          <p:txBody>
            <a:bodyPr wrap="none" rtlCol="0">
              <a:spAutoFit/>
            </a:bodyPr>
            <a:lstStyle/>
            <a:p>
              <a:pPr algn="l"/>
              <a:r>
                <a:rPr lang="en-US" altLang="zh-CN" sz="2800" u="sng" dirty="0">
                  <a:solidFill>
                    <a:schemeClr val="accent2"/>
                  </a:solidFill>
                </a:rPr>
                <a:t>1</a:t>
              </a:r>
              <a:endParaRPr lang="zh-CN" altLang="en-US" sz="2800" u="sng" dirty="0">
                <a:solidFill>
                  <a:schemeClr val="accent2"/>
                </a:solidFill>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6E7DA2F-C6BB-46F8-659C-5FAA111309C5}"/>
                    </a:ext>
                  </a:extLst>
                </p:cNvPr>
                <p:cNvSpPr txBox="1"/>
                <p:nvPr/>
              </p:nvSpPr>
              <p:spPr>
                <a:xfrm>
                  <a:off x="1108395" y="4158403"/>
                  <a:ext cx="4706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zh-CN" altLang="en-US" sz="2800" b="0" i="1" u="none" strike="noStrike" kern="1200" cap="none" spc="0" normalizeH="0" baseline="0" noProof="0" smtClean="0">
                            <a:ln>
                              <a:noFill/>
                            </a:ln>
                            <a:solidFill>
                              <a:srgbClr val="FF0000"/>
                            </a:solidFill>
                            <a:effectLst/>
                            <a:uLnTx/>
                            <a:uFillTx/>
                            <a:latin typeface="Cambria Math" panose="02040503050406030204" pitchFamily="18" charset="0"/>
                          </a:rPr>
                          <m:t>𝜌</m:t>
                        </m:r>
                      </m:oMath>
                    </m:oMathPara>
                  </a14:m>
                  <a:endParaRPr lang="zh-CN" altLang="en-US" sz="2800" dirty="0">
                    <a:solidFill>
                      <a:srgbClr val="FF0000"/>
                    </a:solidFill>
                  </a:endParaRPr>
                </a:p>
              </p:txBody>
            </p:sp>
          </mc:Choice>
          <mc:Fallback xmlns="">
            <p:sp>
              <p:nvSpPr>
                <p:cNvPr id="42" name="文本框 41">
                  <a:extLst>
                    <a:ext uri="{FF2B5EF4-FFF2-40B4-BE49-F238E27FC236}">
                      <a16:creationId xmlns:a16="http://schemas.microsoft.com/office/drawing/2014/main" id="{66E7DA2F-C6BB-46F8-659C-5FAA111309C5}"/>
                    </a:ext>
                  </a:extLst>
                </p:cNvPr>
                <p:cNvSpPr txBox="1">
                  <a:spLocks noRot="1" noChangeAspect="1" noMove="1" noResize="1" noEditPoints="1" noAdjustHandles="1" noChangeArrowheads="1" noChangeShapeType="1" noTextEdit="1"/>
                </p:cNvSpPr>
                <p:nvPr/>
              </p:nvSpPr>
              <p:spPr>
                <a:xfrm>
                  <a:off x="1108395" y="4158403"/>
                  <a:ext cx="47064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7054275-7ED2-E0A5-B29E-46B6B879FF97}"/>
                    </a:ext>
                  </a:extLst>
                </p:cNvPr>
                <p:cNvSpPr txBox="1"/>
                <p:nvPr/>
              </p:nvSpPr>
              <p:spPr>
                <a:xfrm>
                  <a:off x="797498" y="5269709"/>
                  <a:ext cx="10924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rPr>
                          <m:t>1−</m:t>
                        </m:r>
                        <m:r>
                          <a:rPr kumimoji="0" lang="zh-CN" altLang="en-US" sz="2800" b="0" i="1" u="none" strike="noStrike" kern="1200" cap="none" spc="0" normalizeH="0" baseline="0" noProof="0" smtClean="0">
                            <a:ln>
                              <a:noFill/>
                            </a:ln>
                            <a:solidFill>
                              <a:srgbClr val="FF0000"/>
                            </a:solidFill>
                            <a:effectLst/>
                            <a:uLnTx/>
                            <a:uFillTx/>
                            <a:latin typeface="Cambria Math" panose="02040503050406030204" pitchFamily="18" charset="0"/>
                          </a:rPr>
                          <m:t>𝜌</m:t>
                        </m:r>
                      </m:oMath>
                    </m:oMathPara>
                  </a14:m>
                  <a:endParaRPr lang="zh-CN" altLang="en-US" sz="2800" dirty="0">
                    <a:solidFill>
                      <a:srgbClr val="FF0000"/>
                    </a:solidFill>
                  </a:endParaRPr>
                </a:p>
              </p:txBody>
            </p:sp>
          </mc:Choice>
          <mc:Fallback xmlns="">
            <p:sp>
              <p:nvSpPr>
                <p:cNvPr id="43" name="文本框 42">
                  <a:extLst>
                    <a:ext uri="{FF2B5EF4-FFF2-40B4-BE49-F238E27FC236}">
                      <a16:creationId xmlns:a16="http://schemas.microsoft.com/office/drawing/2014/main" id="{87054275-7ED2-E0A5-B29E-46B6B879FF97}"/>
                    </a:ext>
                  </a:extLst>
                </p:cNvPr>
                <p:cNvSpPr txBox="1">
                  <a:spLocks noRot="1" noChangeAspect="1" noMove="1" noResize="1" noEditPoints="1" noAdjustHandles="1" noChangeArrowheads="1" noChangeShapeType="1" noTextEdit="1"/>
                </p:cNvSpPr>
                <p:nvPr/>
              </p:nvSpPr>
              <p:spPr>
                <a:xfrm>
                  <a:off x="797498" y="5269709"/>
                  <a:ext cx="1092440"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9D764EBF-15D1-F0A3-9F34-AA6FBEC334D4}"/>
                  </a:ext>
                </a:extLst>
              </p:cNvPr>
              <p:cNvSpPr txBox="1"/>
              <p:nvPr/>
            </p:nvSpPr>
            <p:spPr>
              <a:xfrm>
                <a:off x="4822062" y="3632851"/>
                <a:ext cx="6572440" cy="2313518"/>
              </a:xfrm>
              <a:prstGeom prst="rect">
                <a:avLst/>
              </a:prstGeom>
              <a:noFill/>
            </p:spPr>
            <p:txBody>
              <a:bodyPr wrap="none" rtlCol="0">
                <a:spAutoFit/>
              </a:bodyPr>
              <a:lstStyle/>
              <a:p>
                <a:r>
                  <a:rPr lang="zh-CN" altLang="en-US" sz="2800" dirty="0"/>
                  <a:t>①计算风险中性概率：</a:t>
                </a:r>
                <a14:m>
                  <m:oMath xmlns:m="http://schemas.openxmlformats.org/officeDocument/2006/math">
                    <m:f>
                      <m:fPr>
                        <m:ctrlPr>
                          <a:rPr lang="en-US" altLang="zh-CN" sz="2800" i="1" smtClean="0">
                            <a:latin typeface="Cambria Math" panose="02040503050406030204" pitchFamily="18" charset="0"/>
                          </a:rPr>
                        </m:ctrlPr>
                      </m:fPr>
                      <m:num>
                        <m:r>
                          <a:rPr lang="zh-CN" altLang="en-US" sz="2800" i="1" smtClean="0">
                            <a:solidFill>
                              <a:schemeClr val="tx1"/>
                            </a:solidFill>
                            <a:latin typeface="Cambria Math" panose="02040503050406030204" pitchFamily="18" charset="0"/>
                          </a:rPr>
                          <m:t>𝜌</m:t>
                        </m:r>
                        <m:r>
                          <a:rPr lang="en-US" altLang="zh-CN" sz="2800" i="1" dirty="0">
                            <a:solidFill>
                              <a:prstClr val="black"/>
                            </a:solidFill>
                            <a:latin typeface="Cambria Math" panose="02040503050406030204" pitchFamily="18" charset="0"/>
                          </a:rPr>
                          <m:t>𝑢</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r>
                          <a:rPr lang="en-US" altLang="zh-CN" sz="2800" i="1">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(1−</m:t>
                        </m:r>
                        <m:r>
                          <a:rPr lang="zh-CN" altLang="en-US" sz="2800" i="1">
                            <a:latin typeface="Cambria Math" panose="02040503050406030204" pitchFamily="18" charset="0"/>
                          </a:rPr>
                          <m:t>𝜌</m:t>
                        </m:r>
                        <m:r>
                          <a:rPr lang="en-US" altLang="zh-CN" sz="2800" b="0" i="1" smtClean="0">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𝑑</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𝑆</m:t>
                            </m:r>
                          </m:e>
                          <m:sub>
                            <m:r>
                              <a:rPr lang="en-US" altLang="zh-CN" sz="2800" i="1">
                                <a:solidFill>
                                  <a:prstClr val="black"/>
                                </a:solidFill>
                                <a:latin typeface="Cambria Math" panose="02040503050406030204" pitchFamily="18" charset="0"/>
                              </a:rPr>
                              <m:t>0</m:t>
                            </m:r>
                          </m:sub>
                        </m:sSub>
                      </m:num>
                      <m:den>
                        <m:r>
                          <a:rPr lang="en-US" altLang="zh-CN" sz="2800" b="0" i="1" smtClean="0">
                            <a:latin typeface="Cambria Math" panose="02040503050406030204" pitchFamily="18" charset="0"/>
                          </a:rPr>
                          <m:t>1+</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𝑟</m:t>
                            </m:r>
                          </m:e>
                          <m:sub>
                            <m:r>
                              <a:rPr lang="en-US" altLang="zh-CN" sz="2800" i="1">
                                <a:solidFill>
                                  <a:prstClr val="black"/>
                                </a:solidFill>
                                <a:latin typeface="Cambria Math" panose="02040503050406030204" pitchFamily="18" charset="0"/>
                              </a:rPr>
                              <m:t>𝑓</m:t>
                            </m:r>
                          </m:sub>
                        </m:sSub>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0</m:t>
                        </m:r>
                      </m:sub>
                    </m:sSub>
                  </m:oMath>
                </a14:m>
                <a:endParaRPr lang="en-US" altLang="zh-CN" sz="2800" dirty="0"/>
              </a:p>
              <a:p>
                <a:r>
                  <a:rPr lang="zh-CN" altLang="en-US" sz="2800" dirty="0"/>
                  <a:t>计算得：</a:t>
                </a:r>
                <a14:m>
                  <m:oMath xmlns:m="http://schemas.openxmlformats.org/officeDocument/2006/math">
                    <m:r>
                      <a:rPr lang="zh-CN" altLang="en-US" sz="2800" i="1" smtClean="0">
                        <a:solidFill>
                          <a:srgbClr val="FF0000"/>
                        </a:solidFill>
                        <a:latin typeface="Cambria Math" panose="02040503050406030204" pitchFamily="18" charset="0"/>
                      </a:rPr>
                      <m:t>𝜌</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d>
                          <m:dPr>
                            <m:ctrlPr>
                              <a:rPr lang="en-US" altLang="zh-CN" sz="2800" b="0" i="1" smtClean="0">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e>
                        </m:d>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𝑑</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num>
                      <m:den>
                        <m:r>
                          <a:rPr lang="en-US" altLang="zh-CN" sz="2800" i="1" dirty="0">
                            <a:solidFill>
                              <a:srgbClr val="FF0000"/>
                            </a:solidFill>
                            <a:latin typeface="Cambria Math" panose="02040503050406030204" pitchFamily="18" charset="0"/>
                          </a:rPr>
                          <m:t>𝑢</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𝑑</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𝑆</m:t>
                            </m:r>
                          </m:e>
                          <m:sub>
                            <m:r>
                              <a:rPr lang="en-US" altLang="zh-CN" sz="2800" i="1">
                                <a:solidFill>
                                  <a:srgbClr val="FF0000"/>
                                </a:solidFill>
                                <a:latin typeface="Cambria Math" panose="02040503050406030204" pitchFamily="18" charset="0"/>
                              </a:rPr>
                              <m:t>0</m:t>
                            </m:r>
                          </m:sub>
                        </m:sSub>
                      </m:den>
                    </m:f>
                  </m:oMath>
                </a14:m>
                <a:endParaRPr lang="en-US" altLang="zh-CN" sz="2800" dirty="0"/>
              </a:p>
              <a:p>
                <a:r>
                  <a:rPr lang="zh-CN" altLang="en-US" sz="2800" dirty="0"/>
                  <a:t>②计算期权价值：</a:t>
                </a:r>
                <a14:m>
                  <m:oMath xmlns:m="http://schemas.openxmlformats.org/officeDocument/2006/math">
                    <m:r>
                      <a:rPr lang="en-US" altLang="zh-CN" sz="2800" b="0" i="1" smtClean="0">
                        <a:solidFill>
                          <a:srgbClr val="FF0000"/>
                        </a:solidFill>
                        <a:latin typeface="Cambria Math" panose="02040503050406030204" pitchFamily="18" charset="0"/>
                      </a:rPr>
                      <m:t>𝐶</m:t>
                    </m:r>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r>
                          <a:rPr lang="zh-CN" altLang="en-US" sz="2800" i="1">
                            <a:solidFill>
                              <a:srgbClr val="FF0000"/>
                            </a:solidFill>
                            <a:latin typeface="Cambria Math" panose="02040503050406030204" pitchFamily="18" charset="0"/>
                          </a:rPr>
                          <m:t>𝜌</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𝑢</m:t>
                            </m:r>
                          </m:sub>
                        </m:sSub>
                        <m:r>
                          <a:rPr lang="en-US" altLang="zh-CN" sz="2800" i="1">
                            <a:solidFill>
                              <a:srgbClr val="FF0000"/>
                            </a:solidFill>
                            <a:latin typeface="Cambria Math" panose="02040503050406030204" pitchFamily="18" charset="0"/>
                          </a:rPr>
                          <m:t>+(1−</m:t>
                        </m:r>
                        <m:r>
                          <a:rPr lang="zh-CN" altLang="en-US" sz="2800" i="1">
                            <a:solidFill>
                              <a:srgbClr val="FF0000"/>
                            </a:solidFill>
                            <a:latin typeface="Cambria Math" panose="02040503050406030204" pitchFamily="18" charset="0"/>
                          </a:rPr>
                          <m:t>𝜌</m:t>
                        </m:r>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𝐶</m:t>
                            </m:r>
                          </m:e>
                          <m:sub>
                            <m:r>
                              <a:rPr lang="en-US" altLang="zh-CN" sz="2800" i="1">
                                <a:solidFill>
                                  <a:srgbClr val="FF0000"/>
                                </a:solidFill>
                                <a:latin typeface="Cambria Math" panose="02040503050406030204" pitchFamily="18" charset="0"/>
                              </a:rPr>
                              <m:t>𝑑</m:t>
                            </m:r>
                          </m:sub>
                        </m:sSub>
                      </m:num>
                      <m:den>
                        <m:r>
                          <a:rPr lang="en-US" altLang="zh-CN" sz="2800" i="1">
                            <a:solidFill>
                              <a:srgbClr val="FF0000"/>
                            </a:solidFill>
                            <a:latin typeface="Cambria Math" panose="02040503050406030204" pitchFamily="18" charset="0"/>
                          </a:rPr>
                          <m:t>1+</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𝑓</m:t>
                            </m:r>
                          </m:sub>
                        </m:sSub>
                      </m:den>
                    </m:f>
                  </m:oMath>
                </a14:m>
                <a:endParaRPr lang="en-US" altLang="zh-CN" sz="2800" dirty="0"/>
              </a:p>
            </p:txBody>
          </p:sp>
        </mc:Choice>
        <mc:Fallback xmlns="">
          <p:sp>
            <p:nvSpPr>
              <p:cNvPr id="44" name="文本框 43">
                <a:extLst>
                  <a:ext uri="{FF2B5EF4-FFF2-40B4-BE49-F238E27FC236}">
                    <a16:creationId xmlns:a16="http://schemas.microsoft.com/office/drawing/2014/main" id="{9D764EBF-15D1-F0A3-9F34-AA6FBEC334D4}"/>
                  </a:ext>
                </a:extLst>
              </p:cNvPr>
              <p:cNvSpPr txBox="1">
                <a:spLocks noRot="1" noChangeAspect="1" noMove="1" noResize="1" noEditPoints="1" noAdjustHandles="1" noChangeArrowheads="1" noChangeShapeType="1" noTextEdit="1"/>
              </p:cNvSpPr>
              <p:nvPr/>
            </p:nvSpPr>
            <p:spPr>
              <a:xfrm>
                <a:off x="4822062" y="3632851"/>
                <a:ext cx="6572440" cy="2313518"/>
              </a:xfrm>
              <a:prstGeom prst="rect">
                <a:avLst/>
              </a:prstGeom>
              <a:blipFill>
                <a:blip r:embed="rId11"/>
                <a:stretch>
                  <a:fillRect l="-18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09639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332710"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期权价格的影响因素</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2" name="表格 2">
                <a:extLst>
                  <a:ext uri="{FF2B5EF4-FFF2-40B4-BE49-F238E27FC236}">
                    <a16:creationId xmlns:a16="http://schemas.microsoft.com/office/drawing/2014/main" id="{34F16796-8A33-8562-6A91-5A6E0DA1B7B7}"/>
                  </a:ext>
                </a:extLst>
              </p:cNvPr>
              <p:cNvGraphicFramePr>
                <a:graphicFrameLocks noGrp="1"/>
              </p:cNvGraphicFramePr>
              <p:nvPr/>
            </p:nvGraphicFramePr>
            <p:xfrm>
              <a:off x="220555" y="1230654"/>
              <a:ext cx="11750890" cy="4577208"/>
            </p:xfrm>
            <a:graphic>
              <a:graphicData uri="http://schemas.openxmlformats.org/drawingml/2006/table">
                <a:tbl>
                  <a:tblPr firstRow="1" bandRow="1">
                    <a:tableStyleId>{5C22544A-7EE6-4342-B048-85BDC9FD1C3A}</a:tableStyleId>
                  </a:tblPr>
                  <a:tblGrid>
                    <a:gridCol w="3025592">
                      <a:extLst>
                        <a:ext uri="{9D8B030D-6E8A-4147-A177-3AD203B41FA5}">
                          <a16:colId xmlns:a16="http://schemas.microsoft.com/office/drawing/2014/main" val="144562360"/>
                        </a:ext>
                      </a:extLst>
                    </a:gridCol>
                    <a:gridCol w="5539902">
                      <a:extLst>
                        <a:ext uri="{9D8B030D-6E8A-4147-A177-3AD203B41FA5}">
                          <a16:colId xmlns:a16="http://schemas.microsoft.com/office/drawing/2014/main" val="1673393747"/>
                        </a:ext>
                      </a:extLst>
                    </a:gridCol>
                    <a:gridCol w="3185396">
                      <a:extLst>
                        <a:ext uri="{9D8B030D-6E8A-4147-A177-3AD203B41FA5}">
                          <a16:colId xmlns:a16="http://schemas.microsoft.com/office/drawing/2014/main" val="3819030722"/>
                        </a:ext>
                      </a:extLst>
                    </a:gridCol>
                  </a:tblGrid>
                  <a:tr h="370840">
                    <a:tc>
                      <a:txBody>
                        <a:bodyPr/>
                        <a:lstStyle/>
                        <a:p>
                          <a:pPr algn="ctr"/>
                          <a:r>
                            <a:rPr lang="zh-CN" altLang="en-US" sz="2400" dirty="0">
                              <a:solidFill>
                                <a:schemeClr val="tx1"/>
                              </a:solidFill>
                            </a:rPr>
                            <a:t>期权价格的影响因素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定义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7575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𝐷𝑒𝑙𝑡𝑎</m:t>
                                </m:r>
                                <m:r>
                                  <a:rPr lang="en-US" altLang="zh-CN" sz="2400" b="0" i="1" dirty="0" smtClean="0">
                                    <a:solidFill>
                                      <a:schemeClr val="tx1"/>
                                    </a:solidFill>
                                    <a:latin typeface="Cambria Math" panose="02040503050406030204" pitchFamily="18" charset="0"/>
                                  </a:rPr>
                                  <m:t>(</m:t>
                                </m:r>
                                <m:r>
                                  <a:rPr lang="zh-CN" altLang="en-US" sz="2400" b="0" i="1" dirty="0" smtClean="0">
                                    <a:solidFill>
                                      <a:schemeClr val="tx1"/>
                                    </a:solidFill>
                                    <a:latin typeface="Cambria Math" panose="02040503050406030204" pitchFamily="18" charset="0"/>
                                  </a:rPr>
                                  <m:t>𝛿</m:t>
                                </m:r>
                                <m:r>
                                  <a:rPr lang="en-US" altLang="zh-CN" sz="2400" b="0" i="1" dirty="0"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期权价格变化相对于标的资产价格变化的比值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sz="2400" b="0" i="1" dirty="0" smtClean="0">
                                    <a:solidFill>
                                      <a:schemeClr val="tx1"/>
                                    </a:solidFill>
                                    <a:latin typeface="Cambria Math" panose="02040503050406030204" pitchFamily="18" charset="0"/>
                                  </a:rPr>
                                  <m:t>𝛿</m:t>
                                </m:r>
                                <m:r>
                                  <a:rPr lang="en-US" altLang="zh-CN" sz="2400" b="0" i="1" dirty="0" smtClean="0">
                                    <a:solidFill>
                                      <a:schemeClr val="tx1"/>
                                    </a:solidFill>
                                    <a:latin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𝑐</m:t>
                                    </m:r>
                                  </m:num>
                                  <m:den>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𝑆</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248758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𝐺𝑎𝑚𝑚𝑎</m:t>
                                </m:r>
                                <m:r>
                                  <a:rPr lang="en-US" altLang="zh-CN" sz="2400" i="1" dirty="0" smtClean="0">
                                    <a:solidFill>
                                      <a:schemeClr val="tx1"/>
                                    </a:solidFill>
                                    <a:latin typeface="Cambria Math" panose="02040503050406030204" pitchFamily="18" charset="0"/>
                                  </a:rPr>
                                  <m:t>(</m:t>
                                </m:r>
                                <m:r>
                                  <m:rPr>
                                    <m:sty m:val="p"/>
                                  </m:rPr>
                                  <a:rPr lang="el-GR" altLang="zh-CN" sz="2400" i="1" dirty="0" smtClean="0">
                                    <a:solidFill>
                                      <a:schemeClr val="tx1"/>
                                    </a:solidFill>
                                    <a:latin typeface="Cambria Math" panose="02040503050406030204" pitchFamily="18" charset="0"/>
                                    <a:ea typeface="Cambria Math" panose="02040503050406030204" pitchFamily="18" charset="0"/>
                                  </a:rPr>
                                  <m:t>Γ</m:t>
                                </m:r>
                                <m:r>
                                  <a:rPr lang="en-US" altLang="zh-CN" sz="2400" i="1" dirty="0"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期权价格变化相对于标的资产价格变化的二阶导数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l-GR" altLang="zh-CN" sz="2400" i="1" dirty="0" smtClean="0">
                                    <a:solidFill>
                                      <a:schemeClr val="tx1"/>
                                    </a:solidFill>
                                    <a:latin typeface="Cambria Math" panose="02040503050406030204" pitchFamily="18" charset="0"/>
                                    <a:ea typeface="Cambria Math" panose="02040503050406030204" pitchFamily="18" charset="0"/>
                                  </a:rPr>
                                  <m:t>Γ</m:t>
                                </m:r>
                                <m:r>
                                  <a:rPr lang="en-US" altLang="zh-CN" sz="2400" b="0" i="1" dirty="0" smtClean="0">
                                    <a:solidFill>
                                      <a:schemeClr val="tx1"/>
                                    </a:solidFill>
                                    <a:latin typeface="Cambria Math" panose="02040503050406030204" pitchFamily="18" charset="0"/>
                                    <a:ea typeface="Cambria Math" panose="02040503050406030204" pitchFamily="18" charset="0"/>
                                  </a:rPr>
                                  <m:t>=</m:t>
                                </m:r>
                                <m:f>
                                  <m:fPr>
                                    <m:ctrlPr>
                                      <a:rPr lang="en-US" altLang="zh-CN" sz="2400" b="0" i="1" dirty="0" smtClean="0">
                                        <a:solidFill>
                                          <a:schemeClr val="tx1"/>
                                        </a:solidFill>
                                        <a:latin typeface="Cambria Math" panose="02040503050406030204" pitchFamily="18" charset="0"/>
                                        <a:ea typeface="Cambria Math" panose="02040503050406030204" pitchFamily="18" charset="0"/>
                                      </a:rPr>
                                    </m:ctrlPr>
                                  </m:fPr>
                                  <m:num>
                                    <m:r>
                                      <a:rPr lang="zh-CN" altLang="en-US" sz="2400" b="0" i="1" dirty="0" smtClean="0">
                                        <a:solidFill>
                                          <a:schemeClr val="tx1"/>
                                        </a:solidFill>
                                        <a:latin typeface="Cambria Math" panose="02040503050406030204" pitchFamily="18" charset="0"/>
                                      </a:rPr>
                                      <m:t>𝜕</m:t>
                                    </m:r>
                                    <m:sSup>
                                      <m:sSupPr>
                                        <m:ctrlPr>
                                          <a:rPr lang="en-US" altLang="zh-CN" sz="2400" b="0" i="1" dirty="0" smtClean="0">
                                            <a:solidFill>
                                              <a:schemeClr val="tx1"/>
                                            </a:solidFill>
                                            <a:latin typeface="Cambria Math" panose="02040503050406030204" pitchFamily="18" charset="0"/>
                                          </a:rPr>
                                        </m:ctrlPr>
                                      </m:sSupPr>
                                      <m:e>
                                        <m:r>
                                          <a:rPr lang="en-US" altLang="zh-CN" sz="2400" b="0" i="1" dirty="0" smtClean="0">
                                            <a:solidFill>
                                              <a:schemeClr val="tx1"/>
                                            </a:solidFill>
                                            <a:latin typeface="Cambria Math" panose="02040503050406030204" pitchFamily="18" charset="0"/>
                                          </a:rPr>
                                          <m:t>𝑐</m:t>
                                        </m:r>
                                      </m:e>
                                      <m:sup>
                                        <m:r>
                                          <a:rPr lang="en-US" altLang="zh-CN" sz="2400" b="0" i="1" dirty="0" smtClean="0">
                                            <a:solidFill>
                                              <a:schemeClr val="tx1"/>
                                            </a:solidFill>
                                            <a:latin typeface="Cambria Math" panose="02040503050406030204" pitchFamily="18" charset="0"/>
                                          </a:rPr>
                                          <m:t>2</m:t>
                                        </m:r>
                                      </m:sup>
                                    </m:sSup>
                                  </m:num>
                                  <m:den>
                                    <m:sSup>
                                      <m:sSupPr>
                                        <m:ctrlPr>
                                          <a:rPr lang="en-US" altLang="zh-CN" sz="2400" b="0" i="1" dirty="0" smtClean="0">
                                            <a:solidFill>
                                              <a:schemeClr val="tx1"/>
                                            </a:solidFill>
                                            <a:latin typeface="Cambria Math" panose="02040503050406030204" pitchFamily="18" charset="0"/>
                                            <a:ea typeface="Cambria Math" panose="02040503050406030204" pitchFamily="18" charset="0"/>
                                          </a:rPr>
                                        </m:ctrlPr>
                                      </m:sSupPr>
                                      <m:e>
                                        <m:r>
                                          <a:rPr lang="zh-CN" altLang="en-US" sz="2400" b="0" i="1" dirty="0" smtClean="0">
                                            <a:solidFill>
                                              <a:schemeClr val="tx1"/>
                                            </a:solidFill>
                                            <a:latin typeface="Cambria Math" panose="02040503050406030204" pitchFamily="18" charset="0"/>
                                          </a:rPr>
                                          <m:t>𝜕</m:t>
                                        </m:r>
                                      </m:e>
                                      <m:sup>
                                        <m:r>
                                          <a:rPr lang="en-US" altLang="zh-CN" sz="2400" b="0" i="1" dirty="0" smtClean="0">
                                            <a:solidFill>
                                              <a:schemeClr val="tx1"/>
                                            </a:solidFill>
                                            <a:latin typeface="Cambria Math" panose="02040503050406030204" pitchFamily="18" charset="0"/>
                                            <a:ea typeface="Cambria Math" panose="02040503050406030204" pitchFamily="18" charset="0"/>
                                          </a:rPr>
                                          <m:t>2</m:t>
                                        </m:r>
                                      </m:sup>
                                    </m:sSup>
                                    <m:r>
                                      <a:rPr lang="en-US" altLang="zh-CN" sz="2400" b="0" i="1" dirty="0" smtClean="0">
                                        <a:solidFill>
                                          <a:schemeClr val="tx1"/>
                                        </a:solidFill>
                                        <a:latin typeface="Cambria Math" panose="02040503050406030204" pitchFamily="18" charset="0"/>
                                        <a:ea typeface="Cambria Math" panose="02040503050406030204" pitchFamily="18" charset="0"/>
                                      </a:rPr>
                                      <m:t>𝑆</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2862645"/>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𝑇h𝑒𝑡𝑎</m:t>
                                </m:r>
                                <m:r>
                                  <a:rPr lang="en-US" altLang="zh-CN" sz="2400" i="1" dirty="0" smtClean="0">
                                    <a:solidFill>
                                      <a:schemeClr val="tx1"/>
                                    </a:solidFill>
                                    <a:latin typeface="Cambria Math" panose="02040503050406030204" pitchFamily="18" charset="0"/>
                                  </a:rPr>
                                  <m:t>(</m:t>
                                </m:r>
                                <m:r>
                                  <a:rPr lang="zh-CN" altLang="en-US" sz="2400" i="1" dirty="0" smtClean="0">
                                    <a:solidFill>
                                      <a:schemeClr val="tx1"/>
                                    </a:solidFill>
                                    <a:latin typeface="Cambria Math" panose="02040503050406030204" pitchFamily="18" charset="0"/>
                                  </a:rPr>
                                  <m:t>𝜃</m:t>
                                </m:r>
                                <m:r>
                                  <a:rPr lang="en-US" altLang="zh-CN" sz="2400" i="1" dirty="0"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期权价值随时间的损耗程度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sz="2400" i="1" dirty="0" smtClean="0">
                                    <a:solidFill>
                                      <a:schemeClr val="tx1"/>
                                    </a:solidFill>
                                    <a:latin typeface="Cambria Math" panose="02040503050406030204" pitchFamily="18" charset="0"/>
                                  </a:rPr>
                                  <m:t>𝜃</m:t>
                                </m:r>
                                <m:r>
                                  <a:rPr lang="en-US" altLang="zh-CN" sz="2400" b="0" i="0" dirty="0" smtClean="0">
                                    <a:solidFill>
                                      <a:schemeClr val="tx1"/>
                                    </a:solidFill>
                                    <a:latin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𝑐</m:t>
                                    </m:r>
                                  </m:num>
                                  <m:den>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𝑡</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4136569"/>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𝑉𝑒𝑔𝑎</m:t>
                                </m:r>
                                <m:r>
                                  <a:rPr lang="en-US" altLang="zh-CN" sz="2400" b="0" i="1" smtClean="0">
                                    <a:solidFill>
                                      <a:schemeClr val="tx1"/>
                                    </a:solidFill>
                                    <a:latin typeface="Cambria Math" panose="02040503050406030204" pitchFamily="18" charset="0"/>
                                  </a:rPr>
                                  <m:t>(</m:t>
                                </m:r>
                                <m:r>
                                  <m:rPr>
                                    <m:sty m:val="p"/>
                                  </m:rPr>
                                  <a:rPr lang="el-GR" altLang="zh-CN" sz="2400" b="0" i="1" smtClean="0">
                                    <a:solidFill>
                                      <a:schemeClr val="tx1"/>
                                    </a:solidFill>
                                    <a:latin typeface="Cambria Math" panose="02040503050406030204" pitchFamily="18" charset="0"/>
                                    <a:ea typeface="Cambria Math" panose="02040503050406030204" pitchFamily="18" charset="0"/>
                                  </a:rPr>
                                  <m:t>Λ</m:t>
                                </m:r>
                                <m:r>
                                  <a:rPr lang="en-US" altLang="zh-CN" sz="2400" b="0" i="1" smtClean="0">
                                    <a:solidFill>
                                      <a:schemeClr val="tx1"/>
                                    </a:solidFill>
                                    <a:latin typeface="Cambria Math" panose="02040503050406030204" pitchFamily="18" charset="0"/>
                                    <a:ea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期权价格随标的资产波动率变化的敏感程度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l-GR" altLang="zh-CN" sz="2400" b="0" i="1" smtClean="0">
                                    <a:solidFill>
                                      <a:schemeClr val="tx1"/>
                                    </a:solidFill>
                                    <a:latin typeface="Cambria Math" panose="02040503050406030204" pitchFamily="18" charset="0"/>
                                    <a:ea typeface="Cambria Math" panose="02040503050406030204" pitchFamily="18" charset="0"/>
                                  </a:rPr>
                                  <m:t>Λ</m:t>
                                </m:r>
                                <m:r>
                                  <a:rPr lang="en-US" altLang="zh-CN" sz="2400" b="0" i="1" smtClean="0">
                                    <a:solidFill>
                                      <a:schemeClr val="tx1"/>
                                    </a:solidFill>
                                    <a:latin typeface="Cambria Math" panose="02040503050406030204" pitchFamily="18" charset="0"/>
                                    <a:ea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r>
                                      <a:rPr lang="zh-CN" altLang="en-US"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𝑐</m:t>
                                    </m:r>
                                  </m:num>
                                  <m:den>
                                    <m:r>
                                      <a:rPr lang="zh-CN" altLang="en-US" sz="2400" b="0" i="1" dirty="0" smtClean="0">
                                        <a:solidFill>
                                          <a:schemeClr val="tx1"/>
                                        </a:solidFill>
                                        <a:latin typeface="Cambria Math" panose="02040503050406030204" pitchFamily="18" charset="0"/>
                                      </a:rPr>
                                      <m:t>𝜕𝜎</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6256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𝑅h𝑜</m:t>
                                </m:r>
                                <m:r>
                                  <a:rPr lang="en-US" altLang="zh-CN" sz="2400" b="0" i="1" smtClean="0">
                                    <a:solidFill>
                                      <a:schemeClr val="tx1"/>
                                    </a:solidFill>
                                    <a:latin typeface="Cambria Math" panose="02040503050406030204" pitchFamily="18" charset="0"/>
                                  </a:rPr>
                                  <m:t>(</m:t>
                                </m:r>
                                <m:r>
                                  <a:rPr lang="zh-CN" altLang="en-US" sz="2400" b="0" i="1" smtClean="0">
                                    <a:solidFill>
                                      <a:schemeClr val="tx1"/>
                                    </a:solidFill>
                                    <a:latin typeface="Cambria Math" panose="02040503050406030204" pitchFamily="18" charset="0"/>
                                  </a:rPr>
                                  <m:t>𝜌</m:t>
                                </m:r>
                                <m:r>
                                  <a:rPr lang="en-US" altLang="zh-CN" sz="2400" b="0" i="1"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当无风险利率变动</a:t>
                          </a:r>
                          <a:r>
                            <a:rPr lang="en-US" altLang="zh-CN" sz="2400" dirty="0">
                              <a:solidFill>
                                <a:schemeClr val="tx1"/>
                              </a:solidFill>
                            </a:rPr>
                            <a:t>1%</a:t>
                          </a:r>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个单位）时期权价格的变化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sz="2400" b="0" i="1" smtClean="0">
                                    <a:solidFill>
                                      <a:schemeClr val="tx1"/>
                                    </a:solidFill>
                                    <a:latin typeface="Cambria Math" panose="02040503050406030204" pitchFamily="18" charset="0"/>
                                  </a:rPr>
                                  <m:t>𝜌</m:t>
                                </m:r>
                                <m:r>
                                  <a:rPr lang="en-US" altLang="zh-CN" sz="2400" b="0" i="1" smtClean="0">
                                    <a:solidFill>
                                      <a:schemeClr val="tx1"/>
                                    </a:solidFill>
                                    <a:latin typeface="Cambria Math" panose="02040503050406030204" pitchFamily="18" charset="0"/>
                                    <a:ea typeface="Cambria Math" panose="02040503050406030204" pitchFamily="18" charset="0"/>
                                  </a:rPr>
                                  <m:t>=</m:t>
                                </m:r>
                                <m:f>
                                  <m:fPr>
                                    <m:ctrlPr>
                                      <a:rPr lang="en-US" altLang="zh-CN" sz="2400" b="0" i="1" smtClean="0">
                                        <a:solidFill>
                                          <a:schemeClr val="tx1"/>
                                        </a:solidFill>
                                        <a:latin typeface="Cambria Math" panose="02040503050406030204" pitchFamily="18" charset="0"/>
                                        <a:ea typeface="Cambria Math" panose="02040503050406030204" pitchFamily="18" charset="0"/>
                                      </a:rPr>
                                    </m:ctrlPr>
                                  </m:fPr>
                                  <m:num>
                                    <m:r>
                                      <a:rPr lang="zh-CN" altLang="en-US" sz="2400" b="0" i="1" smtClean="0">
                                        <a:solidFill>
                                          <a:schemeClr val="tx1"/>
                                        </a:solidFill>
                                        <a:latin typeface="Cambria Math" panose="02040503050406030204" pitchFamily="18" charset="0"/>
                                        <a:ea typeface="Cambria Math" panose="02040503050406030204" pitchFamily="18" charset="0"/>
                                      </a:rPr>
                                      <m:t>期权价格变化</m:t>
                                    </m:r>
                                  </m:num>
                                  <m:den>
                                    <m:r>
                                      <a:rPr lang="zh-CN" altLang="en-US" sz="2400" b="0" i="1" smtClean="0">
                                        <a:solidFill>
                                          <a:schemeClr val="tx1"/>
                                        </a:solidFill>
                                        <a:latin typeface="Cambria Math" panose="02040503050406030204" pitchFamily="18" charset="0"/>
                                        <a:ea typeface="Cambria Math" panose="02040503050406030204" pitchFamily="18" charset="0"/>
                                      </a:rPr>
                                      <m:t>无风险利率变化</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4690632"/>
                      </a:ext>
                    </a:extLst>
                  </a:tr>
                </a:tbl>
              </a:graphicData>
            </a:graphic>
          </p:graphicFrame>
        </mc:Choice>
        <mc:Fallback xmlns="">
          <p:graphicFrame>
            <p:nvGraphicFramePr>
              <p:cNvPr id="2" name="表格 2">
                <a:extLst>
                  <a:ext uri="{FF2B5EF4-FFF2-40B4-BE49-F238E27FC236}">
                    <a16:creationId xmlns:a16="http://schemas.microsoft.com/office/drawing/2014/main" id="{34F16796-8A33-8562-6A91-5A6E0DA1B7B7}"/>
                  </a:ext>
                </a:extLst>
              </p:cNvPr>
              <p:cNvGraphicFramePr>
                <a:graphicFrameLocks noGrp="1"/>
              </p:cNvGraphicFramePr>
              <p:nvPr>
                <p:extLst>
                  <p:ext uri="{D42A27DB-BD31-4B8C-83A1-F6EECF244321}">
                    <p14:modId xmlns:p14="http://schemas.microsoft.com/office/powerpoint/2010/main" val="2803154380"/>
                  </p:ext>
                </p:extLst>
              </p:nvPr>
            </p:nvGraphicFramePr>
            <p:xfrm>
              <a:off x="220555" y="1230654"/>
              <a:ext cx="11750890" cy="4577208"/>
            </p:xfrm>
            <a:graphic>
              <a:graphicData uri="http://schemas.openxmlformats.org/drawingml/2006/table">
                <a:tbl>
                  <a:tblPr firstRow="1" bandRow="1">
                    <a:tableStyleId>{5C22544A-7EE6-4342-B048-85BDC9FD1C3A}</a:tableStyleId>
                  </a:tblPr>
                  <a:tblGrid>
                    <a:gridCol w="3025592">
                      <a:extLst>
                        <a:ext uri="{9D8B030D-6E8A-4147-A177-3AD203B41FA5}">
                          <a16:colId xmlns:a16="http://schemas.microsoft.com/office/drawing/2014/main" val="144562360"/>
                        </a:ext>
                      </a:extLst>
                    </a:gridCol>
                    <a:gridCol w="5539902">
                      <a:extLst>
                        <a:ext uri="{9D8B030D-6E8A-4147-A177-3AD203B41FA5}">
                          <a16:colId xmlns:a16="http://schemas.microsoft.com/office/drawing/2014/main" val="1673393747"/>
                        </a:ext>
                      </a:extLst>
                    </a:gridCol>
                    <a:gridCol w="3185396">
                      <a:extLst>
                        <a:ext uri="{9D8B030D-6E8A-4147-A177-3AD203B41FA5}">
                          <a16:colId xmlns:a16="http://schemas.microsoft.com/office/drawing/2014/main" val="3819030722"/>
                        </a:ext>
                      </a:extLst>
                    </a:gridCol>
                  </a:tblGrid>
                  <a:tr h="457200">
                    <a:tc>
                      <a:txBody>
                        <a:bodyPr/>
                        <a:lstStyle/>
                        <a:p>
                          <a:pPr algn="ctr"/>
                          <a:r>
                            <a:rPr lang="zh-CN" altLang="en-US" sz="2400" dirty="0">
                              <a:solidFill>
                                <a:schemeClr val="tx1"/>
                              </a:solidFill>
                            </a:rPr>
                            <a:t>期权价格的影响因素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定义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75757"/>
                      </a:ext>
                    </a:extLst>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60000" r="-289113" b="-417037"/>
                          </a:stretch>
                        </a:blipFill>
                      </a:tcPr>
                    </a:tc>
                    <a:tc>
                      <a:txBody>
                        <a:bodyPr/>
                        <a:lstStyle/>
                        <a:p>
                          <a:pPr algn="ctr"/>
                          <a:r>
                            <a:rPr lang="zh-CN" altLang="en-US" sz="2400" dirty="0">
                              <a:solidFill>
                                <a:schemeClr val="tx1"/>
                              </a:solidFill>
                            </a:rPr>
                            <a:t>期权价格变化相对于标的资产价格变化的比值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60000" r="-382" b="-417037"/>
                          </a:stretch>
                        </a:blipFill>
                      </a:tcPr>
                    </a:tc>
                    <a:extLst>
                      <a:ext uri="{0D108BD9-81ED-4DB2-BD59-A6C34878D82A}">
                        <a16:rowId xmlns:a16="http://schemas.microsoft.com/office/drawing/2014/main" val="3312487580"/>
                      </a:ext>
                    </a:extLst>
                  </a:tr>
                  <a:tr h="82556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158824" r="-289113" b="-31397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期权价格变化相对于标的资产价格变化的二阶导数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158824" r="-382" b="-313971"/>
                          </a:stretch>
                        </a:blipFill>
                      </a:tcPr>
                    </a:tc>
                    <a:extLst>
                      <a:ext uri="{0D108BD9-81ED-4DB2-BD59-A6C34878D82A}">
                        <a16:rowId xmlns:a16="http://schemas.microsoft.com/office/drawing/2014/main" val="1342862645"/>
                      </a:ext>
                    </a:extLst>
                  </a:tr>
                  <a:tr h="78689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272868" r="-289113" b="-231008"/>
                          </a:stretch>
                        </a:blipFill>
                      </a:tcPr>
                    </a:tc>
                    <a:tc>
                      <a:txBody>
                        <a:bodyPr/>
                        <a:lstStyle/>
                        <a:p>
                          <a:pPr algn="ctr"/>
                          <a:r>
                            <a:rPr lang="zh-CN" altLang="en-US" sz="2400" dirty="0">
                              <a:solidFill>
                                <a:schemeClr val="tx1"/>
                              </a:solidFill>
                            </a:rPr>
                            <a:t>期权价值随时间的损耗程度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272868" r="-382" b="-231008"/>
                          </a:stretch>
                        </a:blipFill>
                      </a:tcPr>
                    </a:tc>
                    <a:extLst>
                      <a:ext uri="{0D108BD9-81ED-4DB2-BD59-A6C34878D82A}">
                        <a16:rowId xmlns:a16="http://schemas.microsoft.com/office/drawing/2014/main" val="624136569"/>
                      </a:ext>
                    </a:extLst>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356296" r="-289113" b="-120741"/>
                          </a:stretch>
                        </a:blipFill>
                      </a:tcPr>
                    </a:tc>
                    <a:tc>
                      <a:txBody>
                        <a:bodyPr/>
                        <a:lstStyle/>
                        <a:p>
                          <a:pPr algn="ctr"/>
                          <a:r>
                            <a:rPr lang="zh-CN" altLang="en-US" sz="2400" dirty="0">
                              <a:solidFill>
                                <a:schemeClr val="tx1"/>
                              </a:solidFill>
                            </a:rPr>
                            <a:t>期权价格随标的资产波动率变化的敏感程度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356296" r="-382" b="-120741"/>
                          </a:stretch>
                        </a:blipFill>
                      </a:tcPr>
                    </a:tc>
                    <a:extLst>
                      <a:ext uri="{0D108BD9-81ED-4DB2-BD59-A6C34878D82A}">
                        <a16:rowId xmlns:a16="http://schemas.microsoft.com/office/drawing/2014/main" val="3221625637"/>
                      </a:ext>
                    </a:extLst>
                  </a:tr>
                  <a:tr h="86163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 t="-433803" r="-289113" b="-14789"/>
                          </a:stretch>
                        </a:blipFill>
                      </a:tcPr>
                    </a:tc>
                    <a:tc>
                      <a:txBody>
                        <a:bodyPr/>
                        <a:lstStyle/>
                        <a:p>
                          <a:pPr algn="ctr"/>
                          <a:r>
                            <a:rPr lang="zh-CN" altLang="en-US" sz="2400" dirty="0">
                              <a:solidFill>
                                <a:schemeClr val="tx1"/>
                              </a:solidFill>
                            </a:rPr>
                            <a:t>当无风险利率变动</a:t>
                          </a:r>
                          <a:r>
                            <a:rPr lang="en-US" altLang="zh-CN" sz="2400" dirty="0">
                              <a:solidFill>
                                <a:schemeClr val="tx1"/>
                              </a:solidFill>
                            </a:rPr>
                            <a:t>1%</a:t>
                          </a:r>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个单位）时期权价格的变化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68834" t="-433803" r="-382" b="-14789"/>
                          </a:stretch>
                        </a:blipFill>
                      </a:tcPr>
                    </a:tc>
                    <a:extLst>
                      <a:ext uri="{0D108BD9-81ED-4DB2-BD59-A6C34878D82A}">
                        <a16:rowId xmlns:a16="http://schemas.microsoft.com/office/drawing/2014/main" val="494690632"/>
                      </a:ext>
                    </a:extLst>
                  </a:tr>
                </a:tbl>
              </a:graphicData>
            </a:graphic>
          </p:graphicFrame>
        </mc:Fallback>
      </mc:AlternateContent>
      <p:sp>
        <p:nvSpPr>
          <p:cNvPr id="3" name="文本框 2">
            <a:extLst>
              <a:ext uri="{FF2B5EF4-FFF2-40B4-BE49-F238E27FC236}">
                <a16:creationId xmlns:a16="http://schemas.microsoft.com/office/drawing/2014/main" id="{10F7CDAE-9FD6-421E-DE3F-6CB4D7334949}"/>
              </a:ext>
            </a:extLst>
          </p:cNvPr>
          <p:cNvSpPr txBox="1"/>
          <p:nvPr/>
        </p:nvSpPr>
        <p:spPr>
          <a:xfrm>
            <a:off x="11322423" y="6176683"/>
            <a:ext cx="800219" cy="461665"/>
          </a:xfrm>
          <a:prstGeom prst="rect">
            <a:avLst/>
          </a:prstGeom>
          <a:noFill/>
        </p:spPr>
        <p:txBody>
          <a:bodyPr wrap="none" rtlCol="0">
            <a:spAutoFit/>
          </a:bodyPr>
          <a:lstStyle/>
          <a:p>
            <a:pPr algn="l"/>
            <a:r>
              <a:rPr lang="zh-CN" altLang="en-US" sz="2400" dirty="0">
                <a:solidFill>
                  <a:srgbClr val="FF0000"/>
                </a:solidFill>
              </a:rPr>
              <a:t>了解</a:t>
            </a:r>
          </a:p>
        </p:txBody>
      </p:sp>
    </p:spTree>
    <p:extLst>
      <p:ext uri="{BB962C8B-B14F-4D97-AF65-F5344CB8AC3E}">
        <p14:creationId xmlns:p14="http://schemas.microsoft.com/office/powerpoint/2010/main" val="127522258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335651" y="3930223"/>
            <a:ext cx="3520699"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保证金交易</a:t>
            </a:r>
          </a:p>
        </p:txBody>
      </p:sp>
    </p:spTree>
    <p:extLst>
      <p:ext uri="{BB962C8B-B14F-4D97-AF65-F5344CB8AC3E}">
        <p14:creationId xmlns:p14="http://schemas.microsoft.com/office/powerpoint/2010/main" val="24121151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2"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保证金交易</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6CF1700-3893-C084-8500-9EF56493B029}"/>
                  </a:ext>
                </a:extLst>
              </p:cNvPr>
              <p:cNvSpPr txBox="1"/>
              <p:nvPr/>
            </p:nvSpPr>
            <p:spPr>
              <a:xfrm>
                <a:off x="601058" y="1170973"/>
                <a:ext cx="10882730" cy="1799339"/>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zh-CN" altLang="en-US" sz="2400" i="1" dirty="0" smtClean="0">
                          <a:latin typeface="Cambria Math" panose="02040503050406030204" pitchFamily="18" charset="0"/>
                        </a:rPr>
                        <m:t>维持担保比率</m:t>
                      </m:r>
                      <m:r>
                        <a:rPr lang="en-US" altLang="zh-CN" sz="2400" i="1" dirty="0" smtClean="0">
                          <a:latin typeface="Cambria Math" panose="02040503050406030204" pitchFamily="18" charset="0"/>
                        </a:rPr>
                        <m:t>=</m:t>
                      </m:r>
                      <m:f>
                        <m:fPr>
                          <m:ctrlPr>
                            <a:rPr lang="en-US" altLang="zh-CN" sz="2400" i="1" dirty="0" smtClean="0">
                              <a:latin typeface="Cambria Math" panose="02040503050406030204" pitchFamily="18" charset="0"/>
                            </a:rPr>
                          </m:ctrlPr>
                        </m:fPr>
                        <m:num>
                          <m:r>
                            <a:rPr lang="zh-CN" altLang="en-US" sz="2400" i="1" dirty="0">
                              <a:latin typeface="Cambria Math" panose="02040503050406030204" pitchFamily="18" charset="0"/>
                            </a:rPr>
                            <m:t>总资产</m:t>
                          </m:r>
                        </m:num>
                        <m:den>
                          <m:r>
                            <a:rPr lang="zh-CN" altLang="en-US" sz="2400" i="1" dirty="0">
                              <a:latin typeface="Cambria Math" panose="02040503050406030204" pitchFamily="18" charset="0"/>
                            </a:rPr>
                            <m:t>负债</m:t>
                          </m:r>
                        </m:den>
                      </m:f>
                    </m:oMath>
                  </m:oMathPara>
                </a14:m>
                <a:endParaRPr lang="en-US" altLang="zh-CN" sz="2400" dirty="0"/>
              </a:p>
              <a:p>
                <a:pPr algn="l"/>
                <a:endParaRPr lang="en-US" altLang="zh-CN" sz="1400" dirty="0"/>
              </a:p>
              <a:p>
                <a:pPr algn="l"/>
                <a:r>
                  <a:rPr lang="en-US" altLang="zh-CN" sz="2400" b="0" dirty="0"/>
                  <a:t>                       </a:t>
                </a:r>
                <a14:m>
                  <m:oMath xmlns:m="http://schemas.openxmlformats.org/officeDocument/2006/math">
                    <m:r>
                      <a:rPr lang="en-US" altLang="zh-CN" sz="2400" b="0" i="0"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现金</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信用证券</m:t>
                        </m:r>
                        <m:r>
                          <a:rPr lang="zh-CN" altLang="en-US" sz="2400" i="1" dirty="0" smtClean="0">
                            <a:latin typeface="Cambria Math" panose="02040503050406030204" pitchFamily="18" charset="0"/>
                          </a:rPr>
                          <m:t>账户</m:t>
                        </m:r>
                        <m:r>
                          <a:rPr lang="zh-CN" altLang="en-US" sz="2400" i="1" dirty="0">
                            <a:latin typeface="Cambria Math" panose="02040503050406030204" pitchFamily="18" charset="0"/>
                          </a:rPr>
                          <m:t>内的</m:t>
                        </m:r>
                        <m:r>
                          <a:rPr lang="zh-CN" altLang="en-US" sz="2400" i="1" dirty="0" smtClean="0">
                            <a:latin typeface="Cambria Math" panose="02040503050406030204" pitchFamily="18" charset="0"/>
                          </a:rPr>
                          <m:t>证券</m:t>
                        </m:r>
                        <m:r>
                          <a:rPr lang="zh-CN" altLang="en-US" sz="2400" i="1" dirty="0">
                            <a:latin typeface="Cambria Math" panose="02040503050406030204" pitchFamily="18" charset="0"/>
                          </a:rPr>
                          <m:t>市值</m:t>
                        </m:r>
                      </m:num>
                      <m:den>
                        <m:r>
                          <a:rPr lang="zh-CN" altLang="en-US" sz="2400" i="1" dirty="0">
                            <a:latin typeface="Cambria Math" panose="02040503050406030204" pitchFamily="18" charset="0"/>
                          </a:rPr>
                          <m:t>融资</m:t>
                        </m:r>
                        <m:r>
                          <a:rPr lang="zh-CN" altLang="en-US" sz="2400" i="1" dirty="0" smtClean="0">
                            <a:latin typeface="Cambria Math" panose="02040503050406030204" pitchFamily="18" charset="0"/>
                          </a:rPr>
                          <m:t>买入</m:t>
                        </m:r>
                        <m:r>
                          <a:rPr lang="zh-CN" altLang="en-US" sz="2400" i="1" dirty="0">
                            <a:latin typeface="Cambria Math" panose="02040503050406030204" pitchFamily="18" charset="0"/>
                          </a:rPr>
                          <m:t>金额</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融券卖出</m:t>
                        </m:r>
                        <m:r>
                          <a:rPr lang="zh-CN" altLang="en-US" sz="2400" i="1" dirty="0" smtClean="0">
                            <a:latin typeface="Cambria Math" panose="02040503050406030204" pitchFamily="18" charset="0"/>
                          </a:rPr>
                          <m:t>证券</m:t>
                        </m:r>
                        <m:r>
                          <a:rPr lang="zh-CN" altLang="en-US" sz="2400" i="1" dirty="0">
                            <a:latin typeface="Cambria Math" panose="02040503050406030204" pitchFamily="18" charset="0"/>
                          </a:rPr>
                          <m:t>数量</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当前</m:t>
                        </m:r>
                        <m:r>
                          <a:rPr lang="zh-CN" altLang="en-US" sz="2400" i="1" dirty="0" smtClean="0">
                            <a:latin typeface="Cambria Math" panose="02040503050406030204" pitchFamily="18" charset="0"/>
                          </a:rPr>
                          <m:t>市价</m:t>
                        </m:r>
                        <m:r>
                          <a:rPr lang="en-US" altLang="zh-CN" sz="2400" i="1" dirty="0">
                            <a:latin typeface="Cambria Math" panose="02040503050406030204" pitchFamily="18" charset="0"/>
                          </a:rPr>
                          <m:t>+</m:t>
                        </m:r>
                        <m:r>
                          <a:rPr lang="zh-CN" altLang="en-US" sz="2400" i="1" dirty="0" smtClean="0">
                            <a:latin typeface="Cambria Math" panose="02040503050406030204" pitchFamily="18" charset="0"/>
                          </a:rPr>
                          <m:t>相关</m:t>
                        </m:r>
                        <m:r>
                          <a:rPr lang="zh-CN" altLang="en-US" sz="2400" i="1" dirty="0">
                            <a:latin typeface="Cambria Math" panose="02040503050406030204" pitchFamily="18" charset="0"/>
                          </a:rPr>
                          <m:t>的</m:t>
                        </m:r>
                        <m:r>
                          <a:rPr lang="zh-CN" altLang="en-US" sz="2400" i="1" dirty="0" smtClean="0">
                            <a:latin typeface="Cambria Math" panose="02040503050406030204" pitchFamily="18" charset="0"/>
                          </a:rPr>
                          <m:t>利息</m:t>
                        </m:r>
                        <m:r>
                          <a:rPr lang="zh-CN" altLang="en-US" sz="2400" i="1" dirty="0">
                            <a:latin typeface="Cambria Math" panose="02040503050406030204" pitchFamily="18" charset="0"/>
                          </a:rPr>
                          <m:t>及费用</m:t>
                        </m:r>
                      </m:den>
                    </m:f>
                  </m:oMath>
                </a14:m>
                <a:endParaRPr lang="zh-CN" altLang="en-US" sz="2400" dirty="0"/>
              </a:p>
            </p:txBody>
          </p:sp>
        </mc:Choice>
        <mc:Fallback xmlns="">
          <p:sp>
            <p:nvSpPr>
              <p:cNvPr id="2" name="文本框 1">
                <a:extLst>
                  <a:ext uri="{FF2B5EF4-FFF2-40B4-BE49-F238E27FC236}">
                    <a16:creationId xmlns:a16="http://schemas.microsoft.com/office/drawing/2014/main" id="{86CF1700-3893-C084-8500-9EF56493B029}"/>
                  </a:ext>
                </a:extLst>
              </p:cNvPr>
              <p:cNvSpPr txBox="1">
                <a:spLocks noRot="1" noChangeAspect="1" noMove="1" noResize="1" noEditPoints="1" noAdjustHandles="1" noChangeArrowheads="1" noChangeShapeType="1" noTextEdit="1"/>
              </p:cNvSpPr>
              <p:nvPr/>
            </p:nvSpPr>
            <p:spPr>
              <a:xfrm>
                <a:off x="601058" y="1170973"/>
                <a:ext cx="10882730" cy="17993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265EE27-3589-A72F-C308-A7F7F9822003}"/>
                  </a:ext>
                </a:extLst>
              </p:cNvPr>
              <p:cNvSpPr txBox="1"/>
              <p:nvPr/>
            </p:nvSpPr>
            <p:spPr>
              <a:xfrm>
                <a:off x="601056" y="3428999"/>
                <a:ext cx="10882730" cy="2629502"/>
              </a:xfrm>
              <a:prstGeom prst="rect">
                <a:avLst/>
              </a:prstGeom>
              <a:noFill/>
            </p:spPr>
            <p:txBody>
              <a:bodyPr wrap="square" rtlCol="0">
                <a:spAutoFit/>
              </a:bodyPr>
              <a:lstStyle/>
              <a:p>
                <a:pPr algn="l"/>
                <a14:m>
                  <m:oMath xmlns:m="http://schemas.openxmlformats.org/officeDocument/2006/math">
                    <m:r>
                      <a:rPr lang="zh-CN" altLang="en-US" sz="2400" i="1" dirty="0" smtClean="0">
                        <a:latin typeface="Cambria Math" panose="02040503050406030204" pitchFamily="18" charset="0"/>
                      </a:rPr>
                      <m:t>保证金比率</m:t>
                    </m:r>
                    <m:r>
                      <a:rPr lang="en-US" altLang="zh-CN" sz="2400" i="1" dirty="0" smtClean="0">
                        <a:latin typeface="Cambria Math" panose="02040503050406030204" pitchFamily="18" charset="0"/>
                      </a:rPr>
                      <m:t>=</m:t>
                    </m:r>
                    <m:f>
                      <m:fPr>
                        <m:ctrlPr>
                          <a:rPr lang="en-US" altLang="zh-CN" sz="2400" i="1" dirty="0" smtClean="0">
                            <a:latin typeface="Cambria Math" panose="02040503050406030204" pitchFamily="18" charset="0"/>
                          </a:rPr>
                        </m:ctrlPr>
                      </m:fPr>
                      <m:num>
                        <m:r>
                          <a:rPr lang="zh-CN" altLang="en-US" sz="2400" i="1" dirty="0">
                            <a:latin typeface="Cambria Math" panose="02040503050406030204" pitchFamily="18" charset="0"/>
                          </a:rPr>
                          <m:t>净资产</m:t>
                        </m:r>
                        <m:r>
                          <a:rPr lang="zh-CN" altLang="en-US" sz="2400" i="1" dirty="0" smtClean="0">
                            <a:latin typeface="Cambria Math" panose="02040503050406030204" pitchFamily="18" charset="0"/>
                          </a:rPr>
                          <m:t>（</m:t>
                        </m:r>
                        <m:r>
                          <a:rPr lang="zh-CN" altLang="en-US" sz="2400" i="1" dirty="0">
                            <a:latin typeface="Cambria Math" panose="02040503050406030204" pitchFamily="18" charset="0"/>
                          </a:rPr>
                          <m:t>账户</m:t>
                        </m:r>
                        <m:r>
                          <a:rPr lang="zh-CN" altLang="en-US" sz="2400" i="1" dirty="0" smtClean="0">
                            <a:latin typeface="Cambria Math" panose="02040503050406030204" pitchFamily="18" charset="0"/>
                          </a:rPr>
                          <m:t>净值）</m:t>
                        </m:r>
                      </m:num>
                      <m:den>
                        <m:r>
                          <a:rPr lang="zh-CN" altLang="en-US" sz="2400" i="1" dirty="0">
                            <a:latin typeface="Cambria Math" panose="02040503050406030204" pitchFamily="18" charset="0"/>
                          </a:rPr>
                          <m:t>证券</m:t>
                        </m:r>
                        <m:r>
                          <a:rPr lang="zh-CN" altLang="en-US" sz="2400" i="1" dirty="0" smtClean="0">
                            <a:latin typeface="Cambria Math" panose="02040503050406030204" pitchFamily="18" charset="0"/>
                          </a:rPr>
                          <m:t>的</m:t>
                        </m:r>
                        <m:r>
                          <a:rPr lang="zh-CN" altLang="en-US" sz="2400" i="1" dirty="0">
                            <a:latin typeface="Cambria Math" panose="02040503050406030204" pitchFamily="18" charset="0"/>
                          </a:rPr>
                          <m:t>市值</m:t>
                        </m:r>
                      </m:den>
                    </m:f>
                    <m:r>
                      <a:rPr lang="zh-CN" altLang="en-US" sz="2400" i="1" dirty="0">
                        <a:latin typeface="Cambria Math" panose="02040503050406030204" pitchFamily="18" charset="0"/>
                      </a:rPr>
                      <m:t>（注</m:t>
                    </m:r>
                  </m:oMath>
                </a14:m>
                <a:r>
                  <a:rPr lang="zh-CN" altLang="en-US" sz="2400" dirty="0"/>
                  <a:t>：计算</a:t>
                </a:r>
                <a:r>
                  <a:rPr lang="zh-CN" altLang="en-US" sz="2400" dirty="0">
                    <a:solidFill>
                      <a:srgbClr val="FF0000"/>
                    </a:solidFill>
                  </a:rPr>
                  <a:t>账户净值时证券可能需要折算</a:t>
                </a:r>
                <a:r>
                  <a:rPr lang="zh-CN" altLang="en-US" sz="2400" dirty="0"/>
                  <a:t>）</a:t>
                </a:r>
                <a:endParaRPr lang="en-US" altLang="zh-CN" sz="2400" dirty="0"/>
              </a:p>
              <a:p>
                <a:pPr algn="l"/>
                <a:endParaRPr lang="en-US" altLang="zh-CN" sz="1400" dirty="0"/>
              </a:p>
              <a:p>
                <a:pPr algn="l"/>
                <a:r>
                  <a:rPr lang="zh-CN" altLang="en-US" sz="2400" b="0" dirty="0">
                    <a:solidFill>
                      <a:schemeClr val="accent1"/>
                    </a:solidFill>
                  </a:rPr>
                  <a:t>买空</a:t>
                </a:r>
                <a:r>
                  <a:rPr lang="zh-CN" altLang="en-US" sz="2400" b="0" dirty="0"/>
                  <a:t>：       </a:t>
                </a:r>
                <a:r>
                  <a:rPr lang="en-US" altLang="zh-CN" sz="2400" b="0" dirty="0"/>
                  <a:t> </a:t>
                </a:r>
                <a14:m>
                  <m:oMath xmlns:m="http://schemas.openxmlformats.org/officeDocument/2006/math">
                    <m:r>
                      <a:rPr lang="en-US" altLang="zh-CN" sz="2400" b="0" i="0"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资产</m:t>
                        </m:r>
                        <m:r>
                          <a:rPr lang="zh-CN" altLang="en-US" sz="2400" i="1" dirty="0" smtClean="0">
                            <a:latin typeface="Cambria Math" panose="02040503050406030204" pitchFamily="18" charset="0"/>
                          </a:rPr>
                          <m:t>现价</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借入</m:t>
                        </m:r>
                        <m:r>
                          <a:rPr lang="zh-CN" altLang="en-US" sz="2400" i="1" dirty="0" smtClean="0">
                            <a:latin typeface="Cambria Math" panose="02040503050406030204" pitchFamily="18" charset="0"/>
                          </a:rPr>
                          <m:t>资金</m:t>
                        </m:r>
                        <m:r>
                          <a:rPr lang="zh-CN" altLang="en-US" sz="2400" i="1" dirty="0">
                            <a:latin typeface="Cambria Math" panose="02040503050406030204" pitchFamily="18" charset="0"/>
                          </a:rPr>
                          <m:t>额</m:t>
                        </m:r>
                      </m:num>
                      <m:den>
                        <m:r>
                          <a:rPr lang="zh-CN" altLang="en-US" sz="2400" i="1" dirty="0">
                            <a:latin typeface="Cambria Math" panose="02040503050406030204" pitchFamily="18" charset="0"/>
                          </a:rPr>
                          <m:t>资产现价</m:t>
                        </m:r>
                      </m:den>
                    </m:f>
                  </m:oMath>
                </a14:m>
                <a:endParaRPr lang="en-US" altLang="zh-CN" sz="2400" dirty="0">
                  <a:ea typeface="Cambria Math" panose="02040503050406030204" pitchFamily="18" charset="0"/>
                </a:endParaRPr>
              </a:p>
              <a:p>
                <a:pPr algn="l"/>
                <a:endParaRPr lang="en-US" altLang="zh-CN" sz="1400" dirty="0"/>
              </a:p>
              <a:p>
                <a:pPr algn="l"/>
                <a:r>
                  <a:rPr lang="zh-CN" altLang="en-US" sz="2400">
                    <a:solidFill>
                      <a:schemeClr val="accent1"/>
                    </a:solidFill>
                  </a:rPr>
                  <a:t>卖空</a:t>
                </a:r>
                <a:r>
                  <a:rPr lang="zh-CN" altLang="en-US" sz="2400" dirty="0">
                    <a:solidFill>
                      <a:schemeClr val="accent1"/>
                    </a:solidFill>
                  </a:rPr>
                  <a:t>：</a:t>
                </a:r>
                <a:r>
                  <a:rPr lang="en-US" altLang="zh-CN" sz="2400" b="0" dirty="0"/>
                  <a:t>        </a:t>
                </a:r>
                <a14:m>
                  <m:oMath xmlns:m="http://schemas.openxmlformats.org/officeDocument/2006/math">
                    <m:r>
                      <a:rPr lang="en-US" altLang="zh-CN" sz="2400" b="0" i="0"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卖空</m:t>
                        </m:r>
                        <m:r>
                          <a:rPr lang="zh-CN" altLang="en-US" sz="2400" i="1" dirty="0" smtClean="0">
                            <a:latin typeface="Cambria Math" panose="02040503050406030204" pitchFamily="18" charset="0"/>
                          </a:rPr>
                          <m:t>时</m:t>
                        </m:r>
                        <m:r>
                          <a:rPr lang="zh-CN" altLang="en-US" sz="2400" i="1" dirty="0">
                            <a:latin typeface="Cambria Math" panose="02040503050406030204" pitchFamily="18" charset="0"/>
                          </a:rPr>
                          <m:t>资产</m:t>
                        </m:r>
                        <m:r>
                          <a:rPr lang="zh-CN" altLang="en-US" sz="2400" i="1" dirty="0" smtClean="0">
                            <a:latin typeface="Cambria Math" panose="02040503050406030204" pitchFamily="18" charset="0"/>
                          </a:rPr>
                          <m:t>价值</m:t>
                        </m:r>
                        <m:r>
                          <a:rPr lang="en-US" altLang="zh-CN" sz="2400" i="1" dirty="0">
                            <a:latin typeface="Cambria Math" panose="02040503050406030204" pitchFamily="18" charset="0"/>
                          </a:rPr>
                          <m:t>+</m:t>
                        </m:r>
                        <m:r>
                          <a:rPr lang="zh-CN" altLang="en-US" sz="2400" i="1" dirty="0" smtClean="0">
                            <a:latin typeface="Cambria Math" panose="02040503050406030204" pitchFamily="18" charset="0"/>
                          </a:rPr>
                          <m:t>初始保证金</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资产</m:t>
                        </m:r>
                        <m:r>
                          <a:rPr lang="zh-CN" altLang="en-US" sz="2400" i="1" dirty="0" smtClean="0">
                            <a:latin typeface="Cambria Math" panose="02040503050406030204" pitchFamily="18" charset="0"/>
                          </a:rPr>
                          <m:t>现价</m:t>
                        </m:r>
                      </m:num>
                      <m:den>
                        <m:r>
                          <a:rPr lang="zh-CN" altLang="en-US" sz="2400" i="1" dirty="0">
                            <a:latin typeface="Cambria Math" panose="02040503050406030204" pitchFamily="18" charset="0"/>
                          </a:rPr>
                          <m:t>资产现价</m:t>
                        </m:r>
                      </m:den>
                    </m:f>
                  </m:oMath>
                </a14:m>
                <a:endParaRPr lang="zh-CN" altLang="en-US" sz="2400" dirty="0">
                  <a:solidFill>
                    <a:schemeClr val="accent1"/>
                  </a:solidFill>
                </a:endParaRPr>
              </a:p>
            </p:txBody>
          </p:sp>
        </mc:Choice>
        <mc:Fallback xmlns="">
          <p:sp>
            <p:nvSpPr>
              <p:cNvPr id="5" name="文本框 4">
                <a:extLst>
                  <a:ext uri="{FF2B5EF4-FFF2-40B4-BE49-F238E27FC236}">
                    <a16:creationId xmlns:a16="http://schemas.microsoft.com/office/drawing/2014/main" id="{8265EE27-3589-A72F-C308-A7F7F9822003}"/>
                  </a:ext>
                </a:extLst>
              </p:cNvPr>
              <p:cNvSpPr txBox="1">
                <a:spLocks noRot="1" noChangeAspect="1" noMove="1" noResize="1" noEditPoints="1" noAdjustHandles="1" noChangeArrowheads="1" noChangeShapeType="1" noTextEdit="1"/>
              </p:cNvSpPr>
              <p:nvPr/>
            </p:nvSpPr>
            <p:spPr>
              <a:xfrm>
                <a:off x="601056" y="3428999"/>
                <a:ext cx="10882730" cy="2629502"/>
              </a:xfrm>
              <a:prstGeom prst="rect">
                <a:avLst/>
              </a:prstGeom>
              <a:blipFill>
                <a:blip r:embed="rId5"/>
                <a:stretch>
                  <a:fillRect l="-8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92638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BAFD328C-2637-F653-6C3B-49F4CFCF67D8}"/>
              </a:ext>
            </a:extLst>
          </p:cNvPr>
          <p:cNvSpPr txBox="1"/>
          <p:nvPr/>
        </p:nvSpPr>
        <p:spPr>
          <a:xfrm>
            <a:off x="286870" y="1290917"/>
            <a:ext cx="11618259" cy="2893100"/>
          </a:xfrm>
          <a:prstGeom prst="rect">
            <a:avLst/>
          </a:prstGeom>
          <a:noFill/>
        </p:spPr>
        <p:txBody>
          <a:bodyPr wrap="square" rtlCol="0">
            <a:spAutoFit/>
          </a:bodyPr>
          <a:lstStyle/>
          <a:p>
            <a:pPr algn="l"/>
            <a:r>
              <a:rPr lang="zh-CN" altLang="en-US" sz="2800" dirty="0"/>
              <a:t>例题：课本</a:t>
            </a:r>
            <a:r>
              <a:rPr lang="en-US" altLang="zh-CN" sz="2800" dirty="0"/>
              <a:t>P46</a:t>
            </a:r>
            <a:r>
              <a:rPr lang="zh-CN" altLang="en-US" sz="2800" dirty="0"/>
              <a:t>例</a:t>
            </a:r>
            <a:r>
              <a:rPr lang="en-US" altLang="zh-CN" sz="2800" dirty="0"/>
              <a:t>2-13</a:t>
            </a:r>
            <a:r>
              <a:rPr lang="zh-CN" altLang="en-US" sz="2800" dirty="0"/>
              <a:t>改编</a:t>
            </a:r>
            <a:endParaRPr lang="en-US" altLang="zh-CN" sz="2800" dirty="0"/>
          </a:p>
          <a:p>
            <a:pPr algn="l"/>
            <a:endParaRPr lang="en-US" altLang="zh-CN" sz="1400" dirty="0"/>
          </a:p>
          <a:p>
            <a:pPr algn="l"/>
            <a:r>
              <a:rPr lang="zh-CN" altLang="en-US" sz="2800" dirty="0"/>
              <a:t>某投资者的信用账户中有</a:t>
            </a:r>
            <a:r>
              <a:rPr lang="en-US" altLang="zh-CN" sz="2800" dirty="0"/>
              <a:t>120</a:t>
            </a:r>
            <a:r>
              <a:rPr lang="zh-CN" altLang="en-US" sz="2800" dirty="0"/>
              <a:t>万元现金和</a:t>
            </a:r>
            <a:r>
              <a:rPr lang="en-US" altLang="zh-CN" sz="2800" dirty="0"/>
              <a:t>100</a:t>
            </a:r>
            <a:r>
              <a:rPr lang="zh-CN" altLang="en-US" sz="2800" dirty="0"/>
              <a:t>万元市值的证券（假设折现率为</a:t>
            </a:r>
            <a:r>
              <a:rPr lang="en-US" altLang="zh-CN" sz="2800" dirty="0"/>
              <a:t>80%</a:t>
            </a:r>
            <a:r>
              <a:rPr lang="zh-CN" altLang="en-US" sz="2800" dirty="0"/>
              <a:t>），假设投资者以</a:t>
            </a:r>
            <a:r>
              <a:rPr lang="en-US" altLang="zh-CN" sz="2800" dirty="0"/>
              <a:t>1</a:t>
            </a:r>
            <a:r>
              <a:rPr lang="zh-CN" altLang="en-US" sz="2800" dirty="0"/>
              <a:t>元</a:t>
            </a:r>
            <a:r>
              <a:rPr lang="en-US" altLang="zh-CN" sz="2800" dirty="0"/>
              <a:t>/</a:t>
            </a:r>
            <a:r>
              <a:rPr lang="zh-CN" altLang="en-US" sz="2800" dirty="0"/>
              <a:t>股的价格融资买入</a:t>
            </a:r>
            <a:r>
              <a:rPr lang="en-US" altLang="zh-CN" sz="2800" dirty="0"/>
              <a:t>A</a:t>
            </a:r>
            <a:r>
              <a:rPr lang="zh-CN" altLang="en-US" sz="2800" dirty="0"/>
              <a:t>股票</a:t>
            </a:r>
            <a:r>
              <a:rPr lang="en-US" altLang="zh-CN" sz="2800" dirty="0"/>
              <a:t>100</a:t>
            </a:r>
            <a:r>
              <a:rPr lang="zh-CN" altLang="en-US" sz="2800" dirty="0"/>
              <a:t>万股，该股票目前市价为</a:t>
            </a:r>
            <a:r>
              <a:rPr lang="en-US" altLang="zh-CN" sz="2800" dirty="0"/>
              <a:t>1.2</a:t>
            </a:r>
            <a:r>
              <a:rPr lang="zh-CN" altLang="en-US" sz="2800" dirty="0"/>
              <a:t>元</a:t>
            </a:r>
            <a:r>
              <a:rPr lang="en-US" altLang="zh-CN" sz="2800" dirty="0"/>
              <a:t>/</a:t>
            </a:r>
            <a:r>
              <a:rPr lang="zh-CN" altLang="en-US" sz="2800" dirty="0"/>
              <a:t>股，折算率为</a:t>
            </a:r>
            <a:r>
              <a:rPr lang="en-US" altLang="zh-CN" sz="2800" dirty="0"/>
              <a:t>90%</a:t>
            </a:r>
            <a:r>
              <a:rPr lang="zh-CN" altLang="en-US" sz="2800" dirty="0"/>
              <a:t> ；并且以</a:t>
            </a:r>
            <a:r>
              <a:rPr lang="en-US" altLang="zh-CN" sz="2800" dirty="0"/>
              <a:t>5</a:t>
            </a:r>
            <a:r>
              <a:rPr lang="zh-CN" altLang="en-US" sz="2800" dirty="0"/>
              <a:t>元</a:t>
            </a:r>
            <a:r>
              <a:rPr lang="en-US" altLang="zh-CN" sz="2800" dirty="0"/>
              <a:t>/</a:t>
            </a:r>
            <a:r>
              <a:rPr lang="zh-CN" altLang="en-US" sz="2800" dirty="0"/>
              <a:t>股的价格融券卖出</a:t>
            </a:r>
            <a:r>
              <a:rPr lang="en-US" altLang="zh-CN" sz="2800" dirty="0"/>
              <a:t>B</a:t>
            </a:r>
            <a:r>
              <a:rPr lang="zh-CN" altLang="en-US" sz="2800" dirty="0"/>
              <a:t>股票</a:t>
            </a:r>
            <a:r>
              <a:rPr lang="en-US" altLang="zh-CN" sz="2800" dirty="0"/>
              <a:t>10</a:t>
            </a:r>
            <a:r>
              <a:rPr lang="zh-CN" altLang="en-US" sz="2800" dirty="0"/>
              <a:t>万股，目前</a:t>
            </a:r>
            <a:r>
              <a:rPr lang="en-US" altLang="zh-CN" sz="2800" dirty="0"/>
              <a:t>B</a:t>
            </a:r>
            <a:r>
              <a:rPr lang="zh-CN" altLang="en-US" sz="2800" dirty="0"/>
              <a:t>股票市价为</a:t>
            </a:r>
            <a:r>
              <a:rPr lang="en-US" altLang="zh-CN" sz="2800" dirty="0"/>
              <a:t>6</a:t>
            </a:r>
            <a:r>
              <a:rPr lang="zh-CN" altLang="en-US" sz="2800" dirty="0"/>
              <a:t>元</a:t>
            </a:r>
            <a:r>
              <a:rPr lang="en-US" altLang="zh-CN" sz="2800" dirty="0"/>
              <a:t>/</a:t>
            </a:r>
            <a:r>
              <a:rPr lang="zh-CN" altLang="en-US" sz="2800" dirty="0"/>
              <a:t>股，折算率为</a:t>
            </a:r>
            <a:r>
              <a:rPr lang="en-US" altLang="zh-CN" sz="2800" dirty="0"/>
              <a:t>80%</a:t>
            </a:r>
            <a:r>
              <a:rPr lang="zh-CN" altLang="en-US" sz="2800" dirty="0"/>
              <a:t>；利息及其他费用合计</a:t>
            </a:r>
            <a:r>
              <a:rPr lang="en-US" altLang="zh-CN" sz="2800" dirty="0"/>
              <a:t>5</a:t>
            </a:r>
            <a:r>
              <a:rPr lang="zh-CN" altLang="en-US" sz="2800" dirty="0"/>
              <a:t>万元，请计算投资者的维持担保比率？</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0A79905-6237-F32C-040E-1DDF9F9DD34F}"/>
                  </a:ext>
                </a:extLst>
              </p:cNvPr>
              <p:cNvSpPr txBox="1"/>
              <p:nvPr/>
            </p:nvSpPr>
            <p:spPr>
              <a:xfrm>
                <a:off x="286870" y="4427073"/>
                <a:ext cx="11607216" cy="1957395"/>
              </a:xfrm>
              <a:prstGeom prst="rect">
                <a:avLst/>
              </a:prstGeom>
              <a:noFill/>
            </p:spPr>
            <p:txBody>
              <a:bodyPr wrap="none" rtlCol="0">
                <a:spAutoFit/>
              </a:bodyPr>
              <a:lstStyle/>
              <a:p>
                <a:pPr algn="l"/>
                <a:r>
                  <a:rPr lang="zh-CN" altLang="en-US" sz="2800" dirty="0"/>
                  <a:t>答案：</a:t>
                </a:r>
                <a:endParaRPr lang="en-US" altLang="zh-CN" sz="2800" dirty="0"/>
              </a:p>
              <a:p>
                <a:pPr algn="l"/>
                <a14:m>
                  <m:oMathPara xmlns:m="http://schemas.openxmlformats.org/officeDocument/2006/math">
                    <m:oMathParaPr>
                      <m:jc m:val="left"/>
                    </m:oMathParaPr>
                    <m:oMath xmlns:m="http://schemas.openxmlformats.org/officeDocument/2006/math">
                      <m:r>
                        <a:rPr lang="zh-CN" altLang="en-US" sz="2400" b="0" i="1" dirty="0">
                          <a:latin typeface="Cambria Math" panose="02040503050406030204" pitchFamily="18" charset="0"/>
                        </a:rPr>
                        <m:t>维持担保</m:t>
                      </m:r>
                      <m:r>
                        <a:rPr lang="zh-CN" altLang="en-US" sz="2400" i="1" dirty="0" smtClean="0">
                          <a:latin typeface="Cambria Math" panose="02040503050406030204" pitchFamily="18" charset="0"/>
                        </a:rPr>
                        <m:t>比率</m:t>
                      </m:r>
                      <m:r>
                        <a:rPr lang="en-US" altLang="zh-CN" sz="2400" b="0" i="0"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现金</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信用证券</m:t>
                          </m:r>
                          <m:r>
                            <a:rPr lang="zh-CN" altLang="en-US" sz="2400" i="1" dirty="0" smtClean="0">
                              <a:latin typeface="Cambria Math" panose="02040503050406030204" pitchFamily="18" charset="0"/>
                            </a:rPr>
                            <m:t>账户</m:t>
                          </m:r>
                          <m:r>
                            <a:rPr lang="zh-CN" altLang="en-US" sz="2400" i="1" dirty="0">
                              <a:latin typeface="Cambria Math" panose="02040503050406030204" pitchFamily="18" charset="0"/>
                            </a:rPr>
                            <m:t>内的</m:t>
                          </m:r>
                          <m:r>
                            <a:rPr lang="zh-CN" altLang="en-US" sz="2400" i="1" dirty="0" smtClean="0">
                              <a:latin typeface="Cambria Math" panose="02040503050406030204" pitchFamily="18" charset="0"/>
                            </a:rPr>
                            <m:t>证券</m:t>
                          </m:r>
                          <m:r>
                            <a:rPr lang="zh-CN" altLang="en-US" sz="2400" i="1" dirty="0">
                              <a:latin typeface="Cambria Math" panose="02040503050406030204" pitchFamily="18" charset="0"/>
                            </a:rPr>
                            <m:t>市值</m:t>
                          </m:r>
                        </m:num>
                        <m:den>
                          <m:r>
                            <a:rPr lang="zh-CN" altLang="en-US" sz="2400" i="1" dirty="0">
                              <a:latin typeface="Cambria Math" panose="02040503050406030204" pitchFamily="18" charset="0"/>
                            </a:rPr>
                            <m:t>融资</m:t>
                          </m:r>
                          <m:r>
                            <a:rPr lang="zh-CN" altLang="en-US" sz="2400" i="1" dirty="0" smtClean="0">
                              <a:latin typeface="Cambria Math" panose="02040503050406030204" pitchFamily="18" charset="0"/>
                            </a:rPr>
                            <m:t>买入</m:t>
                          </m:r>
                          <m:r>
                            <a:rPr lang="zh-CN" altLang="en-US" sz="2400" i="1" dirty="0">
                              <a:latin typeface="Cambria Math" panose="02040503050406030204" pitchFamily="18" charset="0"/>
                            </a:rPr>
                            <m:t>金额</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融券卖出</m:t>
                          </m:r>
                          <m:r>
                            <a:rPr lang="zh-CN" altLang="en-US" sz="2400" i="1" dirty="0" smtClean="0">
                              <a:latin typeface="Cambria Math" panose="02040503050406030204" pitchFamily="18" charset="0"/>
                            </a:rPr>
                            <m:t>证券</m:t>
                          </m:r>
                          <m:r>
                            <a:rPr lang="zh-CN" altLang="en-US" sz="2400" i="1" dirty="0">
                              <a:latin typeface="Cambria Math" panose="02040503050406030204" pitchFamily="18" charset="0"/>
                            </a:rPr>
                            <m:t>数量</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当前</m:t>
                          </m:r>
                          <m:r>
                            <a:rPr lang="zh-CN" altLang="en-US" sz="2400" i="1" dirty="0" smtClean="0">
                              <a:latin typeface="Cambria Math" panose="02040503050406030204" pitchFamily="18" charset="0"/>
                            </a:rPr>
                            <m:t>市价</m:t>
                          </m:r>
                          <m:r>
                            <a:rPr lang="en-US" altLang="zh-CN" sz="2400" i="1" dirty="0">
                              <a:latin typeface="Cambria Math" panose="02040503050406030204" pitchFamily="18" charset="0"/>
                            </a:rPr>
                            <m:t>+</m:t>
                          </m:r>
                          <m:r>
                            <a:rPr lang="zh-CN" altLang="en-US" sz="2400" i="1" dirty="0" smtClean="0">
                              <a:latin typeface="Cambria Math" panose="02040503050406030204" pitchFamily="18" charset="0"/>
                            </a:rPr>
                            <m:t>相关</m:t>
                          </m:r>
                          <m:r>
                            <a:rPr lang="zh-CN" altLang="en-US" sz="2400" i="1" dirty="0">
                              <a:latin typeface="Cambria Math" panose="02040503050406030204" pitchFamily="18" charset="0"/>
                            </a:rPr>
                            <m:t>的</m:t>
                          </m:r>
                          <m:r>
                            <a:rPr lang="zh-CN" altLang="en-US" sz="2400" i="1" dirty="0" smtClean="0">
                              <a:latin typeface="Cambria Math" panose="02040503050406030204" pitchFamily="18" charset="0"/>
                            </a:rPr>
                            <m:t>利息</m:t>
                          </m:r>
                          <m:r>
                            <a:rPr lang="zh-CN" altLang="en-US" sz="2400" i="1" dirty="0">
                              <a:latin typeface="Cambria Math" panose="02040503050406030204" pitchFamily="18" charset="0"/>
                            </a:rPr>
                            <m:t>及费用</m:t>
                          </m:r>
                        </m:den>
                      </m:f>
                    </m:oMath>
                  </m:oMathPara>
                </a14:m>
                <a:endParaRPr lang="en-US" altLang="zh-CN" sz="2800" dirty="0">
                  <a:latin typeface="+mn-ea"/>
                </a:endParaRPr>
              </a:p>
              <a:p>
                <a:r>
                  <a:rPr lang="en-US" altLang="zh-CN" sz="2800" dirty="0"/>
                  <a:t>      	          </a:t>
                </a:r>
                <a14:m>
                  <m:oMath xmlns:m="http://schemas.openxmlformats.org/officeDocument/2006/math">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2</m:t>
                        </m:r>
                        <m:r>
                          <a:rPr lang="en-US" altLang="zh-CN" sz="2800" i="1" dirty="0">
                            <a:latin typeface="Cambria Math" panose="02040503050406030204" pitchFamily="18" charset="0"/>
                          </a:rPr>
                          <m:t>0</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r>
                          <a:rPr lang="en-US" altLang="zh-CN" sz="2800" i="1" dirty="0">
                            <a:latin typeface="Cambria Math" panose="02040503050406030204" pitchFamily="18" charset="0"/>
                          </a:rPr>
                          <m:t>0</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r>
                          <a:rPr lang="en-US" altLang="zh-CN" sz="2800" i="1" dirty="0">
                            <a:latin typeface="Cambria Math" panose="02040503050406030204" pitchFamily="18" charset="0"/>
                          </a:rPr>
                          <m:t>0</m:t>
                        </m:r>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1</m:t>
                        </m:r>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2</m:t>
                        </m:r>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5</m:t>
                        </m:r>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1</m:t>
                        </m:r>
                        <m:r>
                          <a:rPr lang="en-US" altLang="zh-CN" sz="2800" i="1" dirty="0" smtClean="0">
                            <a:latin typeface="Cambria Math" panose="02040503050406030204" pitchFamily="18" charset="0"/>
                            <a:ea typeface="Cambria Math" panose="02040503050406030204" pitchFamily="18" charset="0"/>
                          </a:rPr>
                          <m:t>0</m:t>
                        </m:r>
                      </m:num>
                      <m:den>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r>
                          <a:rPr lang="en-US" altLang="zh-CN" sz="2800" i="1" dirty="0">
                            <a:latin typeface="Cambria Math" panose="02040503050406030204" pitchFamily="18" charset="0"/>
                          </a:rPr>
                          <m:t>0</m:t>
                        </m:r>
                        <m:r>
                          <a:rPr lang="en-US" altLang="zh-CN" sz="2800" i="1" dirty="0">
                            <a:latin typeface="Cambria Math" panose="02040503050406030204" pitchFamily="18" charset="0"/>
                            <a:ea typeface="Cambria Math" panose="02040503050406030204" pitchFamily="18" charset="0"/>
                          </a:rPr>
                          <m:t>×1+10×</m:t>
                        </m:r>
                        <m:r>
                          <a:rPr lang="en-US" altLang="zh-CN" sz="2800" i="1" dirty="0" smtClean="0">
                            <a:latin typeface="Cambria Math" panose="02040503050406030204" pitchFamily="18" charset="0"/>
                            <a:ea typeface="Cambria Math" panose="02040503050406030204" pitchFamily="18" charset="0"/>
                          </a:rPr>
                          <m:t>6</m:t>
                        </m:r>
                        <m:r>
                          <a:rPr lang="en-US" altLang="zh-CN" sz="2800" i="1" dirty="0">
                            <a:latin typeface="Cambria Math" panose="02040503050406030204" pitchFamily="18" charset="0"/>
                            <a:ea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5</m:t>
                        </m:r>
                      </m:den>
                    </m:f>
                    <m:r>
                      <a:rPr lang="en-US" altLang="zh-CN" sz="2800" b="0" i="1" dirty="0" smtClean="0">
                        <a:latin typeface="Cambria Math" panose="02040503050406030204" pitchFamily="18" charset="0"/>
                      </a:rPr>
                      <m:t>=2.36</m:t>
                    </m:r>
                  </m:oMath>
                </a14:m>
                <a:endParaRPr lang="zh-CN" altLang="en-US" sz="2800" dirty="0"/>
              </a:p>
            </p:txBody>
          </p:sp>
        </mc:Choice>
        <mc:Fallback xmlns="">
          <p:sp>
            <p:nvSpPr>
              <p:cNvPr id="3" name="文本框 2">
                <a:extLst>
                  <a:ext uri="{FF2B5EF4-FFF2-40B4-BE49-F238E27FC236}">
                    <a16:creationId xmlns:a16="http://schemas.microsoft.com/office/drawing/2014/main" id="{F0A79905-6237-F32C-040E-1DDF9F9DD34F}"/>
                  </a:ext>
                </a:extLst>
              </p:cNvPr>
              <p:cNvSpPr txBox="1">
                <a:spLocks noRot="1" noChangeAspect="1" noMove="1" noResize="1" noEditPoints="1" noAdjustHandles="1" noChangeArrowheads="1" noChangeShapeType="1" noTextEdit="1"/>
              </p:cNvSpPr>
              <p:nvPr/>
            </p:nvSpPr>
            <p:spPr>
              <a:xfrm>
                <a:off x="286870" y="4427073"/>
                <a:ext cx="11607216" cy="1957395"/>
              </a:xfrm>
              <a:prstGeom prst="rect">
                <a:avLst/>
              </a:prstGeom>
              <a:blipFill>
                <a:blip r:embed="rId4"/>
                <a:stretch>
                  <a:fillRect l="-1050" t="-3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996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26</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564253" y="3930223"/>
            <a:ext cx="5063494"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投资组合绩效评价</a:t>
            </a:r>
          </a:p>
        </p:txBody>
      </p:sp>
    </p:spTree>
    <p:extLst>
      <p:ext uri="{BB962C8B-B14F-4D97-AF65-F5344CB8AC3E}">
        <p14:creationId xmlns:p14="http://schemas.microsoft.com/office/powerpoint/2010/main" val="35149529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业绩评估</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4" name="表格 2">
                <a:extLst>
                  <a:ext uri="{FF2B5EF4-FFF2-40B4-BE49-F238E27FC236}">
                    <a16:creationId xmlns:a16="http://schemas.microsoft.com/office/drawing/2014/main" id="{2EFD129A-A50F-4911-9AD7-5AFCF5986DE2}"/>
                  </a:ext>
                </a:extLst>
              </p:cNvPr>
              <p:cNvGraphicFramePr>
                <a:graphicFrameLocks noGrp="1"/>
              </p:cNvGraphicFramePr>
              <p:nvPr>
                <p:extLst>
                  <p:ext uri="{D42A27DB-BD31-4B8C-83A1-F6EECF244321}">
                    <p14:modId xmlns:p14="http://schemas.microsoft.com/office/powerpoint/2010/main" val="1666102893"/>
                  </p:ext>
                </p:extLst>
              </p:nvPr>
            </p:nvGraphicFramePr>
            <p:xfrm>
              <a:off x="156006" y="1526794"/>
              <a:ext cx="11879988" cy="3769742"/>
            </p:xfrm>
            <a:graphic>
              <a:graphicData uri="http://schemas.openxmlformats.org/drawingml/2006/table">
                <a:tbl>
                  <a:tblPr firstRow="1" bandRow="1">
                    <a:tableStyleId>{5C22544A-7EE6-4342-B048-85BDC9FD1C3A}</a:tableStyleId>
                  </a:tblPr>
                  <a:tblGrid>
                    <a:gridCol w="2085404">
                      <a:extLst>
                        <a:ext uri="{9D8B030D-6E8A-4147-A177-3AD203B41FA5}">
                          <a16:colId xmlns:a16="http://schemas.microsoft.com/office/drawing/2014/main" val="144562360"/>
                        </a:ext>
                      </a:extLst>
                    </a:gridCol>
                    <a:gridCol w="5279697">
                      <a:extLst>
                        <a:ext uri="{9D8B030D-6E8A-4147-A177-3AD203B41FA5}">
                          <a16:colId xmlns:a16="http://schemas.microsoft.com/office/drawing/2014/main" val="1673393747"/>
                        </a:ext>
                      </a:extLst>
                    </a:gridCol>
                    <a:gridCol w="4514887">
                      <a:extLst>
                        <a:ext uri="{9D8B030D-6E8A-4147-A177-3AD203B41FA5}">
                          <a16:colId xmlns:a16="http://schemas.microsoft.com/office/drawing/2014/main" val="3819030722"/>
                        </a:ext>
                      </a:extLst>
                    </a:gridCol>
                  </a:tblGrid>
                  <a:tr h="370840">
                    <a:tc>
                      <a:txBody>
                        <a:bodyPr/>
                        <a:lstStyle/>
                        <a:p>
                          <a:pPr algn="ctr"/>
                          <a:r>
                            <a:rPr lang="zh-CN" altLang="en-US" sz="2400" dirty="0">
                              <a:solidFill>
                                <a:schemeClr val="tx1"/>
                              </a:solidFill>
                            </a:rPr>
                            <a:t>指标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定义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75757"/>
                      </a:ext>
                    </a:extLst>
                  </a:tr>
                  <a:tr h="370840">
                    <a:tc>
                      <a:txBody>
                        <a:bodyPr/>
                        <a:lstStyle/>
                        <a:p>
                          <a:pPr algn="ctr"/>
                          <a14:m>
                            <m:oMath xmlns:m="http://schemas.openxmlformats.org/officeDocument/2006/math">
                              <m:r>
                                <a:rPr lang="zh-CN" altLang="en-US" sz="2400" i="1" dirty="0" smtClean="0">
                                  <a:solidFill>
                                    <a:schemeClr val="tx1"/>
                                  </a:solidFill>
                                  <a:latin typeface="Cambria Math" panose="02040503050406030204" pitchFamily="18" charset="0"/>
                                </a:rPr>
                                <m:t>夏普</m:t>
                              </m:r>
                            </m:oMath>
                          </a14:m>
                          <a:r>
                            <a:rPr lang="zh-CN" altLang="en-US" sz="2400" dirty="0">
                              <a:solidFill>
                                <a:schemeClr val="tx1"/>
                              </a:solidFill>
                            </a:rPr>
                            <a:t>比率</a:t>
                          </a:r>
                          <a14:m>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𝑆</m:t>
                                  </m:r>
                                </m:e>
                                <m:sub>
                                  <m:r>
                                    <a:rPr lang="en-US" altLang="zh-CN" sz="2400" b="0" i="1" dirty="0" smtClean="0">
                                      <a:solidFill>
                                        <a:schemeClr val="tx1"/>
                                      </a:solidFill>
                                      <a:latin typeface="Cambria Math" panose="02040503050406030204" pitchFamily="18" charset="0"/>
                                    </a:rPr>
                                    <m:t>𝑝</m:t>
                                  </m:r>
                                </m:sub>
                              </m:sSub>
                            </m:oMath>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单位标准差的超额收益（总风险的单位溢价）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𝑆</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𝑓</m:t>
                                        </m:r>
                                      </m:sub>
                                    </m:sSub>
                                  </m:num>
                                  <m:den>
                                    <m:sSub>
                                      <m:sSubPr>
                                        <m:ctrlPr>
                                          <a:rPr lang="en-US" altLang="zh-CN" sz="2400" b="0" i="1" dirty="0" smtClean="0">
                                            <a:solidFill>
                                              <a:schemeClr val="tx1"/>
                                            </a:solidFill>
                                            <a:latin typeface="Cambria Math" panose="02040503050406030204" pitchFamily="18" charset="0"/>
                                          </a:rPr>
                                        </m:ctrlPr>
                                      </m:sSubPr>
                                      <m:e>
                                        <m:r>
                                          <a:rPr lang="zh-CN" altLang="en-US" sz="2400" b="0" i="1" dirty="0" smtClean="0">
                                            <a:solidFill>
                                              <a:schemeClr val="tx1"/>
                                            </a:solidFill>
                                            <a:latin typeface="Cambria Math" panose="02040503050406030204" pitchFamily="18" charset="0"/>
                                          </a:rPr>
                                          <m:t>𝜎</m:t>
                                        </m:r>
                                      </m:e>
                                      <m:sub>
                                        <m:r>
                                          <a:rPr lang="en-US" altLang="zh-CN" sz="2400" b="0" i="1" dirty="0" smtClean="0">
                                            <a:solidFill>
                                              <a:schemeClr val="tx1"/>
                                            </a:solidFill>
                                            <a:latin typeface="Cambria Math" panose="02040503050406030204" pitchFamily="18" charset="0"/>
                                          </a:rPr>
                                          <m:t>𝑝</m:t>
                                        </m:r>
                                      </m:sub>
                                    </m:sSub>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2487580"/>
                      </a:ext>
                    </a:extLst>
                  </a:tr>
                  <a:tr h="370840">
                    <a:tc>
                      <a:txBody>
                        <a:bodyPr/>
                        <a:lstStyle/>
                        <a:p>
                          <a:pPr algn="ctr"/>
                          <a14:m>
                            <m:oMath xmlns:m="http://schemas.openxmlformats.org/officeDocument/2006/math">
                              <m:r>
                                <a:rPr lang="zh-CN" altLang="en-US" sz="2400" i="1" dirty="0" smtClean="0">
                                  <a:solidFill>
                                    <a:schemeClr val="tx1"/>
                                  </a:solidFill>
                                  <a:latin typeface="Cambria Math" panose="02040503050406030204" pitchFamily="18" charset="0"/>
                                </a:rPr>
                                <m:t>特雷纳</m:t>
                              </m:r>
                            </m:oMath>
                          </a14:m>
                          <a:r>
                            <a:rPr lang="zh-CN" altLang="en-US" sz="2400" dirty="0">
                              <a:solidFill>
                                <a:schemeClr val="tx1"/>
                              </a:solidFill>
                            </a:rPr>
                            <a:t>指标</a:t>
                          </a:r>
                          <a14:m>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𝑇</m:t>
                                  </m:r>
                                </m:e>
                                <m:sub>
                                  <m:r>
                                    <a:rPr lang="en-US" altLang="zh-CN" sz="2400" b="0" i="1" dirty="0" smtClean="0">
                                      <a:solidFill>
                                        <a:schemeClr val="tx1"/>
                                      </a:solidFill>
                                      <a:latin typeface="Cambria Math" panose="02040503050406030204" pitchFamily="18" charset="0"/>
                                    </a:rPr>
                                    <m:t>𝑝</m:t>
                                  </m:r>
                                </m:sub>
                              </m:sSub>
                            </m:oMath>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单位系统性风险的超额收益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𝑇</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ea typeface="Cambria Math" panose="02040503050406030204" pitchFamily="18" charset="0"/>
                                  </a:rPr>
                                  <m:t>=</m:t>
                                </m:r>
                                <m:f>
                                  <m:fPr>
                                    <m:ctrlPr>
                                      <a:rPr lang="en-US" altLang="zh-CN" sz="2400" b="0" i="1" dirty="0" smtClean="0">
                                        <a:solidFill>
                                          <a:schemeClr val="tx1"/>
                                        </a:solidFill>
                                        <a:latin typeface="Cambria Math" panose="02040503050406030204" pitchFamily="18" charset="0"/>
                                        <a:ea typeface="Cambria Math" panose="02040503050406030204" pitchFamily="18" charset="0"/>
                                      </a:rPr>
                                    </m:ctrlPr>
                                  </m:fPr>
                                  <m:num>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𝑓</m:t>
                                        </m:r>
                                      </m:sub>
                                    </m:sSub>
                                  </m:num>
                                  <m:den>
                                    <m:sSub>
                                      <m:sSubPr>
                                        <m:ctrlPr>
                                          <a:rPr lang="en-US" altLang="zh-CN" sz="2400" b="0" i="1" dirty="0" smtClean="0">
                                            <a:solidFill>
                                              <a:schemeClr val="tx1"/>
                                            </a:solidFill>
                                            <a:latin typeface="Cambria Math" panose="02040503050406030204" pitchFamily="18" charset="0"/>
                                          </a:rPr>
                                        </m:ctrlPr>
                                      </m:sSubPr>
                                      <m:e>
                                        <m:r>
                                          <a:rPr lang="zh-CN" altLang="en-US" sz="2400" b="0" i="1" dirty="0" smtClean="0">
                                            <a:solidFill>
                                              <a:schemeClr val="tx1"/>
                                            </a:solidFill>
                                            <a:latin typeface="Cambria Math" panose="02040503050406030204" pitchFamily="18" charset="0"/>
                                          </a:rPr>
                                          <m:t>𝛽</m:t>
                                        </m:r>
                                      </m:e>
                                      <m:sub>
                                        <m:r>
                                          <a:rPr lang="en-US" altLang="zh-CN" sz="2400" b="0" i="1" dirty="0" smtClean="0">
                                            <a:solidFill>
                                              <a:schemeClr val="tx1"/>
                                            </a:solidFill>
                                            <a:latin typeface="Cambria Math" panose="02040503050406030204" pitchFamily="18" charset="0"/>
                                          </a:rPr>
                                          <m:t>𝑝</m:t>
                                        </m:r>
                                      </m:sub>
                                    </m:sSub>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2862645"/>
                      </a:ext>
                    </a:extLst>
                  </a:tr>
                  <a:tr h="370840">
                    <a:tc>
                      <a:txBody>
                        <a:bodyPr/>
                        <a:lstStyle/>
                        <a:p>
                          <a:pPr algn="ctr"/>
                          <a14:m>
                            <m:oMathPara xmlns:m="http://schemas.openxmlformats.org/officeDocument/2006/math">
                              <m:oMathParaPr>
                                <m:jc m:val="centerGroup"/>
                              </m:oMathParaPr>
                              <m:oMath xmlns:m="http://schemas.openxmlformats.org/officeDocument/2006/math">
                                <m:r>
                                  <a:rPr lang="zh-CN" altLang="en-US" sz="2400" i="1" dirty="0" smtClean="0">
                                    <a:solidFill>
                                      <a:schemeClr val="tx1"/>
                                    </a:solidFill>
                                    <a:latin typeface="Cambria Math" panose="02040503050406030204" pitchFamily="18" charset="0"/>
                                  </a:rPr>
                                  <m:t>詹森</m:t>
                                </m:r>
                                <m:r>
                                  <a:rPr lang="zh-CN" altLang="en-US" sz="2400" i="1" dirty="0" smtClean="0">
                                    <a:solidFill>
                                      <a:schemeClr val="tx1"/>
                                    </a:solidFill>
                                    <a:latin typeface="Cambria Math" panose="02040503050406030204" pitchFamily="18" charset="0"/>
                                  </a:rPr>
                                  <m:t>𝛼</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证券组合的实际期望收益率与根据</a:t>
                          </a:r>
                          <a:r>
                            <a:rPr lang="en-US" altLang="zh-CN" sz="2400" dirty="0">
                              <a:solidFill>
                                <a:schemeClr val="tx1"/>
                              </a:solidFill>
                            </a:rPr>
                            <a:t>CAPM</a:t>
                          </a:r>
                          <a:r>
                            <a:rPr lang="zh-CN" altLang="en-US" sz="2400" dirty="0">
                              <a:solidFill>
                                <a:schemeClr val="tx1"/>
                              </a:solidFill>
                            </a:rPr>
                            <a:t>计算得出的期望收益率之差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en-US" altLang="zh-CN" sz="2400" b="0" i="1" dirty="0" smtClean="0">
                                        <a:solidFill>
                                          <a:schemeClr val="tx1"/>
                                        </a:solidFill>
                                        <a:latin typeface="Cambria Math" panose="02040503050406030204" pitchFamily="18" charset="0"/>
                                      </a:rPr>
                                      <m:t>𝑝</m:t>
                                    </m:r>
                                  </m:sub>
                                </m:sSub>
                                <m:r>
                                  <a:rPr lang="en-US" altLang="zh-CN" sz="2400" b="0" i="0"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𝑓</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zh-CN" altLang="en-US" sz="2400" b="0" i="1" dirty="0" smtClean="0">
                                        <a:solidFill>
                                          <a:schemeClr val="tx1"/>
                                        </a:solidFill>
                                        <a:latin typeface="Cambria Math" panose="02040503050406030204" pitchFamily="18" charset="0"/>
                                      </a:rPr>
                                      <m:t>𝛽</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𝑚</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𝑟</m:t>
                                    </m:r>
                                  </m:e>
                                  <m:sub>
                                    <m:r>
                                      <a:rPr lang="en-US" altLang="zh-CN" sz="2400" b="0" i="1" dirty="0" smtClean="0">
                                        <a:solidFill>
                                          <a:schemeClr val="tx1"/>
                                        </a:solidFill>
                                        <a:latin typeface="Cambria Math" panose="02040503050406030204" pitchFamily="18" charset="0"/>
                                      </a:rPr>
                                      <m:t>𝑓</m:t>
                                    </m:r>
                                  </m:sub>
                                </m:sSub>
                                <m:r>
                                  <a:rPr lang="en-US" altLang="zh-CN" sz="2400" b="0" i="1" dirty="0" smtClean="0">
                                    <a:solidFill>
                                      <a:schemeClr val="tx1"/>
                                    </a:solidFill>
                                    <a:latin typeface="Cambria Math" panose="02040503050406030204" pitchFamily="18" charset="0"/>
                                  </a:rPr>
                                  <m:t>)]</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4136569"/>
                      </a:ext>
                    </a:extLst>
                  </a:tr>
                  <a:tr h="370840">
                    <a:tc>
                      <a:txBody>
                        <a:bodyPr/>
                        <a:lstStyle/>
                        <a:p>
                          <a:pPr algn="ctr"/>
                          <a14:m>
                            <m:oMathPara xmlns:m="http://schemas.openxmlformats.org/officeDocument/2006/math">
                              <m:oMathParaPr>
                                <m:jc m:val="centerGroup"/>
                              </m:oMathParaPr>
                              <m:oMath xmlns:m="http://schemas.openxmlformats.org/officeDocument/2006/math">
                                <m:r>
                                  <a:rPr lang="zh-CN" altLang="en-US" sz="2400" i="1" dirty="0" smtClean="0">
                                    <a:solidFill>
                                      <a:schemeClr val="tx1"/>
                                    </a:solidFill>
                                    <a:latin typeface="Cambria Math" panose="02040503050406030204" pitchFamily="18" charset="0"/>
                                  </a:rPr>
                                  <m:t>信息比率</m:t>
                                </m:r>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𝐼𝑅</m:t>
                                    </m:r>
                                  </m:e>
                                  <m:sub>
                                    <m:r>
                                      <a:rPr lang="en-US" altLang="zh-CN" sz="2400" b="0" i="1" dirty="0" smtClean="0">
                                        <a:solidFill>
                                          <a:schemeClr val="tx1"/>
                                        </a:solidFill>
                                        <a:latin typeface="Cambria Math" panose="02040503050406030204" pitchFamily="18" charset="0"/>
                                      </a:rPr>
                                      <m:t>𝑝</m:t>
                                    </m:r>
                                  </m:sub>
                                </m:sSub>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单位非系统性风险带来的超额收益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𝐼𝑅</m:t>
                                    </m:r>
                                  </m:e>
                                  <m:sub>
                                    <m:r>
                                      <a:rPr lang="en-US" altLang="zh-CN" sz="2400" b="0" i="1" dirty="0" smtClean="0">
                                        <a:solidFill>
                                          <a:schemeClr val="tx1"/>
                                        </a:solidFill>
                                        <a:latin typeface="Cambria Math" panose="02040503050406030204" pitchFamily="18" charset="0"/>
                                      </a:rPr>
                                      <m:t>𝑝</m:t>
                                    </m:r>
                                  </m:sub>
                                </m:sSub>
                                <m:r>
                                  <a:rPr lang="en-US" altLang="zh-CN" sz="2400" b="0" i="1" smtClean="0">
                                    <a:solidFill>
                                      <a:schemeClr val="tx1"/>
                                    </a:solidFill>
                                    <a:latin typeface="Cambria Math" panose="02040503050406030204" pitchFamily="18" charset="0"/>
                                    <a:ea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sSub>
                                      <m:sSubPr>
                                        <m:ctrlPr>
                                          <a:rPr lang="en-US" altLang="zh-CN"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en-US" altLang="zh-CN" sz="2400" b="0" i="1" dirty="0" smtClean="0">
                                            <a:solidFill>
                                              <a:schemeClr val="tx1"/>
                                            </a:solidFill>
                                            <a:latin typeface="Cambria Math" panose="02040503050406030204" pitchFamily="18" charset="0"/>
                                          </a:rPr>
                                          <m:t>𝑝</m:t>
                                        </m:r>
                                      </m:sub>
                                    </m:sSub>
                                  </m:num>
                                  <m:den>
                                    <m:r>
                                      <a:rPr lang="zh-CN" altLang="en-US" sz="2400" b="0" i="1" dirty="0" smtClean="0">
                                        <a:solidFill>
                                          <a:schemeClr val="tx1"/>
                                        </a:solidFill>
                                        <a:latin typeface="Cambria Math" panose="02040503050406030204" pitchFamily="18" charset="0"/>
                                      </a:rPr>
                                      <m:t>𝜎</m:t>
                                    </m:r>
                                    <m:r>
                                      <a:rPr lang="en-US" altLang="zh-CN" sz="2400" b="0" i="1" dirty="0" smtClean="0">
                                        <a:solidFill>
                                          <a:schemeClr val="tx1"/>
                                        </a:solidFill>
                                        <a:latin typeface="Cambria Math" panose="02040503050406030204" pitchFamily="18" charset="0"/>
                                      </a:rPr>
                                      <m:t>(</m:t>
                                    </m:r>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𝑒</m:t>
                                        </m:r>
                                      </m:e>
                                      <m:sub>
                                        <m:r>
                                          <a:rPr lang="en-US" altLang="zh-CN" sz="2400" b="0" i="1" dirty="0" smtClean="0">
                                            <a:solidFill>
                                              <a:schemeClr val="tx1"/>
                                            </a:solidFill>
                                            <a:latin typeface="Cambria Math" panose="02040503050406030204" pitchFamily="18" charset="0"/>
                                          </a:rPr>
                                          <m:t>𝑝</m:t>
                                        </m:r>
                                      </m:sub>
                                    </m:sSub>
                                    <m:r>
                                      <a:rPr lang="en-US" altLang="zh-CN" sz="2400" b="0" i="1" dirty="0" smtClean="0">
                                        <a:solidFill>
                                          <a:schemeClr val="tx1"/>
                                        </a:solidFill>
                                        <a:latin typeface="Cambria Math" panose="02040503050406030204" pitchFamily="18" charset="0"/>
                                      </a:rPr>
                                      <m:t>)</m:t>
                                    </m:r>
                                  </m:den>
                                </m:f>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625637"/>
                      </a:ext>
                    </a:extLst>
                  </a:tr>
                </a:tbl>
              </a:graphicData>
            </a:graphic>
          </p:graphicFrame>
        </mc:Choice>
        <mc:Fallback xmlns="">
          <p:graphicFrame>
            <p:nvGraphicFramePr>
              <p:cNvPr id="4" name="表格 2">
                <a:extLst>
                  <a:ext uri="{FF2B5EF4-FFF2-40B4-BE49-F238E27FC236}">
                    <a16:creationId xmlns:a16="http://schemas.microsoft.com/office/drawing/2014/main" id="{2EFD129A-A50F-4911-9AD7-5AFCF5986DE2}"/>
                  </a:ext>
                </a:extLst>
              </p:cNvPr>
              <p:cNvGraphicFramePr>
                <a:graphicFrameLocks noGrp="1"/>
              </p:cNvGraphicFramePr>
              <p:nvPr>
                <p:extLst>
                  <p:ext uri="{D42A27DB-BD31-4B8C-83A1-F6EECF244321}">
                    <p14:modId xmlns:p14="http://schemas.microsoft.com/office/powerpoint/2010/main" val="1666102893"/>
                  </p:ext>
                </p:extLst>
              </p:nvPr>
            </p:nvGraphicFramePr>
            <p:xfrm>
              <a:off x="156006" y="1526794"/>
              <a:ext cx="11879988" cy="3769742"/>
            </p:xfrm>
            <a:graphic>
              <a:graphicData uri="http://schemas.openxmlformats.org/drawingml/2006/table">
                <a:tbl>
                  <a:tblPr firstRow="1" bandRow="1">
                    <a:tableStyleId>{5C22544A-7EE6-4342-B048-85BDC9FD1C3A}</a:tableStyleId>
                  </a:tblPr>
                  <a:tblGrid>
                    <a:gridCol w="2085404">
                      <a:extLst>
                        <a:ext uri="{9D8B030D-6E8A-4147-A177-3AD203B41FA5}">
                          <a16:colId xmlns:a16="http://schemas.microsoft.com/office/drawing/2014/main" val="144562360"/>
                        </a:ext>
                      </a:extLst>
                    </a:gridCol>
                    <a:gridCol w="5279697">
                      <a:extLst>
                        <a:ext uri="{9D8B030D-6E8A-4147-A177-3AD203B41FA5}">
                          <a16:colId xmlns:a16="http://schemas.microsoft.com/office/drawing/2014/main" val="1673393747"/>
                        </a:ext>
                      </a:extLst>
                    </a:gridCol>
                    <a:gridCol w="4514887">
                      <a:extLst>
                        <a:ext uri="{9D8B030D-6E8A-4147-A177-3AD203B41FA5}">
                          <a16:colId xmlns:a16="http://schemas.microsoft.com/office/drawing/2014/main" val="3819030722"/>
                        </a:ext>
                      </a:extLst>
                    </a:gridCol>
                  </a:tblGrid>
                  <a:tr h="457200">
                    <a:tc>
                      <a:txBody>
                        <a:bodyPr/>
                        <a:lstStyle/>
                        <a:p>
                          <a:pPr algn="ctr"/>
                          <a:r>
                            <a:rPr lang="zh-CN" altLang="en-US" sz="2400" dirty="0">
                              <a:solidFill>
                                <a:schemeClr val="tx1"/>
                              </a:solidFill>
                            </a:rPr>
                            <a:t>指标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定义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dirty="0">
                              <a:solidFill>
                                <a:schemeClr val="tx1"/>
                              </a:solidFill>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75757"/>
                      </a:ext>
                    </a:extLst>
                  </a:tr>
                  <a:tr h="830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92" t="-60294" r="-470760" b="-301471"/>
                          </a:stretch>
                        </a:blipFill>
                      </a:tcPr>
                    </a:tc>
                    <a:tc>
                      <a:txBody>
                        <a:bodyPr/>
                        <a:lstStyle/>
                        <a:p>
                          <a:pPr algn="ctr"/>
                          <a:r>
                            <a:rPr lang="zh-CN" altLang="en-US" sz="2400" dirty="0">
                              <a:solidFill>
                                <a:schemeClr val="tx1"/>
                              </a:solidFill>
                            </a:rPr>
                            <a:t>单位标准差的超额收益（总风险的单位溢价）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63293" t="-60294" r="-270" b="-301471"/>
                          </a:stretch>
                        </a:blipFill>
                      </a:tcPr>
                    </a:tc>
                    <a:extLst>
                      <a:ext uri="{0D108BD9-81ED-4DB2-BD59-A6C34878D82A}">
                        <a16:rowId xmlns:a16="http://schemas.microsoft.com/office/drawing/2014/main" val="3312487580"/>
                      </a:ext>
                    </a:extLst>
                  </a:tr>
                  <a:tr h="830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92" t="-159124" r="-470760" b="-19927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单位系统性风险的超额收益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63293" t="-159124" r="-270" b="-199270"/>
                          </a:stretch>
                        </a:blipFill>
                      </a:tcPr>
                    </a:tc>
                    <a:extLst>
                      <a:ext uri="{0D108BD9-81ED-4DB2-BD59-A6C34878D82A}">
                        <a16:rowId xmlns:a16="http://schemas.microsoft.com/office/drawing/2014/main" val="1342862645"/>
                      </a:ext>
                    </a:extLst>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92" t="-262963" r="-470760" b="-102222"/>
                          </a:stretch>
                        </a:blipFill>
                      </a:tcPr>
                    </a:tc>
                    <a:tc>
                      <a:txBody>
                        <a:bodyPr/>
                        <a:lstStyle/>
                        <a:p>
                          <a:pPr algn="ctr"/>
                          <a:r>
                            <a:rPr lang="zh-CN" altLang="en-US" sz="2400" dirty="0">
                              <a:solidFill>
                                <a:schemeClr val="tx1"/>
                              </a:solidFill>
                            </a:rPr>
                            <a:t>证券组合的实际期望收益率与根据</a:t>
                          </a:r>
                          <a:r>
                            <a:rPr lang="en-US" altLang="zh-CN" sz="2400" dirty="0">
                              <a:solidFill>
                                <a:schemeClr val="tx1"/>
                              </a:solidFill>
                            </a:rPr>
                            <a:t>CAPM</a:t>
                          </a:r>
                          <a:r>
                            <a:rPr lang="zh-CN" altLang="en-US" sz="2400" dirty="0">
                              <a:solidFill>
                                <a:schemeClr val="tx1"/>
                              </a:solidFill>
                            </a:rPr>
                            <a:t>计算得出的期望收益率之差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63293" t="-262963" r="-270" b="-102222"/>
                          </a:stretch>
                        </a:blipFill>
                      </a:tcPr>
                    </a:tc>
                    <a:extLst>
                      <a:ext uri="{0D108BD9-81ED-4DB2-BD59-A6C34878D82A}">
                        <a16:rowId xmlns:a16="http://schemas.microsoft.com/office/drawing/2014/main" val="624136569"/>
                      </a:ext>
                    </a:extLst>
                  </a:tr>
                  <a:tr h="829056">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92" t="-360294" r="-470760" b="-1471"/>
                          </a:stretch>
                        </a:blipFill>
                      </a:tcPr>
                    </a:tc>
                    <a:tc>
                      <a:txBody>
                        <a:bodyPr/>
                        <a:lstStyle/>
                        <a:p>
                          <a:pPr algn="ctr"/>
                          <a:r>
                            <a:rPr lang="zh-CN" altLang="en-US" sz="2400" dirty="0">
                              <a:solidFill>
                                <a:schemeClr val="tx1"/>
                              </a:solidFill>
                            </a:rPr>
                            <a:t>单位非系统性风险带来的超额收益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63293" t="-360294" r="-270" b="-1471"/>
                          </a:stretch>
                        </a:blipFill>
                      </a:tcPr>
                    </a:tc>
                    <a:extLst>
                      <a:ext uri="{0D108BD9-81ED-4DB2-BD59-A6C34878D82A}">
                        <a16:rowId xmlns:a16="http://schemas.microsoft.com/office/drawing/2014/main" val="3221625637"/>
                      </a:ext>
                    </a:extLst>
                  </a:tr>
                </a:tbl>
              </a:graphicData>
            </a:graphic>
          </p:graphicFrame>
        </mc:Fallback>
      </mc:AlternateContent>
    </p:spTree>
    <p:extLst>
      <p:ext uri="{BB962C8B-B14F-4D97-AF65-F5344CB8AC3E}">
        <p14:creationId xmlns:p14="http://schemas.microsoft.com/office/powerpoint/2010/main" val="108362115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结语</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FA195B53-BAC1-425D-9368-8DA967A2097B}"/>
              </a:ext>
            </a:extLst>
          </p:cNvPr>
          <p:cNvSpPr txBox="1"/>
          <p:nvPr/>
        </p:nvSpPr>
        <p:spPr>
          <a:xfrm>
            <a:off x="2475458" y="3105835"/>
            <a:ext cx="7241085" cy="646331"/>
          </a:xfrm>
          <a:prstGeom prst="rect">
            <a:avLst/>
          </a:prstGeom>
          <a:noFill/>
        </p:spPr>
        <p:txBody>
          <a:bodyPr wrap="none" rtlCol="0">
            <a:spAutoFit/>
          </a:bodyPr>
          <a:lstStyle/>
          <a:p>
            <a:pPr algn="l"/>
            <a:r>
              <a:rPr lang="zh-CN" altLang="en-US" sz="3600" dirty="0">
                <a:solidFill>
                  <a:srgbClr val="FF0000"/>
                </a:solidFill>
              </a:rPr>
              <a:t>长风破浪会有时，直挂云帆济沧海</a:t>
            </a:r>
            <a:r>
              <a:rPr lang="en-US" altLang="zh-CN" sz="3600" dirty="0">
                <a:solidFill>
                  <a:srgbClr val="FF0000"/>
                </a:solidFill>
              </a:rPr>
              <a:t>!</a:t>
            </a:r>
            <a:endParaRPr lang="zh-CN" altLang="en-US" sz="3600" dirty="0">
              <a:solidFill>
                <a:srgbClr val="FF0000"/>
              </a:solidFill>
            </a:endParaRPr>
          </a:p>
        </p:txBody>
      </p:sp>
    </p:spTree>
    <p:extLst>
      <p:ext uri="{BB962C8B-B14F-4D97-AF65-F5344CB8AC3E}">
        <p14:creationId xmlns:p14="http://schemas.microsoft.com/office/powerpoint/2010/main" val="7616200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C714C0D-2C29-46A2-A557-81E496738A85}"/>
              </a:ext>
            </a:extLst>
          </p:cNvPr>
          <p:cNvSpPr txBox="1"/>
          <p:nvPr>
            <p:custDataLst>
              <p:tags r:id="rId1"/>
            </p:custDataLst>
          </p:nvPr>
        </p:nvSpPr>
        <p:spPr>
          <a:xfrm>
            <a:off x="5319868" y="2492701"/>
            <a:ext cx="2380129" cy="1200329"/>
          </a:xfrm>
          <a:prstGeom prst="rect">
            <a:avLst/>
          </a:prstGeom>
          <a:noFill/>
        </p:spPr>
        <p:txBody>
          <a:bodyPr vert="horz" wrap="square" rtlCol="0">
            <a:spAutoFit/>
          </a:bodyPr>
          <a:lstStyle>
            <a:defPPr>
              <a:defRPr lang="zh-CN"/>
            </a:defPPr>
            <a:lvl1pPr algn="ctr">
              <a:defRPr sz="8000">
                <a:solidFill>
                  <a:schemeClr val="bg1"/>
                </a:solidFill>
                <a:latin typeface="字魂35号-经典雅黑" panose="02000000000000000000" pitchFamily="2" charset="-122"/>
                <a:ea typeface="字魂35号-经典雅黑" panose="02000000000000000000" pitchFamily="2" charset="-122"/>
              </a:defRPr>
            </a:lvl1pPr>
          </a:lstStyle>
          <a:p>
            <a:r>
              <a:rPr lang="en-US" altLang="zh-CN" sz="7200" dirty="0"/>
              <a:t>End</a:t>
            </a:r>
            <a:r>
              <a:rPr lang="zh-CN" altLang="en-US" sz="7200" dirty="0"/>
              <a:t>！</a:t>
            </a:r>
          </a:p>
        </p:txBody>
      </p:sp>
      <p:sp>
        <p:nvSpPr>
          <p:cNvPr id="3" name="PA_文本框 27"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632E8646-0086-47C9-986A-3F1B42B84C35}"/>
              </a:ext>
            </a:extLst>
          </p:cNvPr>
          <p:cNvSpPr txBox="1"/>
          <p:nvPr>
            <p:custDataLst>
              <p:tags r:id="rId2"/>
            </p:custDataLst>
          </p:nvPr>
        </p:nvSpPr>
        <p:spPr>
          <a:xfrm>
            <a:off x="4657689" y="4365299"/>
            <a:ext cx="3042308" cy="369332"/>
          </a:xfrm>
          <a:prstGeom prst="rect">
            <a:avLst/>
          </a:prstGeom>
          <a:noFill/>
        </p:spPr>
        <p:txBody>
          <a:bodyPr vert="horz" wrap="square" rtlCol="0">
            <a:spAutoFit/>
          </a:bodyPr>
          <a:lstStyle/>
          <a:p>
            <a:pPr algn="dist"/>
            <a:r>
              <a:rPr lang="zh-CN" altLang="en-US" dirty="0">
                <a:solidFill>
                  <a:schemeClr val="bg1"/>
                </a:solidFill>
                <a:latin typeface="字魂35号-经典雅黑" panose="02000000000000000000" pitchFamily="2" charset="-122"/>
                <a:ea typeface="字魂35号-经典雅黑" panose="02000000000000000000" pitchFamily="2" charset="-122"/>
              </a:rPr>
              <a:t>上海财经大学</a:t>
            </a:r>
          </a:p>
        </p:txBody>
      </p:sp>
      <p:sp>
        <p:nvSpPr>
          <p:cNvPr id="6"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55E0BB2-BD44-4997-B24B-E03827B90675}"/>
              </a:ext>
            </a:extLst>
          </p:cNvPr>
          <p:cNvSpPr/>
          <p:nvPr>
            <p:custDataLst>
              <p:tags r:id="rId3"/>
            </p:custDataLst>
          </p:nvPr>
        </p:nvSpPr>
        <p:spPr>
          <a:xfrm>
            <a:off x="3437866"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
        <p:nvSpPr>
          <p:cNvPr id="7"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298F288F-D806-40A0-9306-CE46194E4514}"/>
              </a:ext>
            </a:extLst>
          </p:cNvPr>
          <p:cNvSpPr/>
          <p:nvPr>
            <p:custDataLst>
              <p:tags r:id="rId4"/>
            </p:custDataLst>
          </p:nvPr>
        </p:nvSpPr>
        <p:spPr>
          <a:xfrm>
            <a:off x="7745694" y="4553620"/>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195356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B0840B5-5660-4627-9CC9-89DFD114007D}"/>
                  </a:ext>
                </a:extLst>
              </p:cNvPr>
              <p:cNvSpPr txBox="1"/>
              <p:nvPr/>
            </p:nvSpPr>
            <p:spPr>
              <a:xfrm>
                <a:off x="275168" y="1155438"/>
                <a:ext cx="11641665" cy="3970318"/>
              </a:xfrm>
              <a:prstGeom prst="rect">
                <a:avLst/>
              </a:prstGeom>
              <a:noFill/>
            </p:spPr>
            <p:txBody>
              <a:bodyPr wrap="square" rtlCol="0">
                <a:spAutoFit/>
              </a:bodyPr>
              <a:lstStyle/>
              <a:p>
                <a:pPr algn="l"/>
                <a:r>
                  <a:rPr lang="zh-CN" altLang="en-US" sz="2800" dirty="0"/>
                  <a:t>答：我们站在中国的角度，用直接标价法。</a:t>
                </a:r>
                <a:r>
                  <a:rPr lang="zh-CN" altLang="en-US" sz="2800" b="1" dirty="0"/>
                  <a:t>关键在于选准视角</a:t>
                </a:r>
                <a:endParaRPr lang="en-US" altLang="zh-CN" sz="2800" b="1" dirty="0"/>
              </a:p>
              <a:p>
                <a:pPr algn="l"/>
                <a:r>
                  <a:rPr lang="zh-CN" altLang="en-US" sz="2800" dirty="0"/>
                  <a:t>本题核心公式为：</a:t>
                </a:r>
                <a:r>
                  <a:rPr lang="en-US" altLang="zh-CN" sz="2800" dirty="0">
                    <a:solidFill>
                      <a:srgbClr val="FF0000"/>
                    </a:solidFill>
                    <a:ea typeface="Cambria Math" panose="02040503050406030204" pitchFamily="18" charset="0"/>
                  </a:rPr>
                  <a:t> </a:t>
                </a:r>
                <a14:m>
                  <m:oMath xmlns:m="http://schemas.openxmlformats.org/officeDocument/2006/math">
                    <m:r>
                      <a:rPr lang="en-US" altLang="zh-CN" sz="280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𝑠</m:t>
                    </m:r>
                    <m:r>
                      <a:rPr lang="en-US" altLang="zh-CN" sz="2800" b="0" i="1" smtClean="0">
                        <a:solidFill>
                          <a:schemeClr val="tx1"/>
                        </a:solidFill>
                        <a:latin typeface="Cambria Math" panose="02040503050406030204" pitchFamily="18" charset="0"/>
                        <a:ea typeface="Cambria Math" panose="02040503050406030204" pitchFamily="18" charset="0"/>
                      </a:rPr>
                      <m:t>=∆</m:t>
                    </m:r>
                    <m:sSub>
                      <m:sSubPr>
                        <m:ctrlPr>
                          <a:rPr lang="en-US" altLang="zh-CN" sz="2800" i="1" smtClean="0">
                            <a:solidFill>
                              <a:schemeClr val="tx1"/>
                            </a:solidFill>
                            <a:latin typeface="Cambria Math" panose="02040503050406030204" pitchFamily="18" charset="0"/>
                            <a:ea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Sub>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ea typeface="Cambria Math" panose="02040503050406030204" pitchFamily="18" charset="0"/>
                      </a:rPr>
                      <m:t>∆</m:t>
                    </m:r>
                    <m:sSubSup>
                      <m:sSubSupPr>
                        <m:ctrlPr>
                          <a:rPr lang="en-US" altLang="zh-CN" sz="2800" i="1" smtClean="0">
                            <a:solidFill>
                              <a:schemeClr val="tx1"/>
                            </a:solidFill>
                            <a:latin typeface="Cambria Math" panose="02040503050406030204" pitchFamily="18" charset="0"/>
                            <a:ea typeface="Cambria Math" panose="02040503050406030204" pitchFamily="18" charset="0"/>
                          </a:rPr>
                        </m:ctrlPr>
                      </m:sSubSup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up>
                        <m:r>
                          <a:rPr lang="en-US" altLang="zh-CN" sz="2800" b="0" i="1" smtClean="0">
                            <a:solidFill>
                              <a:schemeClr val="tx1"/>
                            </a:solidFill>
                            <a:latin typeface="Cambria Math" panose="02040503050406030204" pitchFamily="18" charset="0"/>
                            <a:ea typeface="Cambria Math" panose="02040503050406030204" pitchFamily="18" charset="0"/>
                          </a:rPr>
                          <m:t>∗</m:t>
                        </m:r>
                      </m:sup>
                    </m:sSubSup>
                    <m:r>
                      <a:rPr lang="en-US" altLang="zh-CN" sz="2800" b="0" i="0" smtClean="0">
                        <a:solidFill>
                          <a:schemeClr val="tx1"/>
                        </a:solidFill>
                        <a:latin typeface="Cambria Math" panose="02040503050406030204" pitchFamily="18" charset="0"/>
                        <a:ea typeface="Cambria Math" panose="02040503050406030204" pitchFamily="18" charset="0"/>
                      </a:rPr>
                      <m:t>=</m:t>
                    </m:r>
                    <m:d>
                      <m:dPr>
                        <m:ctrlPr>
                          <a:rPr lang="en-US" altLang="zh-CN" sz="2800" b="0" i="1" smtClean="0">
                            <a:solidFill>
                              <a:schemeClr val="tx1"/>
                            </a:solidFill>
                            <a:latin typeface="Cambria Math" panose="02040503050406030204" pitchFamily="18" charset="0"/>
                            <a:ea typeface="Cambria Math" panose="02040503050406030204" pitchFamily="18" charset="0"/>
                          </a:rPr>
                        </m:ctrlPr>
                      </m:dPr>
                      <m:e>
                        <m:r>
                          <a:rPr lang="en-US" altLang="zh-CN" sz="2800" i="1">
                            <a:solidFill>
                              <a:schemeClr val="tx1"/>
                            </a:solidFill>
                            <a:latin typeface="Cambria Math" panose="02040503050406030204" pitchFamily="18" charset="0"/>
                            <a:ea typeface="Cambria Math" panose="02040503050406030204" pitchFamily="18" charset="0"/>
                          </a:rPr>
                          <m:t>∆</m:t>
                        </m:r>
                        <m:sSub>
                          <m:sSubPr>
                            <m:ctrlPr>
                              <a:rPr lang="en-US" altLang="zh-CN" sz="2800" i="1">
                                <a:solidFill>
                                  <a:schemeClr val="tx1"/>
                                </a:solidFill>
                                <a:latin typeface="Cambria Math" panose="02040503050406030204" pitchFamily="18" charset="0"/>
                                <a:ea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𝑚</m:t>
                            </m:r>
                          </m:e>
                          <m:sub>
                            <m:r>
                              <a:rPr lang="en-US" altLang="zh-CN" sz="2800" i="1">
                                <a:solidFill>
                                  <a:schemeClr val="tx1"/>
                                </a:solidFill>
                                <a:latin typeface="Cambria Math" panose="02040503050406030204" pitchFamily="18" charset="0"/>
                                <a:ea typeface="Cambria Math" panose="02040503050406030204" pitchFamily="18" charset="0"/>
                              </a:rPr>
                              <m:t>𝑡</m:t>
                            </m:r>
                          </m:sub>
                        </m:sSub>
                        <m:r>
                          <a:rPr lang="en-US" altLang="zh-CN" sz="2800" i="1">
                            <a:solidFill>
                              <a:schemeClr val="tx1"/>
                            </a:solidFill>
                            <a:latin typeface="Cambria Math" panose="02040503050406030204" pitchFamily="18" charset="0"/>
                            <a:ea typeface="Cambria Math" panose="02040503050406030204" pitchFamily="18" charset="0"/>
                          </a:rPr>
                          <m:t>−∆</m:t>
                        </m:r>
                        <m:sSubSup>
                          <m:sSubSupPr>
                            <m:ctrlPr>
                              <a:rPr lang="en-US" altLang="zh-CN" sz="2800" i="1">
                                <a:solidFill>
                                  <a:schemeClr val="tx1"/>
                                </a:solidFill>
                                <a:latin typeface="Cambria Math" panose="02040503050406030204" pitchFamily="18" charset="0"/>
                                <a:ea typeface="Cambria Math" panose="02040503050406030204" pitchFamily="18" charset="0"/>
                              </a:rPr>
                            </m:ctrlPr>
                          </m:sSubSupPr>
                          <m:e>
                            <m:r>
                              <a:rPr lang="en-US" altLang="zh-CN" sz="2800" b="0" i="1" smtClean="0">
                                <a:solidFill>
                                  <a:schemeClr val="tx1"/>
                                </a:solidFill>
                                <a:latin typeface="Cambria Math" panose="02040503050406030204" pitchFamily="18" charset="0"/>
                                <a:ea typeface="Cambria Math" panose="02040503050406030204" pitchFamily="18" charset="0"/>
                              </a:rPr>
                              <m:t>𝑚</m:t>
                            </m:r>
                          </m:e>
                          <m:sub>
                            <m:r>
                              <a:rPr lang="en-US" altLang="zh-CN" sz="2800" i="1">
                                <a:solidFill>
                                  <a:schemeClr val="tx1"/>
                                </a:solidFill>
                                <a:latin typeface="Cambria Math" panose="02040503050406030204" pitchFamily="18" charset="0"/>
                                <a:ea typeface="Cambria Math" panose="02040503050406030204" pitchFamily="18" charset="0"/>
                              </a:rPr>
                              <m:t>𝑡</m:t>
                            </m:r>
                          </m:sub>
                          <m:sup>
                            <m:r>
                              <a:rPr lang="en-US" altLang="zh-CN" sz="2800" i="1">
                                <a:solidFill>
                                  <a:schemeClr val="tx1"/>
                                </a:solidFill>
                                <a:latin typeface="Cambria Math" panose="02040503050406030204" pitchFamily="18" charset="0"/>
                                <a:ea typeface="Cambria Math" panose="02040503050406030204" pitchFamily="18" charset="0"/>
                              </a:rPr>
                              <m:t>∗</m:t>
                            </m:r>
                          </m:sup>
                        </m:sSubSup>
                      </m:e>
                    </m:d>
                    <m:r>
                      <a:rPr lang="en-US" altLang="zh-CN" sz="2800" b="0" i="0" smtClean="0">
                        <a:solidFill>
                          <a:schemeClr val="tx1"/>
                        </a:solidFill>
                        <a:latin typeface="Cambria Math" panose="02040503050406030204" pitchFamily="18" charset="0"/>
                        <a:ea typeface="Cambria Math" panose="02040503050406030204" pitchFamily="18" charset="0"/>
                      </a:rPr>
                      <m:t>−</m:t>
                    </m:r>
                    <m:d>
                      <m:dPr>
                        <m:ctrlPr>
                          <a:rPr lang="en-US" altLang="zh-CN" sz="2800" b="0" i="1" smtClean="0">
                            <a:solidFill>
                              <a:schemeClr val="tx1"/>
                            </a:solidFill>
                            <a:latin typeface="Cambria Math" panose="02040503050406030204" pitchFamily="18" charset="0"/>
                            <a:ea typeface="Cambria Math" panose="02040503050406030204" pitchFamily="18" charset="0"/>
                          </a:rPr>
                        </m:ctrlPr>
                      </m:dPr>
                      <m:e>
                        <m:r>
                          <a:rPr lang="en-US" altLang="zh-CN" sz="2800" i="1">
                            <a:solidFill>
                              <a:schemeClr val="tx1"/>
                            </a:solidFill>
                            <a:latin typeface="Cambria Math" panose="02040503050406030204" pitchFamily="18" charset="0"/>
                            <a:ea typeface="Cambria Math" panose="02040503050406030204" pitchFamily="18" charset="0"/>
                          </a:rPr>
                          <m:t>∆</m:t>
                        </m:r>
                        <m:sSub>
                          <m:sSubPr>
                            <m:ctrlPr>
                              <a:rPr lang="en-US" altLang="zh-CN" sz="2800" i="1">
                                <a:solidFill>
                                  <a:schemeClr val="tx1"/>
                                </a:solidFill>
                                <a:latin typeface="Cambria Math" panose="02040503050406030204" pitchFamily="18" charset="0"/>
                                <a:ea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𝑦</m:t>
                            </m:r>
                          </m:e>
                          <m:sub>
                            <m:r>
                              <a:rPr lang="en-US" altLang="zh-CN" sz="2800" i="1">
                                <a:solidFill>
                                  <a:schemeClr val="tx1"/>
                                </a:solidFill>
                                <a:latin typeface="Cambria Math" panose="02040503050406030204" pitchFamily="18" charset="0"/>
                                <a:ea typeface="Cambria Math" panose="02040503050406030204" pitchFamily="18" charset="0"/>
                              </a:rPr>
                              <m:t>𝑡</m:t>
                            </m:r>
                          </m:sub>
                        </m:sSub>
                        <m:r>
                          <a:rPr lang="en-US" altLang="zh-CN" sz="2800" i="1">
                            <a:solidFill>
                              <a:schemeClr val="tx1"/>
                            </a:solidFill>
                            <a:latin typeface="Cambria Math" panose="02040503050406030204" pitchFamily="18" charset="0"/>
                            <a:ea typeface="Cambria Math" panose="02040503050406030204" pitchFamily="18" charset="0"/>
                          </a:rPr>
                          <m:t>−∆</m:t>
                        </m:r>
                        <m:sSubSup>
                          <m:sSubSupPr>
                            <m:ctrlPr>
                              <a:rPr lang="en-US" altLang="zh-CN" sz="2800" i="1">
                                <a:solidFill>
                                  <a:schemeClr val="tx1"/>
                                </a:solidFill>
                                <a:latin typeface="Cambria Math" panose="02040503050406030204" pitchFamily="18" charset="0"/>
                                <a:ea typeface="Cambria Math" panose="02040503050406030204" pitchFamily="18" charset="0"/>
                              </a:rPr>
                            </m:ctrlPr>
                          </m:sSubSupPr>
                          <m:e>
                            <m:r>
                              <a:rPr lang="en-US" altLang="zh-CN" sz="2800" b="0" i="1" smtClean="0">
                                <a:solidFill>
                                  <a:schemeClr val="tx1"/>
                                </a:solidFill>
                                <a:latin typeface="Cambria Math" panose="02040503050406030204" pitchFamily="18" charset="0"/>
                                <a:ea typeface="Cambria Math" panose="02040503050406030204" pitchFamily="18" charset="0"/>
                              </a:rPr>
                              <m:t>𝑦</m:t>
                            </m:r>
                          </m:e>
                          <m:sub>
                            <m:r>
                              <a:rPr lang="en-US" altLang="zh-CN" sz="2800" i="1">
                                <a:solidFill>
                                  <a:schemeClr val="tx1"/>
                                </a:solidFill>
                                <a:latin typeface="Cambria Math" panose="02040503050406030204" pitchFamily="18" charset="0"/>
                                <a:ea typeface="Cambria Math" panose="02040503050406030204" pitchFamily="18" charset="0"/>
                              </a:rPr>
                              <m:t>𝑡</m:t>
                            </m:r>
                          </m:sub>
                          <m:sup>
                            <m:r>
                              <a:rPr lang="en-US" altLang="zh-CN" sz="2800" i="1">
                                <a:solidFill>
                                  <a:schemeClr val="tx1"/>
                                </a:solidFill>
                                <a:latin typeface="Cambria Math" panose="02040503050406030204" pitchFamily="18" charset="0"/>
                                <a:ea typeface="Cambria Math" panose="02040503050406030204" pitchFamily="18" charset="0"/>
                              </a:rPr>
                              <m:t>∗</m:t>
                            </m:r>
                          </m:sup>
                        </m:sSubSup>
                      </m:e>
                    </m:d>
                  </m:oMath>
                </a14:m>
                <a:endParaRPr lang="en-US" altLang="zh-CN" sz="2800" dirty="0"/>
              </a:p>
              <a:p>
                <a:r>
                  <a:rPr lang="zh-CN" altLang="en-US" sz="2800" dirty="0"/>
                  <a:t>（</a:t>
                </a:r>
                <a:r>
                  <a:rPr lang="en-US" altLang="zh-CN" sz="2800" dirty="0"/>
                  <a:t>1</a:t>
                </a:r>
                <a:r>
                  <a:rPr lang="zh-CN" altLang="en-US" sz="2800" dirty="0"/>
                  <a:t>）中国通胀率</a:t>
                </a:r>
                <a14:m>
                  <m:oMath xmlns:m="http://schemas.openxmlformats.org/officeDocument/2006/math">
                    <m:r>
                      <a:rPr lang="en-US" altLang="zh-CN" sz="2800" b="0" i="1" smtClean="0">
                        <a:solidFill>
                          <a:schemeClr val="tx1"/>
                        </a:solidFill>
                        <a:latin typeface="Cambria Math" panose="02040503050406030204" pitchFamily="18" charset="0"/>
                        <a:ea typeface="Cambria Math" panose="02040503050406030204" pitchFamily="18" charset="0"/>
                      </a:rPr>
                      <m:t>∆</m:t>
                    </m:r>
                    <m:sSub>
                      <m:sSubPr>
                        <m:ctrlPr>
                          <a:rPr lang="en-US" altLang="zh-CN" sz="2800" i="1" smtClean="0">
                            <a:solidFill>
                              <a:schemeClr val="tx1"/>
                            </a:solidFill>
                            <a:latin typeface="Cambria Math" panose="02040503050406030204" pitchFamily="18" charset="0"/>
                            <a:ea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Sub>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𝑚</m:t>
                        </m:r>
                      </m:e>
                      <m:sub>
                        <m:r>
                          <a:rPr lang="en-US" altLang="zh-CN" sz="2800" i="1">
                            <a:latin typeface="Cambria Math" panose="02040503050406030204" pitchFamily="18" charset="0"/>
                            <a:ea typeface="Cambria Math" panose="02040503050406030204" pitchFamily="18" charset="0"/>
                          </a:rPr>
                          <m:t>𝑡</m:t>
                        </m:r>
                      </m:sub>
                    </m:sSub>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𝑡</m:t>
                        </m:r>
                      </m:sub>
                    </m:sSub>
                    <m:r>
                      <a:rPr lang="en-US" altLang="zh-CN" sz="2800" b="0" i="0" smtClean="0">
                        <a:latin typeface="Cambria Math" panose="02040503050406030204" pitchFamily="18" charset="0"/>
                        <a:ea typeface="Cambria Math" panose="02040503050406030204" pitchFamily="18" charset="0"/>
                      </a:rPr>
                      <m:t>=14%−9%=5%</m:t>
                    </m:r>
                  </m:oMath>
                </a14:m>
                <a:endParaRPr lang="en-US" altLang="zh-CN" sz="2800" dirty="0">
                  <a:ea typeface="Cambria Math" panose="02040503050406030204" pitchFamily="18" charset="0"/>
                </a:endParaRPr>
              </a:p>
              <a:p>
                <a:r>
                  <a:rPr lang="en-US" altLang="zh-CN" sz="2800" b="0" dirty="0">
                    <a:ea typeface="Cambria Math" panose="02040503050406030204" pitchFamily="18" charset="0"/>
                  </a:rPr>
                  <a:t>	</a:t>
                </a:r>
                <a:r>
                  <a:rPr lang="zh-CN" altLang="en-US" sz="2800" b="0" dirty="0">
                    <a:ea typeface="Cambria Math" panose="02040503050406030204" pitchFamily="18" charset="0"/>
                  </a:rPr>
                  <a:t>美国通胀率</a:t>
                </a:r>
                <a14:m>
                  <m:oMath xmlns:m="http://schemas.openxmlformats.org/officeDocument/2006/math">
                    <m:r>
                      <a:rPr lang="en-US" altLang="zh-CN" sz="2800" i="1">
                        <a:solidFill>
                          <a:schemeClr val="tx1"/>
                        </a:solidFill>
                        <a:latin typeface="Cambria Math" panose="02040503050406030204" pitchFamily="18" charset="0"/>
                        <a:ea typeface="Cambria Math" panose="02040503050406030204" pitchFamily="18" charset="0"/>
                      </a:rPr>
                      <m:t>∆</m:t>
                    </m:r>
                    <m:sSubSup>
                      <m:sSubSupPr>
                        <m:ctrlPr>
                          <a:rPr lang="en-US" altLang="zh-CN" sz="2800" i="1" smtClean="0">
                            <a:solidFill>
                              <a:schemeClr val="tx1"/>
                            </a:solidFill>
                            <a:latin typeface="Cambria Math" panose="02040503050406030204" pitchFamily="18" charset="0"/>
                            <a:ea typeface="Cambria Math" panose="02040503050406030204" pitchFamily="18" charset="0"/>
                          </a:rPr>
                        </m:ctrlPr>
                      </m:sSubSup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up>
                        <m:r>
                          <a:rPr lang="en-US" altLang="zh-CN" sz="2800" b="0" i="1" smtClean="0">
                            <a:solidFill>
                              <a:schemeClr val="tx1"/>
                            </a:solidFill>
                            <a:latin typeface="Cambria Math" panose="02040503050406030204" pitchFamily="18" charset="0"/>
                            <a:ea typeface="Cambria Math" panose="02040503050406030204" pitchFamily="18" charset="0"/>
                          </a:rPr>
                          <m:t>∗</m:t>
                        </m:r>
                      </m:sup>
                    </m:sSubSup>
                    <m:r>
                      <a:rPr lang="en-US" altLang="zh-CN" sz="2800" b="0" i="0" smtClean="0">
                        <a:solidFill>
                          <a:schemeClr val="tx1"/>
                        </a:solidFill>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𝑚</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=6%−3%=3%</m:t>
                    </m:r>
                  </m:oMath>
                </a14:m>
                <a:endParaRPr lang="en-US" altLang="zh-CN" sz="2800" b="0" dirty="0">
                  <a:ea typeface="Cambria Math" panose="02040503050406030204" pitchFamily="18" charset="0"/>
                </a:endParaRPr>
              </a:p>
              <a:p>
                <a:r>
                  <a:rPr lang="zh-CN" altLang="en-US" sz="2800" b="0" dirty="0">
                    <a:ea typeface="Cambria Math" panose="02040503050406030204" pitchFamily="18" charset="0"/>
                  </a:rPr>
                  <a:t>（</a:t>
                </a:r>
                <a:r>
                  <a:rPr lang="en-US" altLang="zh-CN" sz="2800" b="0" dirty="0">
                    <a:ea typeface="Cambria Math" panose="02040503050406030204" pitchFamily="18" charset="0"/>
                  </a:rPr>
                  <a:t>2</a:t>
                </a:r>
                <a:r>
                  <a:rPr lang="zh-CN" altLang="en-US" sz="2800" b="0" dirty="0">
                    <a:ea typeface="Cambria Math" panose="02040503050406030204" pitchFamily="18" charset="0"/>
                  </a:rPr>
                  <a:t>）</a:t>
                </a:r>
                <a14:m>
                  <m:oMath xmlns:m="http://schemas.openxmlformats.org/officeDocument/2006/math">
                    <m:r>
                      <a:rPr lang="en-US" altLang="zh-CN" sz="280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𝑠</m:t>
                    </m:r>
                    <m:r>
                      <a:rPr lang="en-US" altLang="zh-CN" sz="2800" b="0" i="1" smtClean="0">
                        <a:solidFill>
                          <a:schemeClr val="tx1"/>
                        </a:solidFill>
                        <a:latin typeface="Cambria Math" panose="02040503050406030204" pitchFamily="18" charset="0"/>
                        <a:ea typeface="Cambria Math" panose="02040503050406030204" pitchFamily="18" charset="0"/>
                      </a:rPr>
                      <m:t>=∆</m:t>
                    </m:r>
                    <m:sSub>
                      <m:sSubPr>
                        <m:ctrlPr>
                          <a:rPr lang="en-US" altLang="zh-CN" sz="2800" i="1" smtClean="0">
                            <a:solidFill>
                              <a:schemeClr val="tx1"/>
                            </a:solidFill>
                            <a:latin typeface="Cambria Math" panose="02040503050406030204" pitchFamily="18" charset="0"/>
                            <a:ea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Sub>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ea typeface="Cambria Math" panose="02040503050406030204" pitchFamily="18" charset="0"/>
                      </a:rPr>
                      <m:t>∆</m:t>
                    </m:r>
                    <m:sSubSup>
                      <m:sSubSupPr>
                        <m:ctrlPr>
                          <a:rPr lang="en-US" altLang="zh-CN" sz="2800" i="1" smtClean="0">
                            <a:solidFill>
                              <a:schemeClr val="tx1"/>
                            </a:solidFill>
                            <a:latin typeface="Cambria Math" panose="02040503050406030204" pitchFamily="18" charset="0"/>
                            <a:ea typeface="Cambria Math" panose="02040503050406030204" pitchFamily="18" charset="0"/>
                          </a:rPr>
                        </m:ctrlPr>
                      </m:sSubSup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up>
                        <m:r>
                          <a:rPr lang="en-US" altLang="zh-CN" sz="2800" b="0" i="1" smtClean="0">
                            <a:solidFill>
                              <a:schemeClr val="tx1"/>
                            </a:solidFill>
                            <a:latin typeface="Cambria Math" panose="02040503050406030204" pitchFamily="18" charset="0"/>
                            <a:ea typeface="Cambria Math" panose="02040503050406030204" pitchFamily="18" charset="0"/>
                          </a:rPr>
                          <m:t>∗</m:t>
                        </m:r>
                      </m:sup>
                    </m:sSubSup>
                    <m:r>
                      <a:rPr lang="en-US" altLang="zh-CN" sz="2800" b="0" i="0" smtClean="0">
                        <a:solidFill>
                          <a:schemeClr val="tx1"/>
                        </a:solidFill>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ea typeface="Cambria Math" panose="02040503050406030204" pitchFamily="18" charset="0"/>
                      </a:rPr>
                      <m:t>5%</m:t>
                    </m:r>
                    <m:r>
                      <a:rPr lang="en-US" altLang="zh-CN" sz="2800" b="0" i="0"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3%</m:t>
                    </m:r>
                    <m:r>
                      <a:rPr lang="en-US" altLang="zh-CN" sz="2800" b="0" i="1" smtClean="0">
                        <a:latin typeface="Cambria Math" panose="02040503050406030204" pitchFamily="18" charset="0"/>
                        <a:ea typeface="Cambria Math" panose="02040503050406030204" pitchFamily="18" charset="0"/>
                      </a:rPr>
                      <m:t>=2%</m:t>
                    </m:r>
                  </m:oMath>
                </a14:m>
                <a:r>
                  <a:rPr lang="zh-CN" altLang="en-US" sz="2800" b="0" dirty="0">
                    <a:ea typeface="Cambria Math" panose="02040503050406030204" pitchFamily="18" charset="0"/>
                  </a:rPr>
                  <a:t>，因此人民币对美元贬值率为</a:t>
                </a:r>
                <a:r>
                  <a:rPr lang="en-US" altLang="zh-CN" sz="2800" b="0" dirty="0">
                    <a:ea typeface="Cambria Math" panose="02040503050406030204" pitchFamily="18" charset="0"/>
                  </a:rPr>
                  <a:t>-2%</a:t>
                </a:r>
              </a:p>
              <a:p>
                <a:r>
                  <a:rPr lang="zh-CN" altLang="en-US" sz="2800" b="0" dirty="0">
                    <a:ea typeface="Cambria Math" panose="02040503050406030204" pitchFamily="18" charset="0"/>
                  </a:rPr>
                  <a:t>（</a:t>
                </a:r>
                <a:r>
                  <a:rPr lang="en-US" altLang="zh-CN" sz="2800" b="0" dirty="0">
                    <a:ea typeface="Cambria Math" panose="02040503050406030204" pitchFamily="18" charset="0"/>
                  </a:rPr>
                  <a:t>3</a:t>
                </a:r>
                <a:r>
                  <a:rPr lang="zh-CN" altLang="en-US" sz="2800" b="0" dirty="0">
                    <a:ea typeface="Cambria Math" panose="02040503050406030204" pitchFamily="18" charset="0"/>
                  </a:rPr>
                  <a:t>）</a:t>
                </a:r>
                <a14:m>
                  <m:oMath xmlns:m="http://schemas.openxmlformats.org/officeDocument/2006/math">
                    <m:r>
                      <a:rPr lang="en-US" altLang="zh-CN" sz="2800" i="1" smtClean="0">
                        <a:solidFill>
                          <a:schemeClr val="tx1"/>
                        </a:solidFill>
                        <a:latin typeface="Cambria Math" panose="02040503050406030204" pitchFamily="18" charset="0"/>
                        <a:ea typeface="Cambria Math" panose="02040503050406030204" pitchFamily="18" charset="0"/>
                      </a:rPr>
                      <m:t>∆</m:t>
                    </m:r>
                    <m:sSup>
                      <m:sSupPr>
                        <m:ctrlPr>
                          <a:rPr lang="en-US" altLang="zh-CN" sz="2800" i="1" smtClean="0">
                            <a:solidFill>
                              <a:schemeClr val="tx1"/>
                            </a:solidFill>
                            <a:latin typeface="Cambria Math" panose="02040503050406030204" pitchFamily="18" charset="0"/>
                            <a:ea typeface="Cambria Math" panose="02040503050406030204" pitchFamily="18" charset="0"/>
                          </a:rPr>
                        </m:ctrlPr>
                      </m:sSupPr>
                      <m:e>
                        <m:r>
                          <a:rPr lang="en-US" altLang="zh-CN" sz="2800" b="0" i="1" smtClean="0">
                            <a:solidFill>
                              <a:schemeClr val="tx1"/>
                            </a:solidFill>
                            <a:latin typeface="Cambria Math" panose="02040503050406030204" pitchFamily="18" charset="0"/>
                            <a:ea typeface="Cambria Math" panose="02040503050406030204" pitchFamily="18" charset="0"/>
                          </a:rPr>
                          <m:t>𝑠</m:t>
                        </m:r>
                      </m:e>
                      <m:sup>
                        <m:r>
                          <a:rPr lang="en-US" altLang="zh-CN" sz="2800" b="0" i="1" smtClean="0">
                            <a:solidFill>
                              <a:schemeClr val="tx1"/>
                            </a:solidFill>
                            <a:latin typeface="Cambria Math" panose="02040503050406030204" pitchFamily="18" charset="0"/>
                            <a:ea typeface="Cambria Math" panose="02040503050406030204" pitchFamily="18" charset="0"/>
                          </a:rPr>
                          <m:t>′</m:t>
                        </m:r>
                      </m:sup>
                    </m:sSup>
                    <m:r>
                      <a:rPr lang="en-US" altLang="zh-CN" sz="2800" b="0" i="1" smtClean="0">
                        <a:solidFill>
                          <a:schemeClr val="tx1"/>
                        </a:solidFill>
                        <a:latin typeface="Cambria Math" panose="02040503050406030204" pitchFamily="18" charset="0"/>
                        <a:ea typeface="Cambria Math" panose="02040503050406030204" pitchFamily="18" charset="0"/>
                      </a:rPr>
                      <m:t>=∆</m:t>
                    </m:r>
                    <m:sSub>
                      <m:sSubPr>
                        <m:ctrlPr>
                          <a:rPr lang="en-US" altLang="zh-CN" sz="2800" i="1" smtClean="0">
                            <a:solidFill>
                              <a:schemeClr val="tx1"/>
                            </a:solidFill>
                            <a:latin typeface="Cambria Math" panose="02040503050406030204" pitchFamily="18" charset="0"/>
                            <a:ea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Sub>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ea typeface="Cambria Math" panose="02040503050406030204" pitchFamily="18" charset="0"/>
                      </a:rPr>
                      <m:t>∆</m:t>
                    </m:r>
                    <m:sSubSup>
                      <m:sSubSupPr>
                        <m:ctrlPr>
                          <a:rPr lang="en-US" altLang="zh-CN" sz="2800" i="1" smtClean="0">
                            <a:solidFill>
                              <a:schemeClr val="tx1"/>
                            </a:solidFill>
                            <a:latin typeface="Cambria Math" panose="02040503050406030204" pitchFamily="18" charset="0"/>
                            <a:ea typeface="Cambria Math" panose="02040503050406030204" pitchFamily="18" charset="0"/>
                          </a:rPr>
                        </m:ctrlPr>
                      </m:sSubSup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up>
                        <m:r>
                          <a:rPr lang="en-US" altLang="zh-CN" sz="2800" b="0" i="1" smtClean="0">
                            <a:solidFill>
                              <a:schemeClr val="tx1"/>
                            </a:solidFill>
                            <a:latin typeface="Cambria Math" panose="02040503050406030204" pitchFamily="18" charset="0"/>
                            <a:ea typeface="Cambria Math" panose="02040503050406030204" pitchFamily="18" charset="0"/>
                          </a:rPr>
                          <m:t>∗</m:t>
                        </m:r>
                      </m:sup>
                    </m:sSubSup>
                    <m:r>
                      <a:rPr lang="en-US" altLang="zh-CN" sz="2800" b="0" i="0" smtClean="0">
                        <a:solidFill>
                          <a:schemeClr val="tx1"/>
                        </a:solidFill>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Sup>
                      <m:sSubSupPr>
                        <m:ctrlPr>
                          <a:rPr lang="en-US" altLang="zh-CN" sz="2800" i="1" smtClean="0">
                            <a:latin typeface="Cambria Math" panose="02040503050406030204" pitchFamily="18" charset="0"/>
                            <a:ea typeface="Cambria Math" panose="02040503050406030204" pitchFamily="18" charset="0"/>
                          </a:rPr>
                        </m:ctrlPr>
                      </m:sSubSupPr>
                      <m:e>
                        <m:r>
                          <a:rPr lang="en-US" altLang="zh-CN" sz="2800" b="0" i="1" smtClean="0">
                            <a:latin typeface="Cambria Math" panose="02040503050406030204" pitchFamily="18" charset="0"/>
                            <a:ea typeface="Cambria Math" panose="02040503050406030204" pitchFamily="18" charset="0"/>
                          </a:rPr>
                          <m:t>𝑚</m:t>
                        </m:r>
                      </m:e>
                      <m:sub>
                        <m:r>
                          <a:rPr lang="en-US" altLang="zh-CN" sz="2800" b="0" i="1" smtClean="0">
                            <a:latin typeface="Cambria Math" panose="02040503050406030204" pitchFamily="18" charset="0"/>
                            <a:ea typeface="Cambria Math" panose="02040503050406030204" pitchFamily="18" charset="0"/>
                          </a:rPr>
                          <m:t>𝑡</m:t>
                        </m:r>
                      </m:sub>
                      <m:sup>
                        <m:r>
                          <a:rPr lang="en-US" altLang="zh-CN" sz="2800" b="0" i="1" smtClean="0">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𝑡</m:t>
                        </m:r>
                      </m:sub>
                    </m:sSub>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=0</m:t>
                    </m:r>
                  </m:oMath>
                </a14:m>
                <a:r>
                  <a:rPr lang="zh-CN" altLang="en-US" sz="2800" b="0" dirty="0">
                    <a:ea typeface="Cambria Math" panose="02040503050406030204" pitchFamily="18" charset="0"/>
                  </a:rPr>
                  <a:t>，解得</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𝑚</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=12%</m:t>
                    </m:r>
                  </m:oMath>
                </a14:m>
                <a:r>
                  <a:rPr lang="zh-CN" altLang="en-US" sz="2800" b="0" dirty="0">
                    <a:latin typeface="+mn-ea"/>
                  </a:rPr>
                  <a:t>；即中国应该将货币增长速度下调到</a:t>
                </a:r>
                <a:r>
                  <a:rPr lang="en-US" altLang="zh-CN" sz="2800" b="0" dirty="0">
                    <a:latin typeface="+mn-ea"/>
                  </a:rPr>
                  <a:t>12%</a:t>
                </a:r>
              </a:p>
              <a:p>
                <a:r>
                  <a:rPr lang="zh-CN" altLang="en-US" sz="2800" b="0" dirty="0">
                    <a:ea typeface="Cambria Math" panose="02040503050406030204" pitchFamily="18" charset="0"/>
                  </a:rPr>
                  <a:t>（</a:t>
                </a:r>
                <a:r>
                  <a:rPr lang="en-US" altLang="zh-CN" sz="2800" b="0" dirty="0">
                    <a:ea typeface="Cambria Math" panose="02040503050406030204" pitchFamily="18" charset="0"/>
                  </a:rPr>
                  <a:t>4</a:t>
                </a:r>
                <a:r>
                  <a:rPr lang="zh-CN" altLang="en-US" sz="2800" b="0" dirty="0">
                    <a:ea typeface="Cambria Math" panose="02040503050406030204" pitchFamily="18" charset="0"/>
                  </a:rPr>
                  <a:t>）</a:t>
                </a:r>
                <a14:m>
                  <m:oMath xmlns:m="http://schemas.openxmlformats.org/officeDocument/2006/math">
                    <m:r>
                      <a:rPr lang="zh-CN" altLang="en-US" sz="2800" i="1" dirty="0">
                        <a:solidFill>
                          <a:schemeClr val="tx1"/>
                        </a:solidFill>
                        <a:latin typeface="Cambria Math" panose="02040503050406030204" pitchFamily="18" charset="0"/>
                        <a:ea typeface="Cambria Math" panose="02040503050406030204" pitchFamily="18" charset="0"/>
                      </a:rPr>
                      <m:t>希望</m:t>
                    </m:r>
                    <m:r>
                      <a:rPr lang="zh-CN" altLang="en-US" sz="2800" i="1" dirty="0" smtClean="0">
                        <a:latin typeface="Cambria Math" panose="02040503050406030204" pitchFamily="18" charset="0"/>
                        <a:ea typeface="Cambria Math" panose="02040503050406030204" pitchFamily="18" charset="0"/>
                      </a:rPr>
                      <m:t>人民币</m:t>
                    </m:r>
                    <m:r>
                      <a:rPr lang="zh-CN" altLang="en-US" sz="2800" i="1" dirty="0">
                        <a:latin typeface="Cambria Math" panose="02040503050406030204" pitchFamily="18" charset="0"/>
                        <a:ea typeface="Cambria Math" panose="02040503050406030204" pitchFamily="18" charset="0"/>
                      </a:rPr>
                      <m:t>升值</m:t>
                    </m:r>
                    <m:r>
                      <a:rPr lang="zh-CN" altLang="en-US" sz="2800" i="1" dirty="0" smtClean="0">
                        <a:latin typeface="Cambria Math" panose="02040503050406030204" pitchFamily="18" charset="0"/>
                        <a:ea typeface="Cambria Math" panose="02040503050406030204" pitchFamily="18" charset="0"/>
                      </a:rPr>
                      <m:t>：</m:t>
                    </m:r>
                    <m:r>
                      <a:rPr lang="en-US" altLang="zh-CN" sz="2800" i="1" smtClean="0">
                        <a:solidFill>
                          <a:schemeClr val="tx1"/>
                        </a:solidFill>
                        <a:latin typeface="Cambria Math" panose="02040503050406030204" pitchFamily="18" charset="0"/>
                        <a:ea typeface="Cambria Math" panose="02040503050406030204" pitchFamily="18" charset="0"/>
                      </a:rPr>
                      <m:t>∆</m:t>
                    </m:r>
                    <m:sSup>
                      <m:sSupPr>
                        <m:ctrlPr>
                          <a:rPr lang="en-US" altLang="zh-CN" sz="2800" i="1" smtClean="0">
                            <a:solidFill>
                              <a:schemeClr val="tx1"/>
                            </a:solidFill>
                            <a:latin typeface="Cambria Math" panose="02040503050406030204" pitchFamily="18" charset="0"/>
                            <a:ea typeface="Cambria Math" panose="02040503050406030204" pitchFamily="18" charset="0"/>
                          </a:rPr>
                        </m:ctrlPr>
                      </m:sSupPr>
                      <m:e>
                        <m:r>
                          <a:rPr lang="en-US" altLang="zh-CN" sz="2800" b="0" i="1" smtClean="0">
                            <a:solidFill>
                              <a:schemeClr val="tx1"/>
                            </a:solidFill>
                            <a:latin typeface="Cambria Math" panose="02040503050406030204" pitchFamily="18" charset="0"/>
                            <a:ea typeface="Cambria Math" panose="02040503050406030204" pitchFamily="18" charset="0"/>
                          </a:rPr>
                          <m:t>𝑠</m:t>
                        </m:r>
                      </m:e>
                      <m:sup>
                        <m:r>
                          <a:rPr lang="en-US" altLang="zh-CN" sz="2800" b="0" i="1" smtClean="0">
                            <a:solidFill>
                              <a:schemeClr val="tx1"/>
                            </a:solidFill>
                            <a:latin typeface="Cambria Math" panose="02040503050406030204" pitchFamily="18" charset="0"/>
                            <a:ea typeface="Cambria Math" panose="02040503050406030204" pitchFamily="18" charset="0"/>
                          </a:rPr>
                          <m:t>′′</m:t>
                        </m:r>
                      </m:sup>
                    </m:sSup>
                    <m:r>
                      <a:rPr lang="en-US" altLang="zh-CN" sz="2800" b="0" i="1" smtClean="0">
                        <a:solidFill>
                          <a:schemeClr val="tx1"/>
                        </a:solidFill>
                        <a:latin typeface="Cambria Math" panose="02040503050406030204" pitchFamily="18" charset="0"/>
                        <a:ea typeface="Cambria Math" panose="02040503050406030204" pitchFamily="18" charset="0"/>
                      </a:rPr>
                      <m:t>=∆</m:t>
                    </m:r>
                    <m:sSub>
                      <m:sSubPr>
                        <m:ctrlPr>
                          <a:rPr lang="en-US" altLang="zh-CN" sz="2800" i="1" smtClean="0">
                            <a:solidFill>
                              <a:schemeClr val="tx1"/>
                            </a:solidFill>
                            <a:latin typeface="Cambria Math" panose="02040503050406030204" pitchFamily="18" charset="0"/>
                            <a:ea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Sub>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ea typeface="Cambria Math" panose="02040503050406030204" pitchFamily="18" charset="0"/>
                      </a:rPr>
                      <m:t>∆</m:t>
                    </m:r>
                    <m:sSubSup>
                      <m:sSubSupPr>
                        <m:ctrlPr>
                          <a:rPr lang="en-US" altLang="zh-CN" sz="2800" i="1" smtClean="0">
                            <a:solidFill>
                              <a:schemeClr val="tx1"/>
                            </a:solidFill>
                            <a:latin typeface="Cambria Math" panose="02040503050406030204" pitchFamily="18" charset="0"/>
                            <a:ea typeface="Cambria Math" panose="02040503050406030204" pitchFamily="18" charset="0"/>
                          </a:rPr>
                        </m:ctrlPr>
                      </m:sSubSupPr>
                      <m:e>
                        <m:r>
                          <a:rPr lang="en-US" altLang="zh-CN" sz="2800" b="0" i="1" smtClean="0">
                            <a:solidFill>
                              <a:schemeClr val="tx1"/>
                            </a:solidFill>
                            <a:latin typeface="Cambria Math" panose="02040503050406030204" pitchFamily="18" charset="0"/>
                            <a:ea typeface="Cambria Math" panose="02040503050406030204" pitchFamily="18" charset="0"/>
                          </a:rPr>
                          <m:t>𝑝</m:t>
                        </m:r>
                      </m:e>
                      <m:sub>
                        <m:r>
                          <a:rPr lang="en-US" altLang="zh-CN" sz="2800" b="0" i="1" smtClean="0">
                            <a:solidFill>
                              <a:schemeClr val="tx1"/>
                            </a:solidFill>
                            <a:latin typeface="Cambria Math" panose="02040503050406030204" pitchFamily="18" charset="0"/>
                            <a:ea typeface="Cambria Math" panose="02040503050406030204" pitchFamily="18" charset="0"/>
                          </a:rPr>
                          <m:t>𝑡</m:t>
                        </m:r>
                      </m:sub>
                      <m:sup>
                        <m:r>
                          <a:rPr lang="en-US" altLang="zh-CN" sz="2800" b="0" i="1" smtClean="0">
                            <a:solidFill>
                              <a:schemeClr val="tx1"/>
                            </a:solidFill>
                            <a:latin typeface="Cambria Math" panose="02040503050406030204" pitchFamily="18" charset="0"/>
                            <a:ea typeface="Cambria Math" panose="02040503050406030204" pitchFamily="18" charset="0"/>
                          </a:rPr>
                          <m:t>∗</m:t>
                        </m:r>
                      </m:sup>
                    </m:sSubSup>
                    <m:r>
                      <a:rPr lang="en-US" altLang="zh-CN" sz="2800" b="0" i="0" smtClean="0">
                        <a:solidFill>
                          <a:schemeClr val="tx1"/>
                        </a:solidFill>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Sup>
                      <m:sSubSupPr>
                        <m:ctrlPr>
                          <a:rPr lang="en-US" altLang="zh-CN" sz="2800" i="1" smtClean="0">
                            <a:latin typeface="Cambria Math" panose="02040503050406030204" pitchFamily="18" charset="0"/>
                            <a:ea typeface="Cambria Math" panose="02040503050406030204" pitchFamily="18" charset="0"/>
                          </a:rPr>
                        </m:ctrlPr>
                      </m:sSubSupPr>
                      <m:e>
                        <m:r>
                          <a:rPr lang="en-US" altLang="zh-CN" sz="2800" b="0" i="1" smtClean="0">
                            <a:latin typeface="Cambria Math" panose="02040503050406030204" pitchFamily="18" charset="0"/>
                            <a:ea typeface="Cambria Math" panose="02040503050406030204" pitchFamily="18" charset="0"/>
                          </a:rPr>
                          <m:t>𝑚</m:t>
                        </m:r>
                      </m:e>
                      <m:sub>
                        <m:r>
                          <a:rPr lang="en-US" altLang="zh-CN" sz="2800" b="0" i="1" smtClean="0">
                            <a:latin typeface="Cambria Math" panose="02040503050406030204" pitchFamily="18" charset="0"/>
                            <a:ea typeface="Cambria Math" panose="02040503050406030204" pitchFamily="18" charset="0"/>
                          </a:rPr>
                          <m:t>𝑡</m:t>
                        </m:r>
                      </m:sub>
                      <m:sup>
                        <m:r>
                          <a:rPr lang="en-US" altLang="zh-CN" sz="2800" b="0" i="1" smtClean="0">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𝑡</m:t>
                        </m:r>
                      </m:sub>
                    </m:sSub>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&lt;0</m:t>
                    </m:r>
                  </m:oMath>
                </a14:m>
                <a:r>
                  <a:rPr lang="zh-CN" altLang="en-US" sz="2800" dirty="0">
                    <a:ea typeface="Cambria Math" panose="02040503050406030204" pitchFamily="18" charset="0"/>
                  </a:rPr>
                  <a:t> ，解得</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𝑚</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&lt;</m:t>
                    </m:r>
                    <m:r>
                      <a:rPr lang="en-US" altLang="zh-CN" sz="2800" i="1">
                        <a:latin typeface="Cambria Math" panose="02040503050406030204" pitchFamily="18" charset="0"/>
                        <a:ea typeface="Cambria Math" panose="02040503050406030204" pitchFamily="18" charset="0"/>
                      </a:rPr>
                      <m:t>12%</m:t>
                    </m:r>
                  </m:oMath>
                </a14:m>
                <a:r>
                  <a:rPr lang="zh-CN" altLang="en-US" sz="2800" dirty="0">
                    <a:latin typeface="+mn-ea"/>
                  </a:rPr>
                  <a:t>；即中国应该将货币增长速度下调到</a:t>
                </a:r>
                <a:r>
                  <a:rPr lang="en-US" altLang="zh-CN" sz="2800" dirty="0">
                    <a:latin typeface="+mn-ea"/>
                  </a:rPr>
                  <a:t>12%</a:t>
                </a:r>
                <a:r>
                  <a:rPr lang="zh-CN" altLang="en-US" sz="2800" dirty="0">
                    <a:latin typeface="+mn-ea"/>
                  </a:rPr>
                  <a:t>以下。</a:t>
                </a:r>
                <a:endParaRPr lang="en-US" altLang="zh-CN" sz="2800" b="0" dirty="0">
                  <a:ea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BB0840B5-5660-4627-9CC9-89DFD114007D}"/>
                  </a:ext>
                </a:extLst>
              </p:cNvPr>
              <p:cNvSpPr txBox="1">
                <a:spLocks noRot="1" noChangeAspect="1" noMove="1" noResize="1" noEditPoints="1" noAdjustHandles="1" noChangeArrowheads="1" noChangeShapeType="1" noTextEdit="1"/>
              </p:cNvSpPr>
              <p:nvPr/>
            </p:nvSpPr>
            <p:spPr>
              <a:xfrm>
                <a:off x="275168" y="1155438"/>
                <a:ext cx="11641665" cy="3970318"/>
              </a:xfrm>
              <a:prstGeom prst="rect">
                <a:avLst/>
              </a:prstGeom>
              <a:blipFill>
                <a:blip r:embed="rId4"/>
                <a:stretch>
                  <a:fillRect l="-1047" t="-1843" r="-314" b="-33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4339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B0840B5-5660-4627-9CC9-89DFD114007D}"/>
                  </a:ext>
                </a:extLst>
              </p:cNvPr>
              <p:cNvSpPr txBox="1"/>
              <p:nvPr/>
            </p:nvSpPr>
            <p:spPr>
              <a:xfrm>
                <a:off x="275168" y="1155438"/>
                <a:ext cx="11641665" cy="2934971"/>
              </a:xfrm>
              <a:prstGeom prst="rect">
                <a:avLst/>
              </a:prstGeom>
              <a:noFill/>
            </p:spPr>
            <p:txBody>
              <a:bodyPr wrap="square" rtlCol="0">
                <a:spAutoFit/>
              </a:bodyPr>
              <a:lstStyle/>
              <a:p>
                <a:r>
                  <a:rPr lang="zh-CN" altLang="en-US" sz="2800" b="0" dirty="0">
                    <a:ea typeface="Cambria Math" panose="02040503050406030204" pitchFamily="18" charset="0"/>
                  </a:rPr>
                  <a:t>（</a:t>
                </a:r>
                <a:r>
                  <a:rPr lang="en-US" altLang="zh-CN" sz="2800" b="0" dirty="0">
                    <a:ea typeface="Cambria Math" panose="02040503050406030204" pitchFamily="18" charset="0"/>
                  </a:rPr>
                  <a:t>5</a:t>
                </a:r>
                <a:r>
                  <a:rPr lang="zh-CN" altLang="en-US" sz="2800" b="0" dirty="0">
                    <a:ea typeface="Cambria Math" panose="02040503050406030204" pitchFamily="18" charset="0"/>
                  </a:rPr>
                  <a:t>）</a:t>
                </a:r>
                <a14:m>
                  <m:oMath xmlns:m="http://schemas.openxmlformats.org/officeDocument/2006/math">
                    <m:d>
                      <m:dPr>
                        <m:begChr m:val="{"/>
                        <m:endChr m:val=""/>
                        <m:ctrlPr>
                          <a:rPr lang="en-US" altLang="zh-CN" sz="2800" b="0" i="1" smtClean="0">
                            <a:latin typeface="Cambria Math" panose="02040503050406030204" pitchFamily="18" charset="0"/>
                            <a:ea typeface="Cambria Math" panose="02040503050406030204" pitchFamily="18" charset="0"/>
                          </a:rPr>
                        </m:ctrlPr>
                      </m:dPr>
                      <m:e>
                        <m:eqArr>
                          <m:eqArrPr>
                            <m:ctrlPr>
                              <a:rPr lang="en-US" altLang="zh-CN" sz="2800" b="0" i="1" smtClean="0">
                                <a:latin typeface="Cambria Math" panose="02040503050406030204" pitchFamily="18" charset="0"/>
                                <a:ea typeface="Cambria Math" panose="02040503050406030204" pitchFamily="18" charset="0"/>
                              </a:rPr>
                            </m:ctrlPr>
                          </m:eqArrPr>
                          <m:e>
                            <m:r>
                              <m:rPr>
                                <m:nor/>
                              </m:rPr>
                              <a:rPr lang="zh-CN" altLang="en-US" sz="2800" dirty="0"/>
                              <m:t>无抵补利率平价成立</m:t>
                            </m:r>
                          </m:e>
                          <m:e>
                            <m:r>
                              <m:rPr>
                                <m:nor/>
                              </m:rPr>
                              <a:rPr lang="zh-CN" altLang="en-US" sz="2800" dirty="0"/>
                              <m:t>相对购买力平价成立</m:t>
                            </m:r>
                          </m:e>
                        </m:eqArr>
                        <m:r>
                          <a:rPr lang="en-US" altLang="zh-CN" sz="2800" i="1">
                            <a:latin typeface="Cambria Math" panose="02040503050406030204" pitchFamily="18" charset="0"/>
                            <a:ea typeface="Cambria Math" panose="02040503050406030204" pitchFamily="18" charset="0"/>
                          </a:rPr>
                          <m:t>⇒</m:t>
                        </m:r>
                        <m:d>
                          <m:dPr>
                            <m:begChr m:val="{"/>
                            <m:endChr m:val=""/>
                            <m:ctrlPr>
                              <a:rPr lang="en-US" altLang="zh-CN" sz="2800" i="1">
                                <a:latin typeface="Cambria Math" panose="02040503050406030204" pitchFamily="18" charset="0"/>
                                <a:ea typeface="Cambria Math" panose="02040503050406030204" pitchFamily="18" charset="0"/>
                              </a:rPr>
                            </m:ctrlPr>
                          </m:dPr>
                          <m:e>
                            <m:eqArr>
                              <m:eqArrPr>
                                <m:ctrlPr>
                                  <a:rPr lang="en-US" altLang="zh-CN" sz="2800" i="1" smtClean="0">
                                    <a:latin typeface="Cambria Math" panose="02040503050406030204" pitchFamily="18" charset="0"/>
                                    <a:ea typeface="Cambria Math" panose="02040503050406030204" pitchFamily="18" charset="0"/>
                                  </a:rPr>
                                </m:ctrlPr>
                              </m:eqArrPr>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𝑠</m:t>
                                </m:r>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𝑖</m:t>
                                    </m:r>
                                  </m:e>
                                  <m:sub>
                                    <m:r>
                                      <a:rPr lang="en-US" altLang="zh-CN" sz="2800" b="0" i="1" smtClean="0">
                                        <a:latin typeface="Cambria Math" panose="02040503050406030204" pitchFamily="18" charset="0"/>
                                        <a:ea typeface="Cambria Math" panose="02040503050406030204" pitchFamily="18" charset="0"/>
                                      </a:rPr>
                                      <m:t>𝑡</m:t>
                                    </m:r>
                                  </m:sub>
                                </m:sSub>
                                <m:r>
                                  <a:rPr lang="en-US" altLang="zh-CN" sz="2800" b="0" i="1" smtClean="0">
                                    <a:latin typeface="Cambria Math" panose="02040503050406030204" pitchFamily="18" charset="0"/>
                                    <a:ea typeface="Cambria Math" panose="02040503050406030204" pitchFamily="18" charset="0"/>
                                  </a:rPr>
                                  <m:t>−</m:t>
                                </m:r>
                                <m:sSubSup>
                                  <m:sSubSupPr>
                                    <m:ctrlPr>
                                      <a:rPr lang="en-US" altLang="zh-CN" sz="2800" b="0" i="1" smtClean="0">
                                        <a:latin typeface="Cambria Math" panose="02040503050406030204" pitchFamily="18" charset="0"/>
                                        <a:ea typeface="Cambria Math" panose="02040503050406030204" pitchFamily="18" charset="0"/>
                                      </a:rPr>
                                    </m:ctrlPr>
                                  </m:sSubSupPr>
                                  <m:e>
                                    <m:r>
                                      <a:rPr lang="en-US" altLang="zh-CN" sz="2800" b="0" i="1" smtClean="0">
                                        <a:latin typeface="Cambria Math" panose="02040503050406030204" pitchFamily="18" charset="0"/>
                                        <a:ea typeface="Cambria Math" panose="02040503050406030204" pitchFamily="18" charset="0"/>
                                      </a:rPr>
                                      <m:t>𝑖</m:t>
                                    </m:r>
                                  </m:e>
                                  <m:sub>
                                    <m:r>
                                      <a:rPr lang="en-US" altLang="zh-CN" sz="2800" b="0" i="1" smtClean="0">
                                        <a:latin typeface="Cambria Math" panose="02040503050406030204" pitchFamily="18" charset="0"/>
                                        <a:ea typeface="Cambria Math" panose="02040503050406030204" pitchFamily="18" charset="0"/>
                                      </a:rPr>
                                      <m:t>𝑡</m:t>
                                    </m:r>
                                  </m:sub>
                                  <m:sup>
                                    <m:r>
                                      <a:rPr lang="en-US" altLang="zh-CN" sz="2800" b="0" i="1" smtClean="0">
                                        <a:latin typeface="Cambria Math" panose="02040503050406030204" pitchFamily="18" charset="0"/>
                                        <a:ea typeface="Cambria Math" panose="02040503050406030204" pitchFamily="18" charset="0"/>
                                      </a:rPr>
                                      <m:t>∗</m:t>
                                    </m:r>
                                  </m:sup>
                                </m:sSubSup>
                              </m:e>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𝑠</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Sub>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e>
                            </m:eqAr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𝑖</m:t>
                                </m:r>
                              </m:e>
                              <m:sub>
                                <m:r>
                                  <a:rPr lang="en-US" altLang="zh-CN" sz="2800" i="1">
                                    <a:latin typeface="Cambria Math" panose="02040503050406030204" pitchFamily="18" charset="0"/>
                                    <a:ea typeface="Cambria Math" panose="02040503050406030204" pitchFamily="18" charset="0"/>
                                  </a:rPr>
                                  <m:t>𝑡</m:t>
                                </m:r>
                              </m:sub>
                            </m:sSub>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𝑖</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Sub>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e>
                        </m:d>
                      </m:e>
                    </m:d>
                  </m:oMath>
                </a14:m>
                <a:endParaRPr lang="en-US" altLang="zh-CN"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𝑖</m:t>
                          </m:r>
                        </m:e>
                        <m:sub>
                          <m:r>
                            <a:rPr lang="en-US" altLang="zh-CN" sz="2800" i="1">
                              <a:latin typeface="Cambria Math" panose="02040503050406030204" pitchFamily="18" charset="0"/>
                              <a:ea typeface="Cambria Math" panose="02040503050406030204" pitchFamily="18" charset="0"/>
                            </a:rPr>
                            <m:t>𝑡</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Sub>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𝑖</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=5%−3%+4%=6%</m:t>
                      </m:r>
                    </m:oMath>
                  </m:oMathPara>
                </a14:m>
                <a:br>
                  <a:rPr lang="en-US" altLang="zh-CN" sz="2800" b="0" dirty="0">
                    <a:ea typeface="Cambria Math" panose="02040503050406030204" pitchFamily="18" charset="0"/>
                  </a:rPr>
                </a:br>
                <a:r>
                  <a:rPr lang="zh-CN" altLang="en-US" sz="2800" b="0" dirty="0">
                    <a:ea typeface="Cambria Math" panose="02040503050406030204" pitchFamily="18" charset="0"/>
                  </a:rPr>
                  <a:t>（</a:t>
                </a:r>
                <a:r>
                  <a:rPr lang="en-US" altLang="zh-CN" sz="2800" b="0" dirty="0">
                    <a:ea typeface="Cambria Math" panose="02040503050406030204" pitchFamily="18" charset="0"/>
                  </a:rPr>
                  <a:t>6</a:t>
                </a:r>
                <a:r>
                  <a:rPr lang="zh-CN" altLang="en-US" sz="2800" b="0" dirty="0">
                    <a:ea typeface="Cambria Math" panose="02040503050406030204" pitchFamily="18" charset="0"/>
                  </a:rPr>
                  <a:t>）中国实际利率</a:t>
                </a:r>
                <a14:m>
                  <m:oMath xmlns:m="http://schemas.openxmlformats.org/officeDocument/2006/math">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𝑟</m:t>
                        </m:r>
                      </m:e>
                      <m:sub>
                        <m:r>
                          <a:rPr lang="en-US" altLang="zh-CN" sz="2800" b="0" i="1" smtClean="0">
                            <a:latin typeface="Cambria Math" panose="02040503050406030204" pitchFamily="18" charset="0"/>
                            <a:ea typeface="Cambria Math" panose="02040503050406030204" pitchFamily="18" charset="0"/>
                          </a:rPr>
                          <m:t>𝑟</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𝑟</m:t>
                        </m:r>
                      </m:e>
                      <m:sub>
                        <m:r>
                          <a:rPr lang="en-US" altLang="zh-CN" sz="2800" b="0" i="1" smtClean="0">
                            <a:latin typeface="Cambria Math" panose="02040503050406030204" pitchFamily="18" charset="0"/>
                            <a:ea typeface="Cambria Math" panose="02040503050406030204" pitchFamily="18" charset="0"/>
                          </a:rPr>
                          <m:t>𝑛</m:t>
                        </m:r>
                      </m:sub>
                    </m:sSub>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Sub>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6%</m:t>
                    </m:r>
                    <m:r>
                      <a:rPr lang="en-US" altLang="zh-CN" sz="2800" b="0" i="1" smtClean="0">
                        <a:latin typeface="Cambria Math" panose="02040503050406030204" pitchFamily="18" charset="0"/>
                        <a:ea typeface="Cambria Math" panose="02040503050406030204" pitchFamily="18" charset="0"/>
                      </a:rPr>
                      <m:t>−5%=1%</m:t>
                    </m:r>
                  </m:oMath>
                </a14:m>
                <a:endParaRPr lang="en-US" altLang="zh-CN" sz="2800" b="0" dirty="0">
                  <a:ea typeface="Cambria Math" panose="02040503050406030204" pitchFamily="18" charset="0"/>
                </a:endParaRPr>
              </a:p>
              <a:p>
                <a:r>
                  <a:rPr lang="en-US" altLang="zh-CN" sz="2800" dirty="0">
                    <a:ea typeface="Cambria Math" panose="02040503050406030204" pitchFamily="18" charset="0"/>
                  </a:rPr>
                  <a:t>	</a:t>
                </a:r>
                <a:r>
                  <a:rPr lang="zh-CN" altLang="en-US" sz="2800" dirty="0">
                    <a:ea typeface="Cambria Math" panose="02040503050406030204" pitchFamily="18" charset="0"/>
                  </a:rPr>
                  <a:t>美国实际利率</a:t>
                </a:r>
                <a14:m>
                  <m:oMath xmlns:m="http://schemas.openxmlformats.org/officeDocument/2006/math">
                    <m:sSubSup>
                      <m:sSubSupPr>
                        <m:ctrlPr>
                          <a:rPr lang="en-US" altLang="zh-CN" sz="2800" i="1" smtClean="0">
                            <a:latin typeface="Cambria Math" panose="02040503050406030204" pitchFamily="18" charset="0"/>
                            <a:ea typeface="Cambria Math" panose="02040503050406030204" pitchFamily="18" charset="0"/>
                          </a:rPr>
                        </m:ctrlPr>
                      </m:sSubSupPr>
                      <m:e>
                        <m:r>
                          <a:rPr lang="en-US" altLang="zh-CN" sz="2800" b="0" i="1" smtClean="0">
                            <a:latin typeface="Cambria Math" panose="02040503050406030204" pitchFamily="18" charset="0"/>
                            <a:ea typeface="Cambria Math" panose="02040503050406030204" pitchFamily="18" charset="0"/>
                          </a:rPr>
                          <m:t>𝑟</m:t>
                        </m:r>
                      </m:e>
                      <m:sub>
                        <m:r>
                          <a:rPr lang="en-US" altLang="zh-CN" sz="2800" b="0" i="1" smtClean="0">
                            <a:latin typeface="Cambria Math" panose="02040503050406030204" pitchFamily="18" charset="0"/>
                            <a:ea typeface="Cambria Math" panose="02040503050406030204" pitchFamily="18" charset="0"/>
                          </a:rPr>
                          <m:t>𝑟</m:t>
                        </m:r>
                      </m:sub>
                      <m:sup>
                        <m:r>
                          <a:rPr lang="en-US" altLang="zh-CN" sz="2800" b="0" i="1" smtClean="0">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m:t>
                    </m:r>
                    <m:sSubSup>
                      <m:sSubSupPr>
                        <m:ctrlPr>
                          <a:rPr lang="en-US" altLang="zh-CN" sz="2800" b="0" i="1" smtClean="0">
                            <a:latin typeface="Cambria Math" panose="02040503050406030204" pitchFamily="18" charset="0"/>
                            <a:ea typeface="Cambria Math" panose="02040503050406030204" pitchFamily="18" charset="0"/>
                          </a:rPr>
                        </m:ctrlPr>
                      </m:sSubSupPr>
                      <m:e>
                        <m:r>
                          <a:rPr lang="en-US" altLang="zh-CN" sz="2800" b="0" i="1" smtClean="0">
                            <a:latin typeface="Cambria Math" panose="02040503050406030204" pitchFamily="18" charset="0"/>
                            <a:ea typeface="Cambria Math" panose="02040503050406030204" pitchFamily="18" charset="0"/>
                          </a:rPr>
                          <m:t>𝑟</m:t>
                        </m:r>
                      </m:e>
                      <m:sub>
                        <m:r>
                          <a:rPr lang="en-US" altLang="zh-CN" sz="2800" b="0" i="1" smtClean="0">
                            <a:latin typeface="Cambria Math" panose="02040503050406030204" pitchFamily="18" charset="0"/>
                            <a:ea typeface="Cambria Math" panose="02040503050406030204" pitchFamily="18" charset="0"/>
                          </a:rPr>
                          <m:t>𝑛</m:t>
                        </m:r>
                      </m:sub>
                      <m:sup>
                        <m:r>
                          <a:rPr lang="en-US" altLang="zh-CN" sz="2800" b="0" i="1" smtClean="0">
                            <a:latin typeface="Cambria Math" panose="02040503050406030204" pitchFamily="18" charset="0"/>
                            <a:ea typeface="Cambria Math" panose="02040503050406030204" pitchFamily="18" charset="0"/>
                          </a:rPr>
                          <m:t>∗</m:t>
                        </m:r>
                      </m:sup>
                    </m:sSubSup>
                    <m:r>
                      <a:rPr lang="en-US" altLang="zh-CN" sz="2800" i="1">
                        <a:latin typeface="Cambria Math" panose="02040503050406030204" pitchFamily="18" charset="0"/>
                        <a:ea typeface="Cambria Math" panose="02040503050406030204" pitchFamily="18" charset="0"/>
                      </a:rPr>
                      <m:t>−∆</m:t>
                    </m:r>
                    <m:sSubSup>
                      <m:sSubSupPr>
                        <m:ctrlPr>
                          <a:rPr lang="en-US" altLang="zh-CN" sz="2800" i="1">
                            <a:latin typeface="Cambria Math" panose="02040503050406030204" pitchFamily="18" charset="0"/>
                            <a:ea typeface="Cambria Math" panose="02040503050406030204" pitchFamily="18" charset="0"/>
                          </a:rPr>
                        </m:ctrlPr>
                      </m:sSubSupPr>
                      <m:e>
                        <m:r>
                          <a:rPr lang="en-US" altLang="zh-CN" sz="2800" i="1">
                            <a:latin typeface="Cambria Math" panose="02040503050406030204" pitchFamily="18" charset="0"/>
                            <a:ea typeface="Cambria Math" panose="02040503050406030204" pitchFamily="18" charset="0"/>
                          </a:rPr>
                          <m:t>𝑝</m:t>
                        </m:r>
                      </m:e>
                      <m:sub>
                        <m:r>
                          <a:rPr lang="en-US" altLang="zh-CN" sz="2800" i="1">
                            <a:latin typeface="Cambria Math" panose="02040503050406030204" pitchFamily="18" charset="0"/>
                            <a:ea typeface="Cambria Math" panose="02040503050406030204" pitchFamily="18" charset="0"/>
                          </a:rPr>
                          <m:t>𝑡</m:t>
                        </m:r>
                      </m:sub>
                      <m:sup>
                        <m:r>
                          <a:rPr lang="en-US" altLang="zh-CN" sz="2800" i="1">
                            <a:latin typeface="Cambria Math" panose="02040503050406030204" pitchFamily="18" charset="0"/>
                            <a:ea typeface="Cambria Math" panose="02040503050406030204" pitchFamily="18" charset="0"/>
                          </a:rPr>
                          <m:t>∗</m:t>
                        </m:r>
                      </m:sup>
                    </m:sSubSup>
                    <m:r>
                      <a:rPr lang="en-US" altLang="zh-CN" sz="2800" b="0" i="1" smtClean="0">
                        <a:latin typeface="Cambria Math" panose="02040503050406030204" pitchFamily="18" charset="0"/>
                        <a:ea typeface="Cambria Math" panose="02040503050406030204" pitchFamily="18" charset="0"/>
                      </a:rPr>
                      <m:t>=4%−3%=1%</m:t>
                    </m:r>
                  </m:oMath>
                </a14:m>
                <a:endParaRPr lang="en-US" altLang="zh-CN" sz="2800" b="0" dirty="0">
                  <a:ea typeface="Cambria Math" panose="02040503050406030204" pitchFamily="18" charset="0"/>
                </a:endParaRPr>
              </a:p>
              <a:p>
                <a:r>
                  <a:rPr lang="zh-CN" altLang="en-US" sz="2800" b="0" dirty="0">
                    <a:ea typeface="Cambria Math" panose="02040503050406030204" pitchFamily="18" charset="0"/>
                  </a:rPr>
                  <a:t>故两国实际利率相等</a:t>
                </a:r>
                <a:endParaRPr lang="en-US" altLang="zh-CN" sz="2800" b="0" dirty="0">
                  <a:ea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BB0840B5-5660-4627-9CC9-89DFD114007D}"/>
                  </a:ext>
                </a:extLst>
              </p:cNvPr>
              <p:cNvSpPr txBox="1">
                <a:spLocks noRot="1" noChangeAspect="1" noMove="1" noResize="1" noEditPoints="1" noAdjustHandles="1" noChangeArrowheads="1" noChangeShapeType="1" noTextEdit="1"/>
              </p:cNvSpPr>
              <p:nvPr/>
            </p:nvSpPr>
            <p:spPr>
              <a:xfrm>
                <a:off x="275168" y="1155438"/>
                <a:ext cx="11641665" cy="2934971"/>
              </a:xfrm>
              <a:prstGeom prst="rect">
                <a:avLst/>
              </a:prstGeom>
              <a:blipFill>
                <a:blip r:embed="rId4"/>
                <a:stretch>
                  <a:fillRect l="-1047" b="-3950"/>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1CE2336-759F-4C64-83C0-73576B0FA535}"/>
              </a:ext>
            </a:extLst>
          </p:cNvPr>
          <p:cNvSpPr txBox="1"/>
          <p:nvPr/>
        </p:nvSpPr>
        <p:spPr>
          <a:xfrm>
            <a:off x="2725272" y="6182770"/>
            <a:ext cx="9466728" cy="461665"/>
          </a:xfrm>
          <a:prstGeom prst="rect">
            <a:avLst/>
          </a:prstGeom>
          <a:noFill/>
        </p:spPr>
        <p:txBody>
          <a:bodyPr wrap="square" rtlCol="0">
            <a:spAutoFit/>
          </a:bodyPr>
          <a:lstStyle/>
          <a:p>
            <a:pPr algn="l"/>
            <a:r>
              <a:rPr lang="zh-CN" altLang="en-US" sz="2400" dirty="0"/>
              <a:t>注：课本上的方法是用间接标价法做的，因此所有的公式都是相反的。</a:t>
            </a:r>
          </a:p>
        </p:txBody>
      </p:sp>
    </p:spTree>
    <p:extLst>
      <p:ext uri="{BB962C8B-B14F-4D97-AF65-F5344CB8AC3E}">
        <p14:creationId xmlns:p14="http://schemas.microsoft.com/office/powerpoint/2010/main" val="113232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9"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5</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5359343" y="3930223"/>
            <a:ext cx="147331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互换</a:t>
            </a:r>
          </a:p>
        </p:txBody>
      </p:sp>
    </p:spTree>
    <p:extLst>
      <p:ext uri="{BB962C8B-B14F-4D97-AF65-F5344CB8AC3E}">
        <p14:creationId xmlns:p14="http://schemas.microsoft.com/office/powerpoint/2010/main" val="33375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利率互换</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4A1450B2-B14E-4613-8290-4895E86321DA}"/>
              </a:ext>
            </a:extLst>
          </p:cNvPr>
          <p:cNvSpPr txBox="1"/>
          <p:nvPr/>
        </p:nvSpPr>
        <p:spPr>
          <a:xfrm>
            <a:off x="107578" y="966169"/>
            <a:ext cx="11976845" cy="3754874"/>
          </a:xfrm>
          <a:prstGeom prst="rect">
            <a:avLst/>
          </a:prstGeom>
          <a:noFill/>
        </p:spPr>
        <p:txBody>
          <a:bodyPr wrap="square">
            <a:spAutoFit/>
          </a:bodyPr>
          <a:lstStyle/>
          <a:p>
            <a:r>
              <a:rPr lang="zh-CN" altLang="en-US" sz="2800" dirty="0"/>
              <a:t>例题：</a:t>
            </a:r>
            <a:r>
              <a:rPr lang="en-US" altLang="zh-CN" sz="2800" dirty="0"/>
              <a:t>2012</a:t>
            </a:r>
            <a:r>
              <a:rPr lang="zh-CN" altLang="en-US" sz="2800" dirty="0"/>
              <a:t>财大真题改编</a:t>
            </a:r>
            <a:endParaRPr lang="en-US" altLang="zh-CN" sz="2800" dirty="0"/>
          </a:p>
          <a:p>
            <a:endParaRPr lang="en-US" altLang="zh-CN" sz="1400" dirty="0"/>
          </a:p>
          <a:p>
            <a:r>
              <a:rPr lang="zh-CN" altLang="en-US" sz="2800" dirty="0"/>
              <a:t>有 </a:t>
            </a:r>
            <a:r>
              <a:rPr lang="en-US" altLang="zh-CN" sz="2800" dirty="0"/>
              <a:t>A</a:t>
            </a:r>
            <a:r>
              <a:rPr lang="zh-CN" altLang="en-US" sz="2800" dirty="0"/>
              <a:t>、</a:t>
            </a:r>
            <a:r>
              <a:rPr lang="en-US" altLang="zh-CN" sz="2800" dirty="0"/>
              <a:t>B </a:t>
            </a:r>
            <a:r>
              <a:rPr lang="zh-CN" altLang="en-US" sz="2800" dirty="0"/>
              <a:t>两公司各欲借入</a:t>
            </a:r>
            <a:r>
              <a:rPr lang="en-US" altLang="zh-CN" sz="2800" dirty="0"/>
              <a:t>5000</a:t>
            </a:r>
            <a:r>
              <a:rPr lang="zh-CN" altLang="en-US" sz="2800" dirty="0"/>
              <a:t>万美元，期限均为 </a:t>
            </a:r>
            <a:r>
              <a:rPr lang="en-US" altLang="zh-CN" sz="2800" dirty="0"/>
              <a:t>5 </a:t>
            </a:r>
            <a:r>
              <a:rPr lang="zh-CN" altLang="en-US" sz="2800" dirty="0"/>
              <a:t>年，两公司借款条件如下：</a:t>
            </a:r>
          </a:p>
          <a:p>
            <a:r>
              <a:rPr lang="zh-CN" altLang="en-US" sz="2800" dirty="0"/>
              <a:t>（</a:t>
            </a:r>
            <a:r>
              <a:rPr lang="en-US" altLang="zh-CN" sz="2800" dirty="0"/>
              <a:t>1</a:t>
            </a:r>
            <a:r>
              <a:rPr lang="zh-CN" altLang="en-US" sz="2800" dirty="0"/>
              <a:t>）在借款条件方面，哪家公司在浮动利率市场上具有相对优势？</a:t>
            </a:r>
          </a:p>
          <a:p>
            <a:r>
              <a:rPr lang="zh-CN" altLang="en-US" sz="2800" dirty="0"/>
              <a:t>（</a:t>
            </a:r>
            <a:r>
              <a:rPr lang="en-US" altLang="zh-CN" sz="2800" dirty="0"/>
              <a:t>2</a:t>
            </a:r>
            <a:r>
              <a:rPr lang="zh-CN" altLang="en-US" sz="2800" dirty="0"/>
              <a:t>）若 </a:t>
            </a:r>
            <a:r>
              <a:rPr lang="en-US" altLang="zh-CN" sz="2800" dirty="0"/>
              <a:t>A</a:t>
            </a:r>
            <a:r>
              <a:rPr lang="zh-CN" altLang="en-US" sz="2800" dirty="0"/>
              <a:t>、</a:t>
            </a:r>
            <a:r>
              <a:rPr lang="en-US" altLang="zh-CN" sz="2800" dirty="0"/>
              <a:t>B </a:t>
            </a:r>
            <a:r>
              <a:rPr lang="zh-CN" altLang="en-US" sz="2800" dirty="0"/>
              <a:t>两公司希望通过利率互换，均等分享利率互换所带来的收益，则该互换如何进行？</a:t>
            </a:r>
          </a:p>
          <a:p>
            <a:r>
              <a:rPr lang="zh-CN" altLang="en-US" sz="2800" dirty="0"/>
              <a:t>（</a:t>
            </a:r>
            <a:r>
              <a:rPr lang="en-US" altLang="zh-CN" sz="2800" dirty="0"/>
              <a:t>3</a:t>
            </a:r>
            <a:r>
              <a:rPr lang="zh-CN" altLang="en-US" sz="2800" dirty="0"/>
              <a:t>）通过该利率互换，</a:t>
            </a:r>
            <a:r>
              <a:rPr lang="en-US" altLang="zh-CN" sz="2800" dirty="0"/>
              <a:t>A</a:t>
            </a:r>
            <a:r>
              <a:rPr lang="zh-CN" altLang="en-US" sz="2800" dirty="0"/>
              <a:t>公司在 </a:t>
            </a:r>
            <a:r>
              <a:rPr lang="en-US" altLang="zh-CN" sz="2800" dirty="0"/>
              <a:t>5 </a:t>
            </a:r>
            <a:r>
              <a:rPr lang="zh-CN" altLang="en-US" sz="2800" dirty="0"/>
              <a:t>年借款期内共可节约多少利息费用？</a:t>
            </a:r>
            <a:endParaRPr lang="en-US" altLang="zh-CN" sz="2800" dirty="0"/>
          </a:p>
          <a:p>
            <a:r>
              <a:rPr lang="zh-CN" altLang="en-US" sz="2800" dirty="0"/>
              <a:t>（</a:t>
            </a:r>
            <a:r>
              <a:rPr lang="en-US" altLang="zh-CN" sz="2800" dirty="0"/>
              <a:t>4</a:t>
            </a:r>
            <a:r>
              <a:rPr lang="zh-CN" altLang="en-US" sz="2800" dirty="0"/>
              <a:t>）如果由商业银行充当交易中介，并收取并收取</a:t>
            </a:r>
            <a:r>
              <a:rPr lang="en-US" altLang="zh-CN" sz="2800" dirty="0"/>
              <a:t>0.2%</a:t>
            </a:r>
            <a:r>
              <a:rPr lang="zh-CN" altLang="en-US" sz="2800" dirty="0"/>
              <a:t>手续费，重做本题第</a:t>
            </a:r>
            <a:r>
              <a:rPr lang="en-US" altLang="zh-CN" sz="2800" dirty="0"/>
              <a:t>2</a:t>
            </a:r>
            <a:r>
              <a:rPr lang="zh-CN" altLang="en-US" sz="2800" dirty="0"/>
              <a:t>和第</a:t>
            </a:r>
            <a:r>
              <a:rPr lang="en-US" altLang="zh-CN" sz="2800" dirty="0"/>
              <a:t>3</a:t>
            </a:r>
            <a:r>
              <a:rPr lang="zh-CN" altLang="en-US" sz="2800" dirty="0"/>
              <a:t>问。</a:t>
            </a:r>
          </a:p>
        </p:txBody>
      </p:sp>
      <p:graphicFrame>
        <p:nvGraphicFramePr>
          <p:cNvPr id="3" name="表格 3">
            <a:extLst>
              <a:ext uri="{FF2B5EF4-FFF2-40B4-BE49-F238E27FC236}">
                <a16:creationId xmlns:a16="http://schemas.microsoft.com/office/drawing/2014/main" id="{9EE131BF-BC60-4ADB-84AE-BFEE2439F481}"/>
              </a:ext>
            </a:extLst>
          </p:cNvPr>
          <p:cNvGraphicFramePr>
            <a:graphicFrameLocks noGrp="1"/>
          </p:cNvGraphicFramePr>
          <p:nvPr>
            <p:extLst>
              <p:ext uri="{D42A27DB-BD31-4B8C-83A1-F6EECF244321}">
                <p14:modId xmlns:p14="http://schemas.microsoft.com/office/powerpoint/2010/main" val="2589550814"/>
              </p:ext>
            </p:extLst>
          </p:nvPr>
        </p:nvGraphicFramePr>
        <p:xfrm>
          <a:off x="2855008" y="4937852"/>
          <a:ext cx="6481985" cy="1554480"/>
        </p:xfrm>
        <a:graphic>
          <a:graphicData uri="http://schemas.openxmlformats.org/drawingml/2006/table">
            <a:tbl>
              <a:tblPr firstRow="1" bandRow="1">
                <a:tableStyleId>{21E4AEA4-8DFA-4A89-87EB-49C32662AFE0}</a:tableStyleId>
              </a:tblPr>
              <a:tblGrid>
                <a:gridCol w="1296979">
                  <a:extLst>
                    <a:ext uri="{9D8B030D-6E8A-4147-A177-3AD203B41FA5}">
                      <a16:colId xmlns:a16="http://schemas.microsoft.com/office/drawing/2014/main" val="2175008479"/>
                    </a:ext>
                  </a:extLst>
                </a:gridCol>
                <a:gridCol w="2227845">
                  <a:extLst>
                    <a:ext uri="{9D8B030D-6E8A-4147-A177-3AD203B41FA5}">
                      <a16:colId xmlns:a16="http://schemas.microsoft.com/office/drawing/2014/main" val="657424905"/>
                    </a:ext>
                  </a:extLst>
                </a:gridCol>
                <a:gridCol w="2957161">
                  <a:extLst>
                    <a:ext uri="{9D8B030D-6E8A-4147-A177-3AD203B41FA5}">
                      <a16:colId xmlns:a16="http://schemas.microsoft.com/office/drawing/2014/main" val="3278282028"/>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u="none" strike="noStrike" kern="1200" cap="none" spc="0" normalizeH="0" baseline="0" noProof="0" dirty="0">
                          <a:ln>
                            <a:noFill/>
                          </a:ln>
                          <a:solidFill>
                            <a:prstClr val="black"/>
                          </a:solidFill>
                          <a:effectLst/>
                          <a:uLnTx/>
                          <a:uFillTx/>
                        </a:rPr>
                        <a:t>项目</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u="none" strike="noStrike" kern="1200" cap="none" spc="0" normalizeH="0" baseline="0" noProof="0" dirty="0">
                          <a:ln>
                            <a:noFill/>
                          </a:ln>
                          <a:solidFill>
                            <a:prstClr val="black"/>
                          </a:solidFill>
                          <a:effectLst/>
                          <a:uLnTx/>
                          <a:uFillTx/>
                        </a:rPr>
                        <a:t>固定利率</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u="none" strike="noStrike" kern="1200" cap="none" spc="0" normalizeH="0" baseline="0" noProof="0" dirty="0">
                          <a:ln>
                            <a:noFill/>
                          </a:ln>
                          <a:solidFill>
                            <a:prstClr val="black"/>
                          </a:solidFill>
                          <a:effectLst/>
                          <a:uLnTx/>
                          <a:uFillTx/>
                        </a:rPr>
                        <a:t>浮动利率</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extLst>
                  <a:ext uri="{0D108BD9-81ED-4DB2-BD59-A6C34878D82A}">
                    <a16:rowId xmlns:a16="http://schemas.microsoft.com/office/drawing/2014/main" val="11516747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u="none" strike="noStrike" kern="1200" cap="none" spc="0" normalizeH="0" baseline="0" noProof="0" dirty="0">
                          <a:ln>
                            <a:noFill/>
                          </a:ln>
                          <a:solidFill>
                            <a:prstClr val="black"/>
                          </a:solidFill>
                          <a:effectLst/>
                          <a:uLnTx/>
                          <a:uFillTx/>
                        </a:rPr>
                        <a:t>A</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u="none" strike="noStrike" kern="1200" cap="none" spc="0" normalizeH="0" baseline="0" noProof="0" dirty="0">
                          <a:ln>
                            <a:noFill/>
                          </a:ln>
                          <a:solidFill>
                            <a:prstClr val="black"/>
                          </a:solidFill>
                          <a:effectLst/>
                          <a:uLnTx/>
                          <a:uFillTx/>
                        </a:rPr>
                        <a:t>10%</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u="none" strike="noStrike" kern="1200" cap="none" spc="0" normalizeH="0" baseline="0" noProof="0" dirty="0">
                          <a:ln>
                            <a:noFill/>
                          </a:ln>
                          <a:solidFill>
                            <a:prstClr val="black"/>
                          </a:solidFill>
                          <a:effectLst/>
                          <a:uLnTx/>
                          <a:uFillTx/>
                        </a:rPr>
                        <a:t>LIBOR+0.20%</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extLst>
                  <a:ext uri="{0D108BD9-81ED-4DB2-BD59-A6C34878D82A}">
                    <a16:rowId xmlns:a16="http://schemas.microsoft.com/office/drawing/2014/main" val="28417616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u="none" strike="noStrike" kern="1200" cap="none" spc="0" normalizeH="0" baseline="0" noProof="0" dirty="0">
                          <a:ln>
                            <a:noFill/>
                          </a:ln>
                          <a:solidFill>
                            <a:prstClr val="black"/>
                          </a:solidFill>
                          <a:effectLst/>
                          <a:uLnTx/>
                          <a:uFillTx/>
                        </a:rPr>
                        <a:t>B</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u="none" strike="noStrike" kern="1200" cap="none" spc="0" normalizeH="0" baseline="0" noProof="0" dirty="0">
                          <a:ln>
                            <a:noFill/>
                          </a:ln>
                          <a:solidFill>
                            <a:prstClr val="black"/>
                          </a:solidFill>
                          <a:effectLst/>
                          <a:uLnTx/>
                          <a:uFillTx/>
                        </a:rPr>
                        <a:t>11.20%</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u="none" strike="noStrike" kern="1200" cap="none" spc="0" normalizeH="0" baseline="0" noProof="0" dirty="0">
                          <a:ln>
                            <a:noFill/>
                          </a:ln>
                          <a:solidFill>
                            <a:prstClr val="black"/>
                          </a:solidFill>
                          <a:effectLst/>
                          <a:uLnTx/>
                          <a:uFillTx/>
                        </a:rPr>
                        <a:t>LIBOR+1.00%</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extLst>
                  <a:ext uri="{0D108BD9-81ED-4DB2-BD59-A6C34878D82A}">
                    <a16:rowId xmlns:a16="http://schemas.microsoft.com/office/drawing/2014/main" val="994910954"/>
                  </a:ext>
                </a:extLst>
              </a:tr>
            </a:tbl>
          </a:graphicData>
        </a:graphic>
      </p:graphicFrame>
    </p:spTree>
    <p:extLst>
      <p:ext uri="{BB962C8B-B14F-4D97-AF65-F5344CB8AC3E}">
        <p14:creationId xmlns:p14="http://schemas.microsoft.com/office/powerpoint/2010/main" val="183724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2" name="表格 1">
            <a:extLst>
              <a:ext uri="{FF2B5EF4-FFF2-40B4-BE49-F238E27FC236}">
                <a16:creationId xmlns:a16="http://schemas.microsoft.com/office/drawing/2014/main" id="{395900C2-F46D-46F6-A900-917461433ACD}"/>
              </a:ext>
            </a:extLst>
          </p:cNvPr>
          <p:cNvGraphicFramePr>
            <a:graphicFrameLocks noGrp="1"/>
          </p:cNvGraphicFramePr>
          <p:nvPr>
            <p:extLst>
              <p:ext uri="{D42A27DB-BD31-4B8C-83A1-F6EECF244321}">
                <p14:modId xmlns:p14="http://schemas.microsoft.com/office/powerpoint/2010/main" val="4077574113"/>
              </p:ext>
            </p:extLst>
          </p:nvPr>
        </p:nvGraphicFramePr>
        <p:xfrm>
          <a:off x="1969019" y="893295"/>
          <a:ext cx="8253961" cy="2286000"/>
        </p:xfrm>
        <a:graphic>
          <a:graphicData uri="http://schemas.openxmlformats.org/drawingml/2006/table">
            <a:tbl>
              <a:tblPr firstRow="1" bandRow="1">
                <a:tableStyleId>{21E4AEA4-8DFA-4A89-87EB-49C32662AFE0}</a:tableStyleId>
              </a:tblPr>
              <a:tblGrid>
                <a:gridCol w="3068955">
                  <a:extLst>
                    <a:ext uri="{9D8B030D-6E8A-4147-A177-3AD203B41FA5}">
                      <a16:colId xmlns:a16="http://schemas.microsoft.com/office/drawing/2014/main" val="799313913"/>
                    </a:ext>
                  </a:extLst>
                </a:gridCol>
                <a:gridCol w="2227845">
                  <a:extLst>
                    <a:ext uri="{9D8B030D-6E8A-4147-A177-3AD203B41FA5}">
                      <a16:colId xmlns:a16="http://schemas.microsoft.com/office/drawing/2014/main" val="1522212774"/>
                    </a:ext>
                  </a:extLst>
                </a:gridCol>
                <a:gridCol w="2957161">
                  <a:extLst>
                    <a:ext uri="{9D8B030D-6E8A-4147-A177-3AD203B41FA5}">
                      <a16:colId xmlns:a16="http://schemas.microsoft.com/office/drawing/2014/main" val="984841544"/>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noProof="0" dirty="0">
                          <a:ln>
                            <a:noFill/>
                          </a:ln>
                          <a:solidFill>
                            <a:prstClr val="black"/>
                          </a:solidFill>
                          <a:effectLst/>
                          <a:uLnTx/>
                          <a:uFillTx/>
                        </a:rPr>
                        <a:t>项目</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noProof="0" dirty="0">
                          <a:ln>
                            <a:noFill/>
                          </a:ln>
                          <a:solidFill>
                            <a:prstClr val="black"/>
                          </a:solidFill>
                          <a:effectLst/>
                          <a:uLnTx/>
                          <a:uFillTx/>
                        </a:rPr>
                        <a:t>固定利率</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noProof="0" dirty="0">
                          <a:ln>
                            <a:noFill/>
                          </a:ln>
                          <a:solidFill>
                            <a:prstClr val="black"/>
                          </a:solidFill>
                          <a:effectLst/>
                          <a:uLnTx/>
                          <a:uFillTx/>
                        </a:rPr>
                        <a:t>浮动利率</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extLst>
                  <a:ext uri="{0D108BD9-81ED-4DB2-BD59-A6C34878D82A}">
                    <a16:rowId xmlns:a16="http://schemas.microsoft.com/office/drawing/2014/main" val="148180906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noProof="0" dirty="0">
                          <a:ln>
                            <a:noFill/>
                          </a:ln>
                          <a:solidFill>
                            <a:prstClr val="black"/>
                          </a:solidFill>
                          <a:effectLst/>
                          <a:uLnTx/>
                          <a:uFillTx/>
                        </a:rPr>
                        <a:t>A</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noProof="0" dirty="0">
                          <a:ln>
                            <a:noFill/>
                          </a:ln>
                          <a:solidFill>
                            <a:prstClr val="black"/>
                          </a:solidFill>
                          <a:effectLst/>
                          <a:uLnTx/>
                          <a:uFillTx/>
                        </a:rPr>
                        <a:t>10%</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noProof="0" dirty="0">
                          <a:ln>
                            <a:noFill/>
                          </a:ln>
                          <a:solidFill>
                            <a:prstClr val="black"/>
                          </a:solidFill>
                          <a:effectLst/>
                          <a:uLnTx/>
                          <a:uFillTx/>
                        </a:rPr>
                        <a:t>LIBOR+0.20%</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extLst>
                  <a:ext uri="{0D108BD9-81ED-4DB2-BD59-A6C34878D82A}">
                    <a16:rowId xmlns:a16="http://schemas.microsoft.com/office/drawing/2014/main" val="294929028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noProof="0" dirty="0">
                          <a:ln>
                            <a:noFill/>
                          </a:ln>
                          <a:solidFill>
                            <a:prstClr val="black"/>
                          </a:solidFill>
                          <a:effectLst/>
                          <a:uLnTx/>
                          <a:uFillTx/>
                        </a:rPr>
                        <a:t>B</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noProof="0" dirty="0">
                          <a:ln>
                            <a:noFill/>
                          </a:ln>
                          <a:solidFill>
                            <a:prstClr val="black"/>
                          </a:solidFill>
                          <a:effectLst/>
                          <a:uLnTx/>
                          <a:uFillTx/>
                        </a:rPr>
                        <a:t>11.20%</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noProof="0" dirty="0">
                          <a:ln>
                            <a:noFill/>
                          </a:ln>
                          <a:solidFill>
                            <a:prstClr val="black"/>
                          </a:solidFill>
                          <a:effectLst/>
                          <a:uLnTx/>
                          <a:uFillTx/>
                        </a:rPr>
                        <a:t>LIBOR+1.00%</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extLst>
                  <a:ext uri="{0D108BD9-81ED-4DB2-BD59-A6C34878D82A}">
                    <a16:rowId xmlns:a16="http://schemas.microsoft.com/office/drawing/2014/main" val="9585735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相对于</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的绝对优势</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0.8%</a:t>
                      </a:r>
                    </a:p>
                  </a:txBody>
                  <a:tcPr/>
                </a:tc>
                <a:extLst>
                  <a:ext uri="{0D108BD9-81ED-4DB2-BD59-A6C34878D82A}">
                    <a16:rowId xmlns:a16="http://schemas.microsoft.com/office/drawing/2014/main" val="266498864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相对优势</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p>
                  </a:txBody>
                  <a:tcPr/>
                </a:tc>
                <a:extLst>
                  <a:ext uri="{0D108BD9-81ED-4DB2-BD59-A6C34878D82A}">
                    <a16:rowId xmlns:a16="http://schemas.microsoft.com/office/drawing/2014/main" val="2728110031"/>
                  </a:ext>
                </a:extLst>
              </a:tr>
            </a:tbl>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B1A112-3363-436C-B3AD-A34BDFDA28C4}"/>
                  </a:ext>
                </a:extLst>
              </p:cNvPr>
              <p:cNvSpPr txBox="1"/>
              <p:nvPr/>
            </p:nvSpPr>
            <p:spPr>
              <a:xfrm>
                <a:off x="322730" y="3204728"/>
                <a:ext cx="11546541" cy="3108543"/>
              </a:xfrm>
              <a:prstGeom prst="rect">
                <a:avLst/>
              </a:prstGeom>
              <a:noFill/>
            </p:spPr>
            <p:txBody>
              <a:bodyPr wrap="square" rtlCol="0">
                <a:spAutoFit/>
              </a:bodyPr>
              <a:lstStyle/>
              <a:p>
                <a:pPr algn="l"/>
                <a:r>
                  <a:rPr lang="zh-CN" altLang="en-US" sz="2800" dirty="0"/>
                  <a:t>答：</a:t>
                </a:r>
                <a:endParaRPr lang="en-US" altLang="zh-CN" sz="2800" dirty="0"/>
              </a:p>
              <a:p>
                <a:pPr algn="l"/>
                <a:r>
                  <a:rPr lang="zh-CN" altLang="en-US" sz="2800" dirty="0"/>
                  <a:t>（</a:t>
                </a:r>
                <a:r>
                  <a:rPr lang="en-US" altLang="zh-CN" sz="2800" dirty="0"/>
                  <a:t>1</a:t>
                </a:r>
                <a:r>
                  <a:rPr lang="zh-CN" altLang="en-US" sz="2800" dirty="0"/>
                  <a:t>）在浮动利率市场上，</a:t>
                </a:r>
                <a14:m>
                  <m:oMath xmlns:m="http://schemas.openxmlformats.org/officeDocument/2006/math">
                    <m:r>
                      <a:rPr lang="en-US" altLang="zh-CN" sz="2800" i="1" dirty="0" smtClean="0">
                        <a:latin typeface="Cambria Math" panose="02040503050406030204" pitchFamily="18" charset="0"/>
                      </a:rPr>
                      <m:t>𝐵</m:t>
                    </m:r>
                  </m:oMath>
                </a14:m>
                <a:r>
                  <a:rPr lang="zh-CN" altLang="en-US" sz="2800" dirty="0"/>
                  <a:t>具有相对优势；</a:t>
                </a:r>
                <a:endParaRPr lang="en-US" altLang="zh-CN" sz="2800" dirty="0"/>
              </a:p>
              <a:p>
                <a:r>
                  <a:rPr lang="zh-CN" altLang="en-US" sz="2800" dirty="0"/>
                  <a:t>（</a:t>
                </a:r>
                <a:r>
                  <a:rPr lang="en-US" altLang="zh-CN" sz="2800" dirty="0"/>
                  <a:t>2</a:t>
                </a:r>
                <a:r>
                  <a:rPr lang="zh-CN" altLang="en-US" sz="2800" dirty="0"/>
                  <a:t>）因此</a:t>
                </a:r>
                <a:r>
                  <a:rPr lang="en-US" altLang="zh-CN" sz="2800" dirty="0"/>
                  <a:t>A</a:t>
                </a:r>
                <a:r>
                  <a:rPr lang="zh-CN" altLang="en-US" sz="2800" dirty="0"/>
                  <a:t>应该固定利率</a:t>
                </a:r>
                <a14:m>
                  <m:oMath xmlns:m="http://schemas.openxmlformats.org/officeDocument/2006/math">
                    <m:r>
                      <a:rPr lang="en-US" altLang="zh-CN" sz="2800" i="1" dirty="0" smtClean="0">
                        <a:latin typeface="Cambria Math" panose="02040503050406030204" pitchFamily="18" charset="0"/>
                      </a:rPr>
                      <m:t>10%</m:t>
                    </m:r>
                  </m:oMath>
                </a14:m>
                <a:r>
                  <a:rPr lang="zh-CN" altLang="en-US" sz="2800" dirty="0"/>
                  <a:t>借入</a:t>
                </a:r>
                <a14:m>
                  <m:oMath xmlns:m="http://schemas.openxmlformats.org/officeDocument/2006/math">
                    <m:r>
                      <a:rPr lang="en-US" altLang="zh-CN" sz="2800" i="1" dirty="0" smtClean="0">
                        <a:latin typeface="Cambria Math" panose="02040503050406030204" pitchFamily="18" charset="0"/>
                      </a:rPr>
                      <m:t>5000</m:t>
                    </m:r>
                  </m:oMath>
                </a14:m>
                <a:r>
                  <a:rPr lang="zh-CN" altLang="en-US" sz="2800" dirty="0"/>
                  <a:t>万美元，</a:t>
                </a:r>
                <a14:m>
                  <m:oMath xmlns:m="http://schemas.openxmlformats.org/officeDocument/2006/math">
                    <m:r>
                      <a:rPr lang="en-US" altLang="zh-CN" sz="2800" i="1" dirty="0" smtClean="0">
                        <a:latin typeface="Cambria Math" panose="02040503050406030204" pitchFamily="18" charset="0"/>
                      </a:rPr>
                      <m:t>𝐵</m:t>
                    </m:r>
                  </m:oMath>
                </a14:m>
                <a:r>
                  <a:rPr lang="zh-CN" altLang="en-US" sz="2800" dirty="0"/>
                  <a:t>应该以浮动利率</a:t>
                </a:r>
                <a14:m>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rPr>
                      <m:t>𝐿𝐼𝐵𝑂𝑅</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rPr>
                      <m:t>+1.00%</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14:m>
                  <m:oMath xmlns:m="http://schemas.openxmlformats.org/officeDocument/2006/math">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t>互换总收益</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t>=</m:t>
                    </m:r>
                    <m:d>
                      <m:d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ctrlPr>
                      </m:dPr>
                      <m:e>
                        <m:r>
                          <a:rPr lang="en-US" altLang="zh-CN" sz="2800" i="1" dirty="0">
                            <a:solidFill>
                              <a:prstClr val="black"/>
                            </a:solidFill>
                            <a:latin typeface="Cambria Math" panose="02040503050406030204" pitchFamily="18" charset="0"/>
                          </a:rPr>
                          <m:t>𝐿𝐼𝐵𝑂𝑅</m:t>
                        </m:r>
                        <m:r>
                          <a:rPr lang="en-US" altLang="zh-CN" sz="2800" i="1" dirty="0">
                            <a:solidFill>
                              <a:prstClr val="black"/>
                            </a:solidFill>
                            <a:latin typeface="Cambria Math" panose="02040503050406030204" pitchFamily="18" charset="0"/>
                          </a:rPr>
                          <m:t>+0.20%+11.2%</m:t>
                        </m:r>
                      </m:e>
                    </m:d>
                    <m:r>
                      <a:rPr kumimoji="0"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t>−</m:t>
                    </m:r>
                    <m:d>
                      <m:d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ctrlPr>
                      </m:dPr>
                      <m:e>
                        <m:r>
                          <a:rPr lang="en-US" altLang="zh-CN" sz="2800" i="1" dirty="0">
                            <a:solidFill>
                              <a:prstClr val="black"/>
                            </a:solidFill>
                            <a:latin typeface="Cambria Math" panose="02040503050406030204" pitchFamily="18" charset="0"/>
                          </a:rPr>
                          <m:t>𝐿𝐼𝐵𝑂𝑅</m:t>
                        </m:r>
                        <m:r>
                          <a:rPr lang="en-US" altLang="zh-CN" sz="2800" i="1" dirty="0">
                            <a:solidFill>
                              <a:prstClr val="black"/>
                            </a:solidFill>
                            <a:latin typeface="Cambria Math" panose="02040503050406030204" pitchFamily="18" charset="0"/>
                          </a:rPr>
                          <m:t>+1.00%</m:t>
                        </m:r>
                        <m:r>
                          <a:rPr lang="en-US" altLang="zh-CN" sz="2800" b="0" i="0" dirty="0" smtClean="0">
                            <a:solidFill>
                              <a:prstClr val="black"/>
                            </a:solidFill>
                            <a:latin typeface="Cambria Math" panose="02040503050406030204" pitchFamily="18" charset="0"/>
                          </a:rPr>
                          <m:t>+</m:t>
                        </m:r>
                        <m:r>
                          <a:rPr lang="en-US" altLang="zh-CN" sz="2800" b="0" i="1" dirty="0" smtClean="0">
                            <a:solidFill>
                              <a:prstClr val="black"/>
                            </a:solidFill>
                            <a:latin typeface="Cambria Math" panose="02040503050406030204" pitchFamily="18" charset="0"/>
                          </a:rPr>
                          <m:t>10</m:t>
                        </m:r>
                        <m:r>
                          <a:rPr lang="en-US" altLang="zh-CN" sz="2800" i="1" dirty="0">
                            <a:solidFill>
                              <a:prstClr val="black"/>
                            </a:solidFill>
                            <a:latin typeface="Cambria Math" panose="02040503050406030204" pitchFamily="18" charset="0"/>
                          </a:rPr>
                          <m:t>%</m:t>
                        </m:r>
                      </m:e>
                    </m:d>
                    <m:r>
                      <a:rPr kumimoji="0"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t>=0.4%</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，因此双方各取得收益</a:t>
                </a:r>
                <a14:m>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t>0.2%</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，因此设计交换如下：</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r>
                  <a:rPr lang="zh-CN" altLang="en-US" sz="2800" dirty="0">
                    <a:solidFill>
                      <a:prstClr val="black"/>
                    </a:solidFill>
                    <a:latin typeface="等线" panose="020F0502020204030204"/>
                    <a:ea typeface="等线" panose="02010600030101010101" pitchFamily="2" charset="-122"/>
                  </a:rPr>
                  <a:t>交换后</a:t>
                </a:r>
                <a:r>
                  <a:rPr lang="en-US" altLang="zh-CN" sz="2800" dirty="0">
                    <a:solidFill>
                      <a:prstClr val="black"/>
                    </a:solidFill>
                    <a:latin typeface="等线" panose="020F0502020204030204"/>
                    <a:ea typeface="等线" panose="02010600030101010101" pitchFamily="2" charset="-122"/>
                  </a:rPr>
                  <a:t>A</a:t>
                </a:r>
                <a:r>
                  <a:rPr lang="zh-CN" altLang="en-US" sz="2800" dirty="0">
                    <a:solidFill>
                      <a:prstClr val="black"/>
                    </a:solidFill>
                    <a:latin typeface="等线" panose="020F0502020204030204"/>
                    <a:ea typeface="等线" panose="02010600030101010101" pitchFamily="2" charset="-122"/>
                  </a:rPr>
                  <a:t>实际上以</a:t>
                </a:r>
                <a:r>
                  <a:rPr lang="zh-CN" altLang="en-US" sz="2800" dirty="0"/>
                  <a:t>浮动利率</a:t>
                </a:r>
                <a14:m>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rPr>
                      <m:t>𝐿𝐼𝐵𝑂𝑅</m:t>
                    </m:r>
                    <m:r>
                      <a:rPr lang="zh-CN" altLang="en-US" sz="2800" i="1" dirty="0">
                        <a:solidFill>
                          <a:prstClr val="black"/>
                        </a:solidFill>
                        <a:latin typeface="Cambria Math" panose="02040503050406030204" pitchFamily="18" charset="0"/>
                      </a:rPr>
                      <m:t>借入</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资金，</a:t>
                </a:r>
                <a14:m>
                  <m:oMath xmlns:m="http://schemas.openxmlformats.org/officeDocument/2006/math">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mn-cs"/>
                      </a:rPr>
                      <m:t>𝐵</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实际上以</a:t>
                </a:r>
                <a:r>
                  <a:rPr lang="zh-CN" altLang="en-US" sz="2800" dirty="0"/>
                  <a:t>固定利率</a:t>
                </a:r>
                <a14:m>
                  <m:oMath xmlns:m="http://schemas.openxmlformats.org/officeDocument/2006/math">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1</m:t>
                    </m:r>
                    <m:r>
                      <a:rPr lang="en-US" altLang="zh-CN" sz="2800" i="1" dirty="0">
                        <a:latin typeface="Cambria Math" panose="02040503050406030204" pitchFamily="18" charset="0"/>
                      </a:rPr>
                      <m:t>%</m:t>
                    </m:r>
                  </m:oMath>
                </a14:m>
                <a:r>
                  <a:rPr lang="zh-CN" altLang="en-US" sz="2800" dirty="0"/>
                  <a:t>借入资金，双方均各自获得</a:t>
                </a:r>
                <a14:m>
                  <m:oMath xmlns:m="http://schemas.openxmlformats.org/officeDocument/2006/math">
                    <m:r>
                      <a:rPr lang="en-US" altLang="zh-CN" sz="2800" i="1" dirty="0" smtClean="0">
                        <a:latin typeface="Cambria Math" panose="02040503050406030204" pitchFamily="18" charset="0"/>
                      </a:rPr>
                      <m:t>0.2%</m:t>
                    </m:r>
                  </m:oMath>
                </a14:m>
                <a:r>
                  <a:rPr lang="zh-CN" altLang="en-US" sz="2800" dirty="0"/>
                  <a:t>的利率收益。</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3" name="文本框 2">
                <a:extLst>
                  <a:ext uri="{FF2B5EF4-FFF2-40B4-BE49-F238E27FC236}">
                    <a16:creationId xmlns:a16="http://schemas.microsoft.com/office/drawing/2014/main" id="{BBB1A112-3363-436C-B3AD-A34BDFDA28C4}"/>
                  </a:ext>
                </a:extLst>
              </p:cNvPr>
              <p:cNvSpPr txBox="1">
                <a:spLocks noRot="1" noChangeAspect="1" noMove="1" noResize="1" noEditPoints="1" noAdjustHandles="1" noChangeArrowheads="1" noChangeShapeType="1" noTextEdit="1"/>
              </p:cNvSpPr>
              <p:nvPr/>
            </p:nvSpPr>
            <p:spPr>
              <a:xfrm>
                <a:off x="322730" y="3204728"/>
                <a:ext cx="11546541" cy="3108543"/>
              </a:xfrm>
              <a:prstGeom prst="rect">
                <a:avLst/>
              </a:prstGeom>
              <a:blipFill>
                <a:blip r:embed="rId4"/>
                <a:stretch>
                  <a:fillRect l="-1109" t="-2353" r="-4171" b="-4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7786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1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5" name="图片 4">
            <a:extLst>
              <a:ext uri="{FF2B5EF4-FFF2-40B4-BE49-F238E27FC236}">
                <a16:creationId xmlns:a16="http://schemas.microsoft.com/office/drawing/2014/main" id="{EABA8132-62AA-4BB6-B5A7-9C5F70134637}"/>
              </a:ext>
            </a:extLst>
          </p:cNvPr>
          <p:cNvPicPr>
            <a:picLocks noChangeAspect="1"/>
          </p:cNvPicPr>
          <p:nvPr/>
        </p:nvPicPr>
        <p:blipFill>
          <a:blip r:embed="rId4"/>
          <a:stretch>
            <a:fillRect/>
          </a:stretch>
        </p:blipFill>
        <p:spPr>
          <a:xfrm>
            <a:off x="2325056" y="808604"/>
            <a:ext cx="7541883" cy="1673786"/>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67F615F-DE17-4FCD-ABBF-3E79FF2AE358}"/>
                  </a:ext>
                </a:extLst>
              </p:cNvPr>
              <p:cNvSpPr txBox="1"/>
              <p:nvPr/>
            </p:nvSpPr>
            <p:spPr>
              <a:xfrm>
                <a:off x="322730" y="2578707"/>
                <a:ext cx="11546541" cy="1994264"/>
              </a:xfrm>
              <a:prstGeom prst="rect">
                <a:avLst/>
              </a:prstGeom>
              <a:noFill/>
            </p:spPr>
            <p:txBody>
              <a:bodyPr wrap="square" rtlCol="0">
                <a:spAutoFit/>
              </a:bodyPr>
              <a:lstStyle/>
              <a:p>
                <a:pPr algn="l"/>
                <a:r>
                  <a:rPr lang="zh-CN" altLang="en-US" sz="2800" dirty="0"/>
                  <a:t>（</a:t>
                </a:r>
                <a:r>
                  <a:rPr lang="en-US" altLang="zh-CN" sz="2800" dirty="0"/>
                  <a:t>3</a:t>
                </a:r>
                <a:r>
                  <a:rPr lang="zh-CN" altLang="en-US" sz="2800" dirty="0"/>
                  <a:t>）</a:t>
                </a:r>
                <a14:m>
                  <m:oMath xmlns:m="http://schemas.openxmlformats.org/officeDocument/2006/math">
                    <m:r>
                      <a:rPr lang="en-US" altLang="zh-CN" sz="2800" i="1" dirty="0" smtClean="0">
                        <a:latin typeface="Cambria Math" panose="02040503050406030204" pitchFamily="18" charset="0"/>
                      </a:rPr>
                      <m:t>𝐴</m:t>
                    </m:r>
                    <m:r>
                      <a:rPr lang="zh-CN" altLang="en-US" sz="2800" i="1" dirty="0" smtClean="0">
                        <a:latin typeface="Cambria Math" panose="02040503050406030204" pitchFamily="18" charset="0"/>
                      </a:rPr>
                      <m:t>公司在</m:t>
                    </m:r>
                    <m:r>
                      <a:rPr lang="zh-CN" altLang="en-US" sz="2800" i="1" dirty="0" smtClean="0">
                        <a:latin typeface="Cambria Math" panose="02040503050406030204" pitchFamily="18" charset="0"/>
                      </a:rPr>
                      <m:t> 5 </m:t>
                    </m:r>
                    <m:r>
                      <a:rPr lang="zh-CN" altLang="en-US" sz="2800" i="1" dirty="0" smtClean="0">
                        <a:latin typeface="Cambria Math" panose="02040503050406030204" pitchFamily="18" charset="0"/>
                      </a:rPr>
                      <m:t>年借款期内共节约利息</m:t>
                    </m:r>
                    <m:r>
                      <a:rPr lang="en-US" altLang="zh-CN" sz="2800" i="1" dirty="0" smtClean="0">
                        <a:latin typeface="Cambria Math" panose="02040503050406030204" pitchFamily="18" charset="0"/>
                      </a:rPr>
                      <m:t>=0.2%</m:t>
                    </m:r>
                    <m:r>
                      <a:rPr lang="en-US" altLang="zh-CN" sz="280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5000×5=50</m:t>
                    </m:r>
                    <m:r>
                      <a:rPr lang="zh-CN" altLang="en-US" sz="2800" i="1" dirty="0">
                        <a:latin typeface="Cambria Math" panose="02040503050406030204" pitchFamily="18" charset="0"/>
                        <a:ea typeface="Cambria Math" panose="02040503050406030204" pitchFamily="18" charset="0"/>
                      </a:rPr>
                      <m:t>万</m:t>
                    </m:r>
                    <m:r>
                      <a:rPr lang="zh-CN" altLang="en-US" sz="2800" i="1" dirty="0" smtClean="0">
                        <a:latin typeface="Cambria Math" panose="02040503050406030204" pitchFamily="18" charset="0"/>
                      </a:rPr>
                      <m:t>美元</m:t>
                    </m:r>
                  </m:oMath>
                </a14:m>
                <a:endParaRPr lang="en-US" altLang="zh-CN" sz="2800" dirty="0"/>
              </a:p>
              <a:p>
                <a:r>
                  <a:rPr lang="zh-CN" altLang="en-US" sz="2800" dirty="0"/>
                  <a:t>（</a:t>
                </a:r>
                <a:r>
                  <a:rPr lang="en-US" altLang="zh-CN" sz="2800" dirty="0"/>
                  <a:t>4</a:t>
                </a:r>
                <a:r>
                  <a:rPr lang="zh-CN" altLang="en-US" sz="2800" dirty="0"/>
                  <a:t>）如果由商业银行充当交易中介，并收取并收取</a:t>
                </a:r>
                <a14:m>
                  <m:oMath xmlns:m="http://schemas.openxmlformats.org/officeDocument/2006/math">
                    <m:r>
                      <a:rPr lang="en-US" altLang="zh-CN" sz="2800" i="1" dirty="0" smtClean="0">
                        <a:latin typeface="Cambria Math" panose="02040503050406030204" pitchFamily="18" charset="0"/>
                      </a:rPr>
                      <m:t>0.2%</m:t>
                    </m:r>
                  </m:oMath>
                </a14:m>
                <a:r>
                  <a:rPr lang="zh-CN" altLang="en-US" sz="2800" dirty="0"/>
                  <a:t>手续费，因此</a:t>
                </a:r>
                <a:r>
                  <a:rPr lang="en-US" altLang="zh-CN" sz="2800" dirty="0"/>
                  <a:t>A</a:t>
                </a:r>
                <a:r>
                  <a:rPr lang="zh-CN" altLang="en-US" sz="2800" dirty="0"/>
                  <a:t>和</a:t>
                </a:r>
                <a:r>
                  <a:rPr lang="en-US" altLang="zh-CN" sz="2800" dirty="0"/>
                  <a:t>B</a:t>
                </a:r>
                <a:r>
                  <a:rPr lang="zh-CN" altLang="en-US" sz="2800" dirty="0"/>
                  <a:t>公司分别获取</a:t>
                </a:r>
                <a14:m>
                  <m:oMath xmlns:m="http://schemas.openxmlformats.org/officeDocument/2006/math">
                    <m:r>
                      <a:rPr lang="zh-CN" altLang="en-US" sz="2800" i="1" dirty="0" smtClean="0">
                        <a:latin typeface="Cambria Math" panose="02040503050406030204" pitchFamily="18" charset="0"/>
                      </a:rPr>
                      <m:t>互换收益</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dirty="0">
                            <a:latin typeface="Cambria Math" panose="02040503050406030204" pitchFamily="18" charset="0"/>
                          </a:rPr>
                          <m:t>0</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4</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0</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2</m:t>
                        </m:r>
                      </m:num>
                      <m:den>
                        <m:r>
                          <a:rPr lang="en-US" altLang="zh-CN" sz="2800" i="1" dirty="0">
                            <a:latin typeface="Cambria Math" panose="02040503050406030204" pitchFamily="18" charset="0"/>
                          </a:rPr>
                          <m:t>2</m:t>
                        </m:r>
                      </m:den>
                    </m:f>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0</m:t>
                    </m:r>
                    <m:r>
                      <a:rPr lang="en-US" altLang="zh-CN" sz="2800" b="0" i="0" dirty="0" smtClean="0">
                        <a:latin typeface="Cambria Math" panose="02040503050406030204" pitchFamily="18" charset="0"/>
                      </a:rPr>
                      <m:t>.1%</m:t>
                    </m:r>
                  </m:oMath>
                </a14:m>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，新的互换方式如下</a:t>
                </a:r>
                <a:r>
                  <a:rPr lang="zh-CN" altLang="en-US" sz="2800" dirty="0">
                    <a:solidFill>
                      <a:prstClr val="black"/>
                    </a:solidFill>
                    <a:latin typeface="等线" panose="020F0502020204030204"/>
                    <a:ea typeface="等线" panose="02010600030101010101" pitchFamily="2" charset="-122"/>
                  </a:rPr>
                  <a:t>图；</a:t>
                </a:r>
                <a:r>
                  <a:rPr lang="en-US" altLang="zh-CN" sz="2800" dirty="0"/>
                  <a:t> </a:t>
                </a:r>
                <a14:m>
                  <m:oMath xmlns:m="http://schemas.openxmlformats.org/officeDocument/2006/math">
                    <m:r>
                      <a:rPr lang="en-US" altLang="zh-CN" sz="2800" i="1" dirty="0">
                        <a:latin typeface="Cambria Math" panose="02040503050406030204" pitchFamily="18" charset="0"/>
                      </a:rPr>
                      <m:t>𝐴</m:t>
                    </m:r>
                    <m:r>
                      <a:rPr lang="zh-CN" altLang="en-US" sz="2800" i="1" dirty="0">
                        <a:latin typeface="Cambria Math" panose="02040503050406030204" pitchFamily="18" charset="0"/>
                      </a:rPr>
                      <m:t>公司在</m:t>
                    </m:r>
                    <m:r>
                      <a:rPr lang="zh-CN" altLang="en-US" sz="2800" i="1" dirty="0">
                        <a:latin typeface="Cambria Math" panose="02040503050406030204" pitchFamily="18" charset="0"/>
                      </a:rPr>
                      <m:t> 5 </m:t>
                    </m:r>
                    <m:r>
                      <a:rPr lang="zh-CN" altLang="en-US" sz="2800" i="1" dirty="0">
                        <a:latin typeface="Cambria Math" panose="02040503050406030204" pitchFamily="18" charset="0"/>
                      </a:rPr>
                      <m:t>年借款期内共节约利息</m:t>
                    </m:r>
                    <m:r>
                      <a:rPr lang="en-US" altLang="zh-CN" sz="2800" i="1" dirty="0">
                        <a:latin typeface="Cambria Math" panose="02040503050406030204" pitchFamily="18" charset="0"/>
                      </a:rPr>
                      <m:t>=0.</m:t>
                    </m:r>
                    <m:r>
                      <a:rPr lang="en-US" altLang="zh-CN" sz="2800" i="1" dirty="0" smtClean="0">
                        <a:latin typeface="Cambria Math" panose="02040503050406030204" pitchFamily="18" charset="0"/>
                      </a:rPr>
                      <m:t>1</m:t>
                    </m:r>
                    <m:r>
                      <a:rPr lang="en-US" altLang="zh-CN" sz="2800" i="1" dirty="0">
                        <a:latin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×5000×5=</m:t>
                    </m:r>
                    <m:r>
                      <a:rPr lang="en-US" altLang="zh-CN" sz="2800" i="1" dirty="0" smtClean="0">
                        <a:latin typeface="Cambria Math" panose="02040503050406030204" pitchFamily="18" charset="0"/>
                        <a:ea typeface="Cambria Math" panose="02040503050406030204" pitchFamily="18" charset="0"/>
                      </a:rPr>
                      <m:t>2</m:t>
                    </m:r>
                    <m:r>
                      <a:rPr lang="en-US" altLang="zh-CN" sz="2800" i="1" dirty="0">
                        <a:latin typeface="Cambria Math" panose="02040503050406030204" pitchFamily="18" charset="0"/>
                        <a:ea typeface="Cambria Math" panose="02040503050406030204" pitchFamily="18" charset="0"/>
                      </a:rPr>
                      <m:t>5</m:t>
                    </m:r>
                    <m:r>
                      <a:rPr lang="zh-CN" altLang="en-US" sz="2800" i="1" dirty="0">
                        <a:latin typeface="Cambria Math" panose="02040503050406030204" pitchFamily="18" charset="0"/>
                        <a:ea typeface="Cambria Math" panose="02040503050406030204" pitchFamily="18" charset="0"/>
                      </a:rPr>
                      <m:t>万</m:t>
                    </m:r>
                    <m:r>
                      <a:rPr lang="zh-CN" altLang="en-US" sz="2800" i="1" dirty="0">
                        <a:latin typeface="Cambria Math" panose="02040503050406030204" pitchFamily="18" charset="0"/>
                      </a:rPr>
                      <m:t>美元</m:t>
                    </m:r>
                  </m:oMath>
                </a14:m>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8" name="文本框 7">
                <a:extLst>
                  <a:ext uri="{FF2B5EF4-FFF2-40B4-BE49-F238E27FC236}">
                    <a16:creationId xmlns:a16="http://schemas.microsoft.com/office/drawing/2014/main" id="{867F615F-DE17-4FCD-ABBF-3E79FF2AE358}"/>
                  </a:ext>
                </a:extLst>
              </p:cNvPr>
              <p:cNvSpPr txBox="1">
                <a:spLocks noRot="1" noChangeAspect="1" noMove="1" noResize="1" noEditPoints="1" noAdjustHandles="1" noChangeArrowheads="1" noChangeShapeType="1" noTextEdit="1"/>
              </p:cNvSpPr>
              <p:nvPr/>
            </p:nvSpPr>
            <p:spPr>
              <a:xfrm>
                <a:off x="322730" y="2578707"/>
                <a:ext cx="11546541" cy="1994264"/>
              </a:xfrm>
              <a:prstGeom prst="rect">
                <a:avLst/>
              </a:prstGeom>
              <a:blipFill>
                <a:blip r:embed="rId5"/>
                <a:stretch>
                  <a:fillRect l="-1109" t="-305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190A299-90A5-4BA9-8141-7A8C33155AD0}"/>
              </a:ext>
            </a:extLst>
          </p:cNvPr>
          <p:cNvPicPr>
            <a:picLocks noChangeAspect="1"/>
          </p:cNvPicPr>
          <p:nvPr/>
        </p:nvPicPr>
        <p:blipFill>
          <a:blip r:embed="rId6"/>
          <a:stretch>
            <a:fillRect/>
          </a:stretch>
        </p:blipFill>
        <p:spPr>
          <a:xfrm>
            <a:off x="896125" y="4908546"/>
            <a:ext cx="10399747" cy="1286090"/>
          </a:xfrm>
          <a:prstGeom prst="rect">
            <a:avLst/>
          </a:prstGeom>
        </p:spPr>
      </p:pic>
    </p:spTree>
    <p:extLst>
      <p:ext uri="{BB962C8B-B14F-4D97-AF65-F5344CB8AC3E}">
        <p14:creationId xmlns:p14="http://schemas.microsoft.com/office/powerpoint/2010/main" val="416984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4927924" cy="687948"/>
            <a:chOff x="3993858" y="1478759"/>
            <a:chExt cx="4927924" cy="687948"/>
          </a:xfrm>
        </p:grpSpPr>
        <p:sp>
          <p:nvSpPr>
            <p:cNvPr id="8" name="TextBox 7"/>
            <p:cNvSpPr txBox="1"/>
            <p:nvPr/>
          </p:nvSpPr>
          <p:spPr bwMode="auto">
            <a:xfrm>
              <a:off x="4781880" y="1478759"/>
              <a:ext cx="4139902"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蒙代尔</a:t>
              </a:r>
              <a:r>
                <a:rPr kumimoji="0" lang="en-US" altLang="zh-CN"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弗莱明模型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06</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4660222" cy="687948"/>
            <a:chOff x="3993858" y="1478759"/>
            <a:chExt cx="4660222"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3872200"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经营</a:t>
              </a:r>
              <a:r>
                <a:rPr kumimoji="0" lang="en-US" altLang="zh-CN"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财务</a:t>
              </a:r>
              <a:r>
                <a:rPr kumimoji="0" lang="en-US" altLang="zh-CN"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总杠杆</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09</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2880888" cy="687948"/>
            <a:chOff x="3993858" y="1478759"/>
            <a:chExt cx="2880888"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209286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乔顿模型</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08</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3804218" cy="687948"/>
            <a:chOff x="3993858" y="1478759"/>
            <a:chExt cx="3804218"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国际收支理论</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07</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C016EDED-902A-3529-F9C0-095FCAEC5081}"/>
              </a:ext>
            </a:extLst>
          </p:cNvPr>
          <p:cNvGrpSpPr/>
          <p:nvPr/>
        </p:nvGrpSpPr>
        <p:grpSpPr>
          <a:xfrm>
            <a:off x="3984059" y="5543253"/>
            <a:ext cx="3342553" cy="687948"/>
            <a:chOff x="3993858" y="1478759"/>
            <a:chExt cx="3342553" cy="687948"/>
          </a:xfrm>
        </p:grpSpPr>
        <p:sp>
          <p:nvSpPr>
            <p:cNvPr id="20" name="TextBox 7">
              <a:extLst>
                <a:ext uri="{FF2B5EF4-FFF2-40B4-BE49-F238E27FC236}">
                  <a16:creationId xmlns:a16="http://schemas.microsoft.com/office/drawing/2014/main" id="{78DBCB66-52EE-949E-0A89-E366DC889376}"/>
                </a:ext>
              </a:extLst>
            </p:cNvPr>
            <p:cNvSpPr txBox="1"/>
            <p:nvPr/>
          </p:nvSpPr>
          <p:spPr bwMode="auto">
            <a:xfrm>
              <a:off x="4781880" y="1478759"/>
              <a:ext cx="255453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六大现金流</a:t>
              </a:r>
            </a:p>
          </p:txBody>
        </p:sp>
        <p:sp>
          <p:nvSpPr>
            <p:cNvPr id="21" name="TextBox 15">
              <a:extLst>
                <a:ext uri="{FF2B5EF4-FFF2-40B4-BE49-F238E27FC236}">
                  <a16:creationId xmlns:a16="http://schemas.microsoft.com/office/drawing/2014/main" id="{E72EC0A7-69A2-759A-6A86-CCBAC5B21E36}"/>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10</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595802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60"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货币互换</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A12AB7D5-3AE4-4D39-A3B7-A1FD0071088E}"/>
              </a:ext>
            </a:extLst>
          </p:cNvPr>
          <p:cNvSpPr txBox="1"/>
          <p:nvPr/>
        </p:nvSpPr>
        <p:spPr>
          <a:xfrm>
            <a:off x="259976" y="1118213"/>
            <a:ext cx="11672047" cy="5109091"/>
          </a:xfrm>
          <a:prstGeom prst="rect">
            <a:avLst/>
          </a:prstGeom>
          <a:noFill/>
        </p:spPr>
        <p:txBody>
          <a:bodyPr wrap="square">
            <a:spAutoFit/>
          </a:bodyPr>
          <a:lstStyle/>
          <a:p>
            <a:r>
              <a:rPr lang="zh-CN" altLang="en-US" sz="2400" dirty="0"/>
              <a:t>例题：</a:t>
            </a:r>
            <a:r>
              <a:rPr lang="en-US" altLang="zh-CN" sz="2400" dirty="0"/>
              <a:t>2015</a:t>
            </a:r>
            <a:r>
              <a:rPr lang="zh-CN" altLang="en-US" sz="2400" dirty="0"/>
              <a:t>年上财真题</a:t>
            </a:r>
            <a:endParaRPr lang="en-US" altLang="zh-CN" sz="2400" dirty="0"/>
          </a:p>
          <a:p>
            <a:endParaRPr lang="en-US" altLang="zh-CN" sz="1400" dirty="0"/>
          </a:p>
          <a:p>
            <a:r>
              <a:rPr lang="zh-CN" altLang="en-US" sz="2400" dirty="0"/>
              <a:t>一家英国公司将在未来两年内代表一家法国公司在法国建造一个工厂。 英国公司将发生的有关现金流大致如下：</a:t>
            </a:r>
            <a:endParaRPr lang="en-US" altLang="zh-CN" sz="2400" dirty="0"/>
          </a:p>
          <a:p>
            <a:r>
              <a:rPr lang="zh-CN" altLang="en-US" sz="2400" dirty="0"/>
              <a:t>英国公司的财务主管想利用货币互换规避现金流的汇率风险，银行提供的固定利率与固定利率货币互换的具体条件是：</a:t>
            </a:r>
            <a:endParaRPr lang="en-US" altLang="zh-CN" sz="2400" dirty="0"/>
          </a:p>
          <a:p>
            <a:r>
              <a:rPr lang="zh-CN" altLang="en-US" sz="2400" dirty="0"/>
              <a:t>期限：</a:t>
            </a:r>
            <a:r>
              <a:rPr lang="en-US" altLang="zh-CN" sz="2400" dirty="0"/>
              <a:t>2 </a:t>
            </a:r>
            <a:r>
              <a:rPr lang="zh-CN" altLang="en-US" sz="2400" dirty="0"/>
              <a:t>年；英镑本金：</a:t>
            </a:r>
            <a:r>
              <a:rPr lang="en-US" altLang="zh-CN" sz="2400" dirty="0"/>
              <a:t>£2000 </a:t>
            </a:r>
            <a:r>
              <a:rPr lang="zh-CN" altLang="en-US" sz="2400" dirty="0"/>
              <a:t>万；互换汇率：€</a:t>
            </a:r>
            <a:r>
              <a:rPr lang="en-US" altLang="zh-CN" sz="2400" dirty="0"/>
              <a:t>1.6/£</a:t>
            </a:r>
            <a:r>
              <a:rPr lang="zh-CN" altLang="en-US" sz="2400" dirty="0"/>
              <a:t>。向银行支付的欧元利率为</a:t>
            </a:r>
            <a:r>
              <a:rPr lang="en-US" altLang="zh-CN" sz="2400" dirty="0"/>
              <a:t>7%</a:t>
            </a:r>
            <a:r>
              <a:rPr lang="zh-CN" altLang="en-US" sz="2400" dirty="0"/>
              <a:t>。（注：</a:t>
            </a:r>
            <a:r>
              <a:rPr lang="zh-CN" altLang="en-US" sz="2400" dirty="0">
                <a:solidFill>
                  <a:schemeClr val="accent1"/>
                </a:solidFill>
              </a:rPr>
              <a:t>这题似乎遗漏了银行向英国公司支付的英镑利率，我们姑且认为也是</a:t>
            </a:r>
            <a:r>
              <a:rPr lang="en-US" altLang="zh-CN" sz="2400" dirty="0">
                <a:solidFill>
                  <a:schemeClr val="accent1"/>
                </a:solidFill>
              </a:rPr>
              <a:t>7%</a:t>
            </a:r>
            <a:r>
              <a:rPr lang="zh-CN" altLang="en-US" sz="2400" dirty="0"/>
              <a:t>） </a:t>
            </a:r>
            <a:endParaRPr lang="en-US" altLang="zh-CN" sz="2400" dirty="0"/>
          </a:p>
          <a:p>
            <a:r>
              <a:rPr lang="zh-CN" altLang="en-US" sz="2400" dirty="0"/>
              <a:t>对于货币互换未能规避的风险将使用远期外汇交易避险，有关汇率情况如下： </a:t>
            </a:r>
            <a:endParaRPr lang="en-US" altLang="zh-CN" sz="2400" dirty="0"/>
          </a:p>
          <a:p>
            <a:r>
              <a:rPr lang="zh-CN" altLang="en-US" sz="2400" dirty="0"/>
              <a:t>即期汇率：€</a:t>
            </a:r>
            <a:r>
              <a:rPr lang="en-US" altLang="zh-CN" sz="2400" dirty="0"/>
              <a:t>1.5125-€1.5525 </a:t>
            </a:r>
          </a:p>
          <a:p>
            <a:r>
              <a:rPr lang="en-US" altLang="zh-CN" sz="2400" dirty="0"/>
              <a:t>1</a:t>
            </a:r>
            <a:r>
              <a:rPr lang="zh-CN" altLang="en-US" sz="2400" dirty="0"/>
              <a:t>年期远期差价：</a:t>
            </a:r>
            <a:r>
              <a:rPr lang="en-US" altLang="zh-CN" sz="2400" dirty="0"/>
              <a:t>165/8-173/4cdis </a:t>
            </a:r>
          </a:p>
          <a:p>
            <a:r>
              <a:rPr lang="en-US" altLang="zh-CN" sz="2400" dirty="0"/>
              <a:t>2</a:t>
            </a:r>
            <a:r>
              <a:rPr lang="zh-CN" altLang="en-US" sz="2400" dirty="0"/>
              <a:t>年期远期差价：</a:t>
            </a:r>
            <a:r>
              <a:rPr lang="en-US" altLang="zh-CN" sz="2400" dirty="0"/>
              <a:t>301/8-311/4cdis</a:t>
            </a:r>
          </a:p>
          <a:p>
            <a:endParaRPr lang="en-US" altLang="zh-CN" sz="1400" dirty="0"/>
          </a:p>
          <a:p>
            <a:r>
              <a:rPr lang="zh-CN" altLang="en-US" sz="2400" dirty="0"/>
              <a:t>（</a:t>
            </a:r>
            <a:r>
              <a:rPr lang="en-US" altLang="zh-CN" sz="2400" dirty="0"/>
              <a:t>1</a:t>
            </a:r>
            <a:r>
              <a:rPr lang="zh-CN" altLang="en-US" sz="2400" dirty="0"/>
              <a:t>）请画出英国公司与银行进行货币互换三个步骤的现金流图。</a:t>
            </a:r>
            <a:endParaRPr lang="en-US" altLang="zh-CN" sz="2400" dirty="0"/>
          </a:p>
        </p:txBody>
      </p:sp>
    </p:spTree>
    <p:extLst>
      <p:ext uri="{BB962C8B-B14F-4D97-AF65-F5344CB8AC3E}">
        <p14:creationId xmlns:p14="http://schemas.microsoft.com/office/powerpoint/2010/main" val="118851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62"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货币互换</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4" name="表格 5">
            <a:extLst>
              <a:ext uri="{FF2B5EF4-FFF2-40B4-BE49-F238E27FC236}">
                <a16:creationId xmlns:a16="http://schemas.microsoft.com/office/drawing/2014/main" id="{16FF09EA-DEB6-497D-862D-6BC52D8C2893}"/>
              </a:ext>
            </a:extLst>
          </p:cNvPr>
          <p:cNvGraphicFramePr>
            <a:graphicFrameLocks noGrp="1"/>
          </p:cNvGraphicFramePr>
          <p:nvPr>
            <p:extLst>
              <p:ext uri="{D42A27DB-BD31-4B8C-83A1-F6EECF244321}">
                <p14:modId xmlns:p14="http://schemas.microsoft.com/office/powerpoint/2010/main" val="2886907078"/>
              </p:ext>
            </p:extLst>
          </p:nvPr>
        </p:nvGraphicFramePr>
        <p:xfrm>
          <a:off x="1476882" y="3429000"/>
          <a:ext cx="9238237" cy="2743200"/>
        </p:xfrm>
        <a:graphic>
          <a:graphicData uri="http://schemas.openxmlformats.org/drawingml/2006/table">
            <a:tbl>
              <a:tblPr firstRow="1" bandRow="1">
                <a:tableStyleId>{073A0DAA-6AF3-43AB-8588-CEC1D06C72B9}</a:tableStyleId>
              </a:tblPr>
              <a:tblGrid>
                <a:gridCol w="1359200">
                  <a:extLst>
                    <a:ext uri="{9D8B030D-6E8A-4147-A177-3AD203B41FA5}">
                      <a16:colId xmlns:a16="http://schemas.microsoft.com/office/drawing/2014/main" val="3193166425"/>
                    </a:ext>
                  </a:extLst>
                </a:gridCol>
                <a:gridCol w="6065672">
                  <a:extLst>
                    <a:ext uri="{9D8B030D-6E8A-4147-A177-3AD203B41FA5}">
                      <a16:colId xmlns:a16="http://schemas.microsoft.com/office/drawing/2014/main" val="568667113"/>
                    </a:ext>
                  </a:extLst>
                </a:gridCol>
                <a:gridCol w="1813365">
                  <a:extLst>
                    <a:ext uri="{9D8B030D-6E8A-4147-A177-3AD203B41FA5}">
                      <a16:colId xmlns:a16="http://schemas.microsoft.com/office/drawing/2014/main" val="2429955389"/>
                    </a:ext>
                  </a:extLst>
                </a:gridCol>
              </a:tblGrid>
              <a:tr h="370840">
                <a:tc>
                  <a:txBody>
                    <a:bodyPr/>
                    <a:lstStyle/>
                    <a:p>
                      <a:pPr algn="ctr"/>
                      <a:r>
                        <a:rPr lang="zh-CN" altLang="en-US" sz="2400" dirty="0">
                          <a:solidFill>
                            <a:schemeClr val="tx1"/>
                          </a:solidFill>
                        </a:rPr>
                        <a:t>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现金流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8990329"/>
                  </a:ext>
                </a:extLst>
              </a:tr>
              <a:tr h="370840">
                <a:tc>
                  <a:txBody>
                    <a:bodyPr/>
                    <a:lstStyle/>
                    <a:p>
                      <a:pPr algn="ctr"/>
                      <a:r>
                        <a:rPr lang="zh-CN" altLang="en-US" sz="2400" dirty="0">
                          <a:solidFill>
                            <a:schemeClr val="tx1"/>
                          </a:solidFill>
                        </a:rPr>
                        <a:t>现在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购买土地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a:t>
                      </a:r>
                      <a:r>
                        <a:rPr lang="en-US" altLang="zh-CN" sz="2400" dirty="0">
                          <a:solidFill>
                            <a:schemeClr val="tx1"/>
                          </a:solidFill>
                        </a:rPr>
                        <a:t>3200</a:t>
                      </a:r>
                      <a:r>
                        <a:rPr lang="zh-CN" altLang="en-US" sz="2400" dirty="0">
                          <a:solidFill>
                            <a:schemeClr val="tx1"/>
                          </a:solidFill>
                        </a:rPr>
                        <a:t>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888103"/>
                  </a:ext>
                </a:extLst>
              </a:tr>
              <a:tr h="370840">
                <a:tc rowSpan="2">
                  <a:txBody>
                    <a:bodyPr/>
                    <a:lstStyle/>
                    <a:p>
                      <a:pPr algn="ctr"/>
                      <a:r>
                        <a:rPr lang="zh-CN" altLang="en-US" sz="2400" dirty="0">
                          <a:solidFill>
                            <a:schemeClr val="tx1"/>
                          </a:solidFill>
                        </a:rPr>
                        <a:t>第</a:t>
                      </a:r>
                      <a:r>
                        <a:rPr lang="en-US" altLang="zh-CN" sz="2400" dirty="0">
                          <a:solidFill>
                            <a:schemeClr val="tx1"/>
                          </a:solidFill>
                        </a:rPr>
                        <a:t>1</a:t>
                      </a:r>
                      <a:r>
                        <a:rPr lang="zh-CN" altLang="en-US" sz="2400" dirty="0">
                          <a:solidFill>
                            <a:schemeClr val="tx1"/>
                          </a:solidFill>
                        </a:rPr>
                        <a:t>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原材料、劳动力等成本</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a:t>
                      </a:r>
                      <a:r>
                        <a:rPr lang="en-US" altLang="zh-CN" sz="2400" dirty="0"/>
                        <a:t>5000</a:t>
                      </a:r>
                      <a:r>
                        <a:rPr lang="zh-CN" altLang="en-US" sz="2400" dirty="0"/>
                        <a:t>万</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0069993"/>
                  </a:ext>
                </a:extLst>
              </a:tr>
              <a:tr h="370840">
                <a:tc vMerge="1">
                  <a:txBody>
                    <a:bodyPr/>
                    <a:lstStyle/>
                    <a:p>
                      <a:endParaRPr lang="zh-CN" altLang="en-US" dirty="0"/>
                    </a:p>
                  </a:txBody>
                  <a:tcPr/>
                </a:tc>
                <a:tc>
                  <a:txBody>
                    <a:bodyPr/>
                    <a:lstStyle/>
                    <a:p>
                      <a:pPr algn="ctr"/>
                      <a:r>
                        <a:rPr lang="zh-CN" altLang="en-US" sz="2400" dirty="0"/>
                        <a:t>收入法国公司第一笔分期付款</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a:t>
                      </a:r>
                      <a:r>
                        <a:rPr lang="en-US" altLang="zh-CN" sz="2400" dirty="0"/>
                        <a:t>5100</a:t>
                      </a:r>
                      <a:r>
                        <a:rPr lang="zh-CN" altLang="en-US" sz="2400" dirty="0"/>
                        <a:t>万</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9572533"/>
                  </a:ext>
                </a:extLst>
              </a:tr>
              <a:tr h="370840">
                <a:tc rowSpan="2">
                  <a:txBody>
                    <a:bodyPr/>
                    <a:lstStyle/>
                    <a:p>
                      <a:pPr algn="ctr"/>
                      <a:r>
                        <a:rPr lang="zh-CN" altLang="en-US" sz="2400" dirty="0">
                          <a:solidFill>
                            <a:schemeClr val="tx1"/>
                          </a:solidFill>
                        </a:rPr>
                        <a:t>第</a:t>
                      </a:r>
                      <a:r>
                        <a:rPr lang="en-US" altLang="zh-CN" sz="2400" dirty="0">
                          <a:solidFill>
                            <a:schemeClr val="tx1"/>
                          </a:solidFill>
                        </a:rPr>
                        <a:t>2</a:t>
                      </a:r>
                      <a:r>
                        <a:rPr lang="zh-CN" altLang="en-US" sz="2400" dirty="0">
                          <a:solidFill>
                            <a:schemeClr val="tx1"/>
                          </a:solidFill>
                        </a:rPr>
                        <a:t>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建设成本</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a:t>
                      </a:r>
                      <a:r>
                        <a:rPr lang="en-US" altLang="zh-CN" sz="2400" dirty="0"/>
                        <a:t>5400</a:t>
                      </a:r>
                      <a:r>
                        <a:rPr lang="zh-CN" altLang="en-US" sz="2400" dirty="0"/>
                        <a:t>万</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4353550"/>
                  </a:ext>
                </a:extLst>
              </a:tr>
              <a:tr h="370840">
                <a:tc vMerge="1">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收入法国公司最后一笔分期付款</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t>€</a:t>
                      </a:r>
                      <a:r>
                        <a:rPr lang="en-US" altLang="zh-CN" sz="2400" dirty="0"/>
                        <a:t>1.17</a:t>
                      </a:r>
                      <a:r>
                        <a:rPr lang="zh-CN" altLang="en-US" sz="2400" dirty="0"/>
                        <a:t>亿</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9842556"/>
                  </a:ext>
                </a:extLst>
              </a:tr>
            </a:tbl>
          </a:graphicData>
        </a:graphic>
      </p:graphicFrame>
      <p:sp>
        <p:nvSpPr>
          <p:cNvPr id="6" name="文本框 5">
            <a:extLst>
              <a:ext uri="{FF2B5EF4-FFF2-40B4-BE49-F238E27FC236}">
                <a16:creationId xmlns:a16="http://schemas.microsoft.com/office/drawing/2014/main" id="{F85217FE-E614-423E-9395-079D3DF617A1}"/>
              </a:ext>
            </a:extLst>
          </p:cNvPr>
          <p:cNvSpPr txBox="1"/>
          <p:nvPr/>
        </p:nvSpPr>
        <p:spPr>
          <a:xfrm>
            <a:off x="197222" y="916481"/>
            <a:ext cx="11797553" cy="2308324"/>
          </a:xfrm>
          <a:prstGeom prst="rect">
            <a:avLst/>
          </a:prstGeom>
          <a:noFill/>
        </p:spPr>
        <p:txBody>
          <a:bodyPr wrap="square">
            <a:spAutoFit/>
          </a:bodyPr>
          <a:lstStyle/>
          <a:p>
            <a:r>
              <a:rPr lang="zh-CN" altLang="en-US" sz="2400" dirty="0"/>
              <a:t>（</a:t>
            </a:r>
            <a:r>
              <a:rPr lang="en-US" altLang="zh-CN" sz="2400" dirty="0"/>
              <a:t>2</a:t>
            </a:r>
            <a:r>
              <a:rPr lang="zh-CN" altLang="en-US" sz="2400" dirty="0"/>
              <a:t>）请站在英国公司的角度，并用表格按时间顺序将英国公司项目具体涉及的欧元现金流与货币互换产生的欧元现金流</a:t>
            </a:r>
            <a:r>
              <a:rPr lang="en-US" altLang="zh-CN" sz="2400" dirty="0"/>
              <a:t>(</a:t>
            </a:r>
            <a:r>
              <a:rPr lang="zh-CN" altLang="en-US" sz="2400" dirty="0"/>
              <a:t>包括本金初始互换、每年支付利息和本金再次互换中涉及的欧元现金流</a:t>
            </a:r>
            <a:r>
              <a:rPr lang="en-US" altLang="zh-CN" sz="2400" dirty="0"/>
              <a:t>)</a:t>
            </a:r>
            <a:r>
              <a:rPr lang="zh-CN" altLang="en-US" sz="2400" dirty="0"/>
              <a:t>进行汇总分析。</a:t>
            </a:r>
            <a:endParaRPr lang="en-US" altLang="zh-CN" sz="2400" dirty="0"/>
          </a:p>
          <a:p>
            <a:r>
              <a:rPr lang="zh-CN" altLang="en-US" sz="2400" dirty="0"/>
              <a:t>（</a:t>
            </a:r>
            <a:r>
              <a:rPr lang="en-US" altLang="zh-CN" sz="2400" dirty="0"/>
              <a:t>3</a:t>
            </a:r>
            <a:r>
              <a:rPr lang="zh-CN" altLang="en-US" sz="2400" dirty="0"/>
              <a:t>）对英国公司未来两年内每年产生的欧元净现金流进行分析后，请计算，英国公司利用远期交易分别规避第一年和第二年中货币互换未能规避的欧元汇率风险而锁定的英镑收益</a:t>
            </a:r>
            <a:r>
              <a:rPr lang="en-US" altLang="zh-CN" sz="2400" dirty="0"/>
              <a:t>(</a:t>
            </a:r>
            <a:r>
              <a:rPr lang="zh-CN" altLang="en-US" sz="2400" dirty="0"/>
              <a:t>或成本</a:t>
            </a:r>
            <a:r>
              <a:rPr lang="en-US" altLang="zh-CN" sz="2400" dirty="0"/>
              <a:t>)</a:t>
            </a:r>
            <a:r>
              <a:rPr lang="zh-CN" altLang="en-US" sz="2400" dirty="0"/>
              <a:t>。</a:t>
            </a:r>
          </a:p>
        </p:txBody>
      </p:sp>
    </p:spTree>
    <p:extLst>
      <p:ext uri="{BB962C8B-B14F-4D97-AF65-F5344CB8AC3E}">
        <p14:creationId xmlns:p14="http://schemas.microsoft.com/office/powerpoint/2010/main" val="3800523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1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10B318A-C527-4EB3-9239-804F3F5BADAD}"/>
                  </a:ext>
                </a:extLst>
              </p:cNvPr>
              <p:cNvSpPr txBox="1"/>
              <p:nvPr/>
            </p:nvSpPr>
            <p:spPr>
              <a:xfrm>
                <a:off x="316941" y="1047861"/>
                <a:ext cx="11558119" cy="4664482"/>
              </a:xfrm>
              <a:prstGeom prst="rect">
                <a:avLst/>
              </a:prstGeom>
              <a:noFill/>
            </p:spPr>
            <p:txBody>
              <a:bodyPr wrap="square" rtlCol="0">
                <a:spAutoFit/>
              </a:bodyPr>
              <a:lstStyle/>
              <a:p>
                <a:pPr algn="l"/>
                <a:r>
                  <a:rPr lang="zh-CN" altLang="en-US" sz="2800" dirty="0"/>
                  <a:t>答：</a:t>
                </a:r>
                <a:endParaRPr lang="en-US" altLang="zh-CN" sz="2800" dirty="0"/>
              </a:p>
              <a:p>
                <a:pPr algn="l"/>
                <a:r>
                  <a:rPr lang="zh-CN" altLang="en-US" sz="2800" dirty="0"/>
                  <a:t>（</a:t>
                </a:r>
                <a:r>
                  <a:rPr lang="en-US" altLang="zh-CN" sz="2800" dirty="0"/>
                  <a:t>1</a:t>
                </a:r>
                <a:r>
                  <a:rPr lang="zh-CN" altLang="en-US" sz="2800" dirty="0"/>
                  <a:t>）货币互换过程如图；</a:t>
                </a:r>
                <a:endParaRPr lang="en-US" altLang="zh-CN" sz="2800" dirty="0"/>
              </a:p>
              <a:p>
                <a:pPr algn="l"/>
                <a:r>
                  <a:rPr lang="zh-CN" altLang="en-US" sz="2800" dirty="0"/>
                  <a:t>（</a:t>
                </a:r>
                <a:r>
                  <a:rPr lang="en-US" altLang="zh-CN" sz="2800" dirty="0"/>
                  <a:t>2</a:t>
                </a:r>
                <a:r>
                  <a:rPr lang="zh-CN" altLang="en-US" sz="2800" dirty="0"/>
                  <a:t>）产生的欧元现金流如表；</a:t>
                </a:r>
                <a:endParaRPr lang="en-US" altLang="zh-CN" sz="2800" dirty="0"/>
              </a:p>
              <a:p>
                <a:r>
                  <a:rPr lang="zh-CN" altLang="en-US" sz="2800" dirty="0"/>
                  <a:t>（</a:t>
                </a:r>
                <a:r>
                  <a:rPr lang="en-US" altLang="zh-CN" sz="2800" dirty="0"/>
                  <a:t>3</a:t>
                </a:r>
                <a:r>
                  <a:rPr lang="zh-CN" altLang="en-US" sz="2800" dirty="0"/>
                  <a:t>）先计算出</a:t>
                </a:r>
                <a:r>
                  <a:rPr lang="en-US" altLang="zh-CN" sz="2800" dirty="0"/>
                  <a:t>1</a:t>
                </a:r>
                <a:r>
                  <a:rPr lang="zh-CN" altLang="en-US" sz="2800" dirty="0"/>
                  <a:t>，</a:t>
                </a:r>
                <a:r>
                  <a:rPr lang="en-US" altLang="zh-CN" sz="2800" dirty="0"/>
                  <a:t>2</a:t>
                </a:r>
                <a:r>
                  <a:rPr lang="zh-CN" altLang="en-US" sz="2800" dirty="0"/>
                  <a:t>年期的远期汇率：</a:t>
                </a:r>
                <a:endParaRPr lang="en-US" altLang="zh-CN" sz="2800" dirty="0"/>
              </a:p>
              <a:p>
                <a:r>
                  <a:rPr lang="en-US" altLang="zh-CN" sz="2800" dirty="0"/>
                  <a:t>1</a:t>
                </a:r>
                <a:r>
                  <a:rPr lang="zh-CN" altLang="en-US" sz="2800" dirty="0"/>
                  <a:t>年期远期汇率：€</a:t>
                </a:r>
                <a:r>
                  <a:rPr lang="en-US" altLang="zh-CN" sz="2800" dirty="0"/>
                  <a:t>1.5125+16</a:t>
                </a:r>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5</m:t>
                        </m:r>
                      </m:num>
                      <m:den>
                        <m:r>
                          <a:rPr lang="en-US" altLang="zh-CN" sz="2800" i="1">
                            <a:latin typeface="Cambria Math" panose="02040503050406030204" pitchFamily="18" charset="0"/>
                          </a:rPr>
                          <m:t>8</m:t>
                        </m:r>
                      </m:den>
                    </m:f>
                    <m:r>
                      <m:rPr>
                        <m:nor/>
                      </m:rPr>
                      <a:rPr lang="en-US" altLang="zh-CN" sz="2800" dirty="0"/>
                      <m:t>cdis</m:t>
                    </m:r>
                  </m:oMath>
                </a14:m>
                <a:r>
                  <a:rPr lang="en-US" altLang="zh-CN" sz="2800" dirty="0"/>
                  <a:t>~€1.5525+17</a:t>
                </a:r>
                <a14:m>
                  <m:oMath xmlns:m="http://schemas.openxmlformats.org/officeDocument/2006/math">
                    <m:f>
                      <m:fPr>
                        <m:ctrlPr>
                          <a:rPr lang="en-US" altLang="zh-CN" sz="2800" i="1">
                            <a:latin typeface="Cambria Math" panose="02040503050406030204" pitchFamily="18" charset="0"/>
                          </a:rPr>
                        </m:ctrlPr>
                      </m:fPr>
                      <m:num>
                        <m:r>
                          <a:rPr lang="en-US" altLang="zh-CN" sz="2800" i="1" smtClean="0">
                            <a:latin typeface="Cambria Math" panose="02040503050406030204" pitchFamily="18" charset="0"/>
                          </a:rPr>
                          <m:t>3</m:t>
                        </m:r>
                      </m:num>
                      <m:den>
                        <m:r>
                          <a:rPr lang="en-US" altLang="zh-CN" sz="2800" i="1">
                            <a:latin typeface="Cambria Math" panose="02040503050406030204" pitchFamily="18" charset="0"/>
                          </a:rPr>
                          <m:t>4</m:t>
                        </m:r>
                      </m:den>
                    </m:f>
                    <m:r>
                      <m:rPr>
                        <m:nor/>
                      </m:rPr>
                      <a:rPr lang="en-US" altLang="zh-CN" sz="2800" dirty="0"/>
                      <m:t>cdis</m:t>
                    </m:r>
                    <m:r>
                      <a:rPr lang="en-US" altLang="zh-CN" sz="2800" i="1" dirty="0">
                        <a:latin typeface="Cambria Math" panose="02040503050406030204" pitchFamily="18" charset="0"/>
                      </a:rPr>
                      <m:t>=</m:t>
                    </m:r>
                  </m:oMath>
                </a14:m>
                <a:r>
                  <a:rPr lang="zh-CN" altLang="en-US" sz="2800" dirty="0"/>
                  <a:t>€</a:t>
                </a:r>
                <a:r>
                  <a:rPr lang="en-US" altLang="zh-CN" sz="2800" dirty="0"/>
                  <a:t>1.67875~</a:t>
                </a:r>
                <a:r>
                  <a:rPr lang="zh-CN" altLang="en-US" sz="2800" dirty="0"/>
                  <a:t>€</a:t>
                </a:r>
                <a:r>
                  <a:rPr lang="en-US" altLang="zh-CN" sz="2800" dirty="0"/>
                  <a:t>1.7300</a:t>
                </a:r>
              </a:p>
              <a:p>
                <a:r>
                  <a:rPr lang="en-US" altLang="zh-CN" sz="2800" dirty="0"/>
                  <a:t>2</a:t>
                </a:r>
                <a:r>
                  <a:rPr lang="zh-CN" altLang="en-US" sz="2800" dirty="0"/>
                  <a:t>年期远期汇率：€</a:t>
                </a:r>
                <a:r>
                  <a:rPr lang="en-US" altLang="zh-CN" sz="2800" dirty="0"/>
                  <a:t>1.5125+3</a:t>
                </a:r>
                <a:r>
                  <a:rPr lang="en-US" altLang="zh-CN" sz="2800" i="0" dirty="0"/>
                  <a:t>0</a:t>
                </a:r>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8</m:t>
                        </m:r>
                      </m:den>
                    </m:f>
                    <m:r>
                      <m:rPr>
                        <m:nor/>
                      </m:rPr>
                      <a:rPr lang="en-US" altLang="zh-CN" sz="2800" dirty="0"/>
                      <m:t>cdis</m:t>
                    </m:r>
                  </m:oMath>
                </a14:m>
                <a:r>
                  <a:rPr lang="en-US" altLang="zh-CN" sz="2800" dirty="0"/>
                  <a:t>~€1.5525+31</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4</m:t>
                        </m:r>
                      </m:den>
                    </m:f>
                    <m:r>
                      <m:rPr>
                        <m:nor/>
                      </m:rPr>
                      <a:rPr lang="en-US" altLang="zh-CN" sz="2800" dirty="0"/>
                      <m:t>cdis</m:t>
                    </m:r>
                    <m:r>
                      <a:rPr lang="en-US" altLang="zh-CN" sz="2800" i="1" dirty="0">
                        <a:latin typeface="Cambria Math" panose="02040503050406030204" pitchFamily="18" charset="0"/>
                      </a:rPr>
                      <m:t>=</m:t>
                    </m:r>
                  </m:oMath>
                </a14:m>
                <a:r>
                  <a:rPr lang="zh-CN" altLang="en-US" sz="2800" dirty="0"/>
                  <a:t>€</a:t>
                </a:r>
                <a:r>
                  <a:rPr lang="en-US" altLang="zh-CN" sz="2800" dirty="0"/>
                  <a:t>1.81375~</a:t>
                </a:r>
                <a:r>
                  <a:rPr lang="zh-CN" altLang="en-US" sz="2800" dirty="0"/>
                  <a:t>€</a:t>
                </a:r>
                <a:r>
                  <a:rPr lang="en-US" altLang="zh-CN" sz="2800" dirty="0"/>
                  <a:t>1.8650</a:t>
                </a:r>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在第一年时买入</m:t>
                      </m:r>
                      <m:r>
                        <a:rPr lang="en-US" altLang="zh-CN" sz="2800" i="1" dirty="0" smtClean="0">
                          <a:latin typeface="Cambria Math" panose="02040503050406030204" pitchFamily="18" charset="0"/>
                        </a:rPr>
                        <m:t>124</m:t>
                      </m:r>
                      <m:r>
                        <a:rPr lang="zh-CN" altLang="en-US" sz="2800" i="1" dirty="0" smtClean="0">
                          <a:latin typeface="Cambria Math" panose="02040503050406030204" pitchFamily="18" charset="0"/>
                        </a:rPr>
                        <m:t>万欧元花费</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2</m:t>
                          </m:r>
                          <m:r>
                            <a:rPr lang="en-US" altLang="zh-CN" sz="2800" i="1" dirty="0">
                              <a:latin typeface="Cambria Math" panose="02040503050406030204" pitchFamily="18" charset="0"/>
                            </a:rPr>
                            <m:t>4</m:t>
                          </m:r>
                        </m:num>
                        <m:den>
                          <m:r>
                            <a:rPr lang="en-US" altLang="zh-CN" sz="2800" i="1" dirty="0">
                              <a:latin typeface="Cambria Math" panose="02040503050406030204" pitchFamily="18" charset="0"/>
                            </a:rPr>
                            <m:t>1.67875</m:t>
                          </m:r>
                        </m:den>
                      </m:f>
                      <m:r>
                        <a:rPr lang="en-US" altLang="zh-CN" sz="2800" b="0" i="0"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7</m:t>
                      </m:r>
                      <m:r>
                        <a:rPr lang="en-US" altLang="zh-CN" sz="2800" b="0" i="0" dirty="0" smtClean="0">
                          <a:latin typeface="Cambria Math" panose="02040503050406030204" pitchFamily="18" charset="0"/>
                          <a:ea typeface="Cambria Math" panose="02040503050406030204" pitchFamily="18" charset="0"/>
                        </a:rPr>
                        <m:t>3.8645</m:t>
                      </m:r>
                      <m:r>
                        <a:rPr lang="zh-CN" altLang="en-US" sz="2800" i="1" dirty="0">
                          <a:latin typeface="Cambria Math" panose="02040503050406030204" pitchFamily="18" charset="0"/>
                          <a:ea typeface="Cambria Math" panose="02040503050406030204" pitchFamily="18" charset="0"/>
                        </a:rPr>
                        <m:t>万</m:t>
                      </m:r>
                      <m:r>
                        <a:rPr lang="zh-CN" altLang="en-US" sz="2800" i="1" dirty="0" smtClean="0">
                          <a:latin typeface="Cambria Math" panose="02040503050406030204" pitchFamily="18" charset="0"/>
                        </a:rPr>
                        <m:t>英镑</m:t>
                      </m:r>
                    </m:oMath>
                  </m:oMathPara>
                </a14:m>
                <a:endParaRPr lang="en-US" altLang="zh-CN" sz="2800" dirty="0"/>
              </a:p>
              <a:p>
                <a:pPr/>
                <a14:m>
                  <m:oMathPara xmlns:m="http://schemas.openxmlformats.org/officeDocument/2006/math">
                    <m:oMathParaPr>
                      <m:jc m:val="left"/>
                    </m:oMathParaPr>
                    <m:oMath xmlns:m="http://schemas.openxmlformats.org/officeDocument/2006/math">
                      <m:r>
                        <a:rPr lang="zh-CN" altLang="en-US" sz="2800" i="1" dirty="0" smtClean="0">
                          <a:latin typeface="Cambria Math" panose="02040503050406030204" pitchFamily="18" charset="0"/>
                        </a:rPr>
                        <m:t>在第二年时卖出</m:t>
                      </m:r>
                      <m:r>
                        <a:rPr lang="en-US" altLang="zh-CN" sz="2800" i="1" dirty="0" smtClean="0">
                          <a:latin typeface="Cambria Math" panose="02040503050406030204" pitchFamily="18" charset="0"/>
                        </a:rPr>
                        <m:t>2876</m:t>
                      </m:r>
                      <m:r>
                        <a:rPr lang="zh-CN" altLang="en-US" sz="2800" i="1" dirty="0" smtClean="0">
                          <a:latin typeface="Cambria Math" panose="02040503050406030204" pitchFamily="18" charset="0"/>
                        </a:rPr>
                        <m:t>万欧元得到</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dirty="0">
                              <a:latin typeface="Cambria Math" panose="02040503050406030204" pitchFamily="18" charset="0"/>
                            </a:rPr>
                            <m:t>2</m:t>
                          </m:r>
                          <m:r>
                            <a:rPr lang="en-US" altLang="zh-CN" sz="2800" i="1" dirty="0" smtClean="0">
                              <a:latin typeface="Cambria Math" panose="02040503050406030204" pitchFamily="18" charset="0"/>
                            </a:rPr>
                            <m:t>8</m:t>
                          </m:r>
                          <m:r>
                            <a:rPr lang="en-US" altLang="zh-CN" sz="2800" i="1" dirty="0">
                              <a:latin typeface="Cambria Math" panose="02040503050406030204" pitchFamily="18" charset="0"/>
                            </a:rPr>
                            <m:t>7</m:t>
                          </m:r>
                          <m:r>
                            <a:rPr lang="en-US" altLang="zh-CN" sz="2800" i="1" dirty="0" smtClean="0">
                              <a:latin typeface="Cambria Math" panose="02040503050406030204" pitchFamily="18" charset="0"/>
                            </a:rPr>
                            <m:t>6</m:t>
                          </m:r>
                        </m:num>
                        <m:den>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8</m:t>
                          </m:r>
                          <m:r>
                            <a:rPr lang="en-US" altLang="zh-CN" sz="2800" i="1" dirty="0" smtClean="0">
                              <a:latin typeface="Cambria Math" panose="02040503050406030204" pitchFamily="18" charset="0"/>
                            </a:rPr>
                            <m:t>6</m:t>
                          </m:r>
                          <m:r>
                            <a:rPr lang="en-US" altLang="zh-CN" sz="2800" i="1" dirty="0">
                              <a:latin typeface="Cambria Math" panose="02040503050406030204" pitchFamily="18" charset="0"/>
                            </a:rPr>
                            <m:t>5</m:t>
                          </m:r>
                        </m:den>
                      </m:f>
                      <m:r>
                        <a:rPr lang="en-US" altLang="zh-CN" sz="2800" b="0" i="1" dirty="0" smtClean="0">
                          <a:latin typeface="Cambria Math" panose="02040503050406030204" pitchFamily="18" charset="0"/>
                        </a:rPr>
                        <m:t>=1542.0912</m:t>
                      </m:r>
                      <m:r>
                        <a:rPr lang="zh-CN" altLang="en-US" sz="2800" i="1" dirty="0" smtClean="0">
                          <a:latin typeface="Cambria Math" panose="02040503050406030204" pitchFamily="18" charset="0"/>
                        </a:rPr>
                        <m:t>万英镑</m:t>
                      </m:r>
                    </m:oMath>
                  </m:oMathPara>
                </a14:m>
                <a:endParaRPr lang="zh-CN" altLang="en-US" sz="2800" dirty="0"/>
              </a:p>
            </p:txBody>
          </p:sp>
        </mc:Choice>
        <mc:Fallback xmlns="">
          <p:sp>
            <p:nvSpPr>
              <p:cNvPr id="2" name="文本框 1">
                <a:extLst>
                  <a:ext uri="{FF2B5EF4-FFF2-40B4-BE49-F238E27FC236}">
                    <a16:creationId xmlns:a16="http://schemas.microsoft.com/office/drawing/2014/main" id="{010B318A-C527-4EB3-9239-804F3F5BADAD}"/>
                  </a:ext>
                </a:extLst>
              </p:cNvPr>
              <p:cNvSpPr txBox="1">
                <a:spLocks noRot="1" noChangeAspect="1" noMove="1" noResize="1" noEditPoints="1" noAdjustHandles="1" noChangeArrowheads="1" noChangeShapeType="1" noTextEdit="1"/>
              </p:cNvSpPr>
              <p:nvPr/>
            </p:nvSpPr>
            <p:spPr>
              <a:xfrm>
                <a:off x="316941" y="1047861"/>
                <a:ext cx="11558119" cy="4664482"/>
              </a:xfrm>
              <a:prstGeom prst="rect">
                <a:avLst/>
              </a:prstGeom>
              <a:blipFill>
                <a:blip r:embed="rId4"/>
                <a:stretch>
                  <a:fillRect l="-1108" t="-1569" r="-7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410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1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4" name="图片 3">
            <a:extLst>
              <a:ext uri="{FF2B5EF4-FFF2-40B4-BE49-F238E27FC236}">
                <a16:creationId xmlns:a16="http://schemas.microsoft.com/office/drawing/2014/main" id="{91465B7D-8C70-4D2A-AADC-D6DC5BA3B515}"/>
              </a:ext>
            </a:extLst>
          </p:cNvPr>
          <p:cNvPicPr>
            <a:picLocks noChangeAspect="1"/>
          </p:cNvPicPr>
          <p:nvPr/>
        </p:nvPicPr>
        <p:blipFill>
          <a:blip r:embed="rId4"/>
          <a:stretch>
            <a:fillRect/>
          </a:stretch>
        </p:blipFill>
        <p:spPr>
          <a:xfrm>
            <a:off x="2237716" y="1047861"/>
            <a:ext cx="7716569" cy="3362891"/>
          </a:xfrm>
          <a:prstGeom prst="rect">
            <a:avLst/>
          </a:prstGeom>
        </p:spPr>
      </p:pic>
      <p:graphicFrame>
        <p:nvGraphicFramePr>
          <p:cNvPr id="5" name="表格 4">
            <a:extLst>
              <a:ext uri="{FF2B5EF4-FFF2-40B4-BE49-F238E27FC236}">
                <a16:creationId xmlns:a16="http://schemas.microsoft.com/office/drawing/2014/main" id="{0FA8E077-E110-42CC-A246-60D1134F818A}"/>
              </a:ext>
            </a:extLst>
          </p:cNvPr>
          <p:cNvGraphicFramePr>
            <a:graphicFrameLocks noGrp="1"/>
          </p:cNvGraphicFramePr>
          <p:nvPr>
            <p:extLst>
              <p:ext uri="{D42A27DB-BD31-4B8C-83A1-F6EECF244321}">
                <p14:modId xmlns:p14="http://schemas.microsoft.com/office/powerpoint/2010/main" val="3274009294"/>
              </p:ext>
            </p:extLst>
          </p:nvPr>
        </p:nvGraphicFramePr>
        <p:xfrm>
          <a:off x="1974215" y="4634590"/>
          <a:ext cx="8243570" cy="1828800"/>
        </p:xfrm>
        <a:graphic>
          <a:graphicData uri="http://schemas.openxmlformats.org/drawingml/2006/table">
            <a:tbl>
              <a:tblPr firstRow="1" bandRow="1">
                <a:tableStyleId>{073A0DAA-6AF3-43AB-8588-CEC1D06C72B9}</a:tableStyleId>
              </a:tblPr>
              <a:tblGrid>
                <a:gridCol w="1036955">
                  <a:extLst>
                    <a:ext uri="{9D8B030D-6E8A-4147-A177-3AD203B41FA5}">
                      <a16:colId xmlns:a16="http://schemas.microsoft.com/office/drawing/2014/main" val="2166847423"/>
                    </a:ext>
                  </a:extLst>
                </a:gridCol>
                <a:gridCol w="2065655">
                  <a:extLst>
                    <a:ext uri="{9D8B030D-6E8A-4147-A177-3AD203B41FA5}">
                      <a16:colId xmlns:a16="http://schemas.microsoft.com/office/drawing/2014/main" val="1667679471"/>
                    </a:ext>
                  </a:extLst>
                </a:gridCol>
                <a:gridCol w="2570480">
                  <a:extLst>
                    <a:ext uri="{9D8B030D-6E8A-4147-A177-3AD203B41FA5}">
                      <a16:colId xmlns:a16="http://schemas.microsoft.com/office/drawing/2014/main" val="2870496109"/>
                    </a:ext>
                  </a:extLst>
                </a:gridCol>
                <a:gridCol w="2570480">
                  <a:extLst>
                    <a:ext uri="{9D8B030D-6E8A-4147-A177-3AD203B41FA5}">
                      <a16:colId xmlns:a16="http://schemas.microsoft.com/office/drawing/2014/main" val="4088574603"/>
                    </a:ext>
                  </a:extLst>
                </a:gridCol>
              </a:tblGrid>
              <a:tr h="370840">
                <a:tc>
                  <a:txBody>
                    <a:bodyPr/>
                    <a:lstStyle/>
                    <a:p>
                      <a:pPr algn="ctr"/>
                      <a:r>
                        <a:rPr lang="zh-CN" altLang="en-US" sz="2400" dirty="0">
                          <a:solidFill>
                            <a:schemeClr val="tx1"/>
                          </a:solidFill>
                        </a:rPr>
                        <a:t>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项目（万€）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货币互换（万€）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总现金流（万€）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6477077"/>
                  </a:ext>
                </a:extLst>
              </a:tr>
              <a:tr h="370840">
                <a:tc>
                  <a:txBody>
                    <a:bodyPr/>
                    <a:lstStyle/>
                    <a:p>
                      <a:pPr algn="ctr"/>
                      <a:r>
                        <a:rPr lang="zh-CN" altLang="en-US" sz="2400" dirty="0">
                          <a:solidFill>
                            <a:schemeClr val="tx1"/>
                          </a:solidFill>
                        </a:rPr>
                        <a:t>现在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4862653"/>
                  </a:ext>
                </a:extLst>
              </a:tr>
              <a:tr h="456057">
                <a:tc>
                  <a:txBody>
                    <a:bodyPr/>
                    <a:lstStyle/>
                    <a:p>
                      <a:pPr algn="ctr"/>
                      <a:r>
                        <a:rPr lang="zh-CN" altLang="en-US" sz="2400" dirty="0">
                          <a:solidFill>
                            <a:schemeClr val="tx1"/>
                          </a:solidFill>
                        </a:rPr>
                        <a:t>第</a:t>
                      </a:r>
                      <a:r>
                        <a:rPr lang="en-US" altLang="zh-CN" sz="2400" dirty="0">
                          <a:solidFill>
                            <a:schemeClr val="tx1"/>
                          </a:solidFill>
                        </a:rPr>
                        <a:t>1</a:t>
                      </a:r>
                      <a:r>
                        <a:rPr lang="zh-CN" altLang="en-US" sz="2400" dirty="0">
                          <a:solidFill>
                            <a:schemeClr val="tx1"/>
                          </a:solidFill>
                        </a:rPr>
                        <a:t>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t>-5000+5100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t>-224</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-124</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718987"/>
                  </a:ext>
                </a:extLst>
              </a:tr>
              <a:tr h="370840">
                <a:tc>
                  <a:txBody>
                    <a:bodyPr/>
                    <a:lstStyle/>
                    <a:p>
                      <a:pPr algn="ctr"/>
                      <a:r>
                        <a:rPr lang="zh-CN" altLang="en-US" sz="2400" dirty="0">
                          <a:solidFill>
                            <a:schemeClr val="tx1"/>
                          </a:solidFill>
                        </a:rPr>
                        <a:t>第</a:t>
                      </a:r>
                      <a:r>
                        <a:rPr lang="en-US" altLang="zh-CN" sz="2400" dirty="0">
                          <a:solidFill>
                            <a:schemeClr val="tx1"/>
                          </a:solidFill>
                        </a:rPr>
                        <a:t>2</a:t>
                      </a:r>
                      <a:r>
                        <a:rPr lang="zh-CN" altLang="en-US" sz="2400" dirty="0">
                          <a:solidFill>
                            <a:schemeClr val="tx1"/>
                          </a:solidFill>
                        </a:rPr>
                        <a:t>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-5400+11700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-224-3200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2876</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654662"/>
                  </a:ext>
                </a:extLst>
              </a:tr>
            </a:tbl>
          </a:graphicData>
        </a:graphic>
      </p:graphicFrame>
    </p:spTree>
    <p:extLst>
      <p:ext uri="{BB962C8B-B14F-4D97-AF65-F5344CB8AC3E}">
        <p14:creationId xmlns:p14="http://schemas.microsoft.com/office/powerpoint/2010/main" val="2456373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8"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6</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422966" y="3930223"/>
            <a:ext cx="5346069"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蒙代尔</a:t>
            </a: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a:t>
            </a: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弗莱明模型</a:t>
            </a:r>
          </a:p>
        </p:txBody>
      </p:sp>
    </p:spTree>
    <p:extLst>
      <p:ext uri="{BB962C8B-B14F-4D97-AF65-F5344CB8AC3E}">
        <p14:creationId xmlns:p14="http://schemas.microsoft.com/office/powerpoint/2010/main" val="3765496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23050" y="250621"/>
            <a:ext cx="2173993"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IS-LM-BP</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9AFC536-4927-4955-BC0B-DBE57BEEDE19}"/>
                  </a:ext>
                </a:extLst>
              </p:cNvPr>
              <p:cNvSpPr txBox="1"/>
              <p:nvPr/>
            </p:nvSpPr>
            <p:spPr>
              <a:xfrm>
                <a:off x="277907" y="846290"/>
                <a:ext cx="11636187" cy="5580823"/>
              </a:xfrm>
              <a:prstGeom prst="rect">
                <a:avLst/>
              </a:prstGeom>
              <a:noFill/>
            </p:spPr>
            <p:txBody>
              <a:bodyPr wrap="square" rtlCol="0">
                <a:spAutoFit/>
              </a:bodyPr>
              <a:lstStyle/>
              <a:p>
                <a:r>
                  <a:rPr lang="zh-CN" altLang="en-US" sz="2800" dirty="0"/>
                  <a:t>①商品市场处于均衡状态时的</a:t>
                </a:r>
                <a:r>
                  <a:rPr lang="en-US" altLang="zh-CN" sz="2800" dirty="0"/>
                  <a:t>IS</a:t>
                </a:r>
                <a:r>
                  <a:rPr lang="zh-CN" altLang="en-US" sz="2800" dirty="0"/>
                  <a:t>曲线：</a:t>
                </a:r>
                <a14:m>
                  <m:oMath xmlns:m="http://schemas.openxmlformats.org/officeDocument/2006/math">
                    <m:r>
                      <a:rPr lang="en-US" altLang="zh-CN" sz="2800" b="0" i="1" smtClean="0">
                        <a:solidFill>
                          <a:schemeClr val="accent1"/>
                        </a:solidFill>
                        <a:latin typeface="Cambria Math" panose="02040503050406030204" pitchFamily="18" charset="0"/>
                      </a:rPr>
                      <m:t>𝑖</m:t>
                    </m:r>
                    <m:r>
                      <a:rPr lang="en-US" altLang="zh-CN" sz="2800" b="0" i="1" smtClean="0">
                        <a:solidFill>
                          <a:schemeClr val="accent1"/>
                        </a:solidFill>
                        <a:latin typeface="Cambria Math" panose="02040503050406030204" pitchFamily="18" charset="0"/>
                      </a:rPr>
                      <m:t>=</m:t>
                    </m:r>
                    <m:f>
                      <m:fPr>
                        <m:ctrlPr>
                          <a:rPr lang="en-US" altLang="zh-CN" sz="2800" b="0" i="1" smtClean="0">
                            <a:solidFill>
                              <a:schemeClr val="accent1"/>
                            </a:solidFill>
                            <a:latin typeface="Cambria Math" panose="02040503050406030204" pitchFamily="18" charset="0"/>
                          </a:rPr>
                        </m:ctrlPr>
                      </m:fPr>
                      <m:num>
                        <m:bar>
                          <m:barPr>
                            <m:pos m:val="top"/>
                            <m:ctrlPr>
                              <a:rPr lang="en-US" altLang="zh-CN" sz="2800" b="0" i="1" smtClean="0">
                                <a:solidFill>
                                  <a:schemeClr val="accent1"/>
                                </a:solidFill>
                                <a:latin typeface="Cambria Math" panose="02040503050406030204" pitchFamily="18" charset="0"/>
                              </a:rPr>
                            </m:ctrlPr>
                          </m:barPr>
                          <m:e>
                            <m:r>
                              <a:rPr lang="en-US" altLang="zh-CN" sz="2800" b="0" i="1" smtClean="0">
                                <a:solidFill>
                                  <a:schemeClr val="accent1"/>
                                </a:solidFill>
                                <a:latin typeface="Cambria Math" panose="02040503050406030204" pitchFamily="18" charset="0"/>
                              </a:rPr>
                              <m:t>𝐴</m:t>
                            </m:r>
                          </m:e>
                        </m:bar>
                        <m:r>
                          <a:rPr lang="en-US" altLang="zh-CN" sz="2800" i="1">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𝑐𝑒</m:t>
                        </m:r>
                        <m:r>
                          <a:rPr lang="en-US" altLang="zh-CN" sz="2800" b="0" i="1" smtClean="0">
                            <a:solidFill>
                              <a:schemeClr val="accent1"/>
                            </a:solidFill>
                            <a:latin typeface="Cambria Math" panose="02040503050406030204" pitchFamily="18" charset="0"/>
                          </a:rPr>
                          <m:t>−</m:t>
                        </m:r>
                        <m:d>
                          <m:dPr>
                            <m:ctrlPr>
                              <a:rPr lang="en-US" altLang="zh-CN" sz="2800" b="0" i="1" smtClean="0">
                                <a:solidFill>
                                  <a:schemeClr val="accent1"/>
                                </a:solidFill>
                                <a:latin typeface="Cambria Math" panose="02040503050406030204" pitchFamily="18" charset="0"/>
                              </a:rPr>
                            </m:ctrlPr>
                          </m:dPr>
                          <m:e>
                            <m:r>
                              <a:rPr lang="en-US" altLang="zh-CN" sz="2800" b="0" i="1" smtClean="0">
                                <a:solidFill>
                                  <a:schemeClr val="accent1"/>
                                </a:solidFill>
                                <a:latin typeface="Cambria Math" panose="02040503050406030204" pitchFamily="18" charset="0"/>
                              </a:rPr>
                              <m:t>1+</m:t>
                            </m:r>
                            <m:r>
                              <a:rPr lang="en-US" altLang="zh-CN" sz="2800" b="0" i="1" smtClean="0">
                                <a:solidFill>
                                  <a:schemeClr val="accent1"/>
                                </a:solidFill>
                                <a:latin typeface="Cambria Math" panose="02040503050406030204" pitchFamily="18" charset="0"/>
                              </a:rPr>
                              <m:t>𝑡</m:t>
                            </m:r>
                          </m:e>
                        </m:d>
                        <m:r>
                          <a:rPr lang="en-US" altLang="zh-CN" sz="2800" b="0" i="1" smtClean="0">
                            <a:solidFill>
                              <a:schemeClr val="accent1"/>
                            </a:solidFill>
                            <a:latin typeface="Cambria Math" panose="02040503050406030204" pitchFamily="18" charset="0"/>
                          </a:rPr>
                          <m:t>𝑌</m:t>
                        </m:r>
                      </m:num>
                      <m:den>
                        <m:r>
                          <a:rPr lang="en-US" altLang="zh-CN" sz="2800" b="0" i="1" smtClean="0">
                            <a:solidFill>
                              <a:schemeClr val="accent1"/>
                            </a:solidFill>
                            <a:latin typeface="Cambria Math" panose="02040503050406030204" pitchFamily="18" charset="0"/>
                          </a:rPr>
                          <m:t>𝑏</m:t>
                        </m:r>
                      </m:den>
                    </m:f>
                  </m:oMath>
                </a14:m>
                <a:endParaRPr lang="en-US" altLang="zh-CN" sz="2800" dirty="0"/>
              </a:p>
              <a:p>
                <a:r>
                  <a:rPr lang="zh-CN" altLang="en-US" sz="2800" dirty="0"/>
                  <a:t>其中</a:t>
                </a:r>
                <a14:m>
                  <m:oMath xmlns:m="http://schemas.openxmlformats.org/officeDocument/2006/math">
                    <m:bar>
                      <m:barPr>
                        <m:pos m:val="top"/>
                        <m:ctrlPr>
                          <a:rPr lang="en-US" altLang="zh-CN" sz="2800" i="1">
                            <a:latin typeface="Cambria Math" panose="02040503050406030204" pitchFamily="18" charset="0"/>
                          </a:rPr>
                        </m:ctrlPr>
                      </m:barPr>
                      <m:e>
                        <m:r>
                          <a:rPr lang="en-US" altLang="zh-CN" sz="2800" i="1">
                            <a:latin typeface="Cambria Math" panose="02040503050406030204" pitchFamily="18" charset="0"/>
                          </a:rPr>
                          <m:t>𝐴</m:t>
                        </m:r>
                      </m:e>
                    </m:bar>
                  </m:oMath>
                </a14:m>
                <a:r>
                  <a:rPr lang="zh-CN" altLang="en-US" sz="2800" dirty="0"/>
                  <a:t>是自发吸收余额，</a:t>
                </a:r>
                <a14:m>
                  <m:oMath xmlns:m="http://schemas.openxmlformats.org/officeDocument/2006/math">
                    <m:r>
                      <a:rPr lang="en-US" altLang="zh-CN" sz="2800" i="1">
                        <a:latin typeface="Cambria Math" panose="02040503050406030204" pitchFamily="18" charset="0"/>
                      </a:rPr>
                      <m:t>𝑒</m:t>
                    </m:r>
                  </m:oMath>
                </a14:m>
                <a:r>
                  <a:rPr lang="zh-CN" altLang="en-US" sz="2800" dirty="0"/>
                  <a:t>为直接标价法下的汇率，</a:t>
                </a:r>
                <a14:m>
                  <m:oMath xmlns:m="http://schemas.openxmlformats.org/officeDocument/2006/math">
                    <m:r>
                      <a:rPr lang="en-US" altLang="zh-CN" sz="2800" i="1">
                        <a:latin typeface="Cambria Math" panose="02040503050406030204" pitchFamily="18" charset="0"/>
                      </a:rPr>
                      <m:t>𝑌</m:t>
                    </m:r>
                  </m:oMath>
                </a14:m>
                <a:r>
                  <a:rPr lang="zh-CN" altLang="en-US" sz="2800" dirty="0"/>
                  <a:t>为总产出（收入）。</a:t>
                </a:r>
                <a:endParaRPr lang="en-US" altLang="zh-CN" sz="2800" dirty="0"/>
              </a:p>
              <a:p>
                <a:endParaRPr lang="en-US" altLang="zh-CN" sz="1400" dirty="0"/>
              </a:p>
              <a:p>
                <a:r>
                  <a:rPr lang="zh-CN" altLang="en-US" sz="2800" dirty="0"/>
                  <a:t>②货币市场处于均衡状态时的</a:t>
                </a:r>
                <a:r>
                  <a:rPr lang="en-US" altLang="zh-CN" sz="2800" dirty="0"/>
                  <a:t>LM</a:t>
                </a:r>
                <a:r>
                  <a:rPr lang="zh-CN" altLang="en-US" sz="2800" dirty="0"/>
                  <a:t>曲线：</a:t>
                </a:r>
                <a:r>
                  <a:rPr lang="en-US" altLang="zh-CN" sz="2800" b="0" dirty="0"/>
                  <a:t> </a:t>
                </a:r>
                <a14:m>
                  <m:oMath xmlns:m="http://schemas.openxmlformats.org/officeDocument/2006/math">
                    <m:r>
                      <a:rPr lang="en-US" altLang="zh-CN" sz="2800" b="0" i="1" smtClean="0">
                        <a:solidFill>
                          <a:schemeClr val="accent1"/>
                        </a:solidFill>
                        <a:latin typeface="Cambria Math" panose="02040503050406030204" pitchFamily="18" charset="0"/>
                      </a:rPr>
                      <m:t>𝑖</m:t>
                    </m:r>
                    <m:r>
                      <a:rPr lang="en-US" altLang="zh-CN" sz="2800" b="0" i="1" smtClean="0">
                        <a:solidFill>
                          <a:schemeClr val="accent1"/>
                        </a:solidFill>
                        <a:latin typeface="Cambria Math" panose="02040503050406030204" pitchFamily="18" charset="0"/>
                      </a:rPr>
                      <m:t>=</m:t>
                    </m:r>
                    <m:f>
                      <m:fPr>
                        <m:ctrlPr>
                          <a:rPr lang="en-US" altLang="zh-CN" sz="2800" b="0" i="1" smtClean="0">
                            <a:solidFill>
                              <a:schemeClr val="accent1"/>
                            </a:solidFill>
                            <a:latin typeface="Cambria Math" panose="02040503050406030204" pitchFamily="18" charset="0"/>
                          </a:rPr>
                        </m:ctrlPr>
                      </m:fPr>
                      <m:num>
                        <m:r>
                          <a:rPr lang="en-US" altLang="zh-CN" sz="2800" b="0" i="1" smtClean="0">
                            <a:solidFill>
                              <a:schemeClr val="accent1"/>
                            </a:solidFill>
                            <a:latin typeface="Cambria Math" panose="02040503050406030204" pitchFamily="18" charset="0"/>
                          </a:rPr>
                          <m:t>𝐾𝑌</m:t>
                        </m:r>
                        <m:r>
                          <a:rPr lang="en-US" altLang="zh-CN" sz="2800" b="0" i="1" smtClean="0">
                            <a:solidFill>
                              <a:schemeClr val="accent1"/>
                            </a:solidFill>
                            <a:latin typeface="Cambria Math" panose="02040503050406030204" pitchFamily="18" charset="0"/>
                          </a:rPr>
                          <m:t>−</m:t>
                        </m:r>
                        <m:sSup>
                          <m:sSupPr>
                            <m:ctrlPr>
                              <a:rPr lang="en-US" altLang="zh-CN" sz="2800" b="0" i="1" smtClean="0">
                                <a:solidFill>
                                  <a:schemeClr val="accent1"/>
                                </a:solidFill>
                                <a:latin typeface="Cambria Math" panose="02040503050406030204" pitchFamily="18" charset="0"/>
                              </a:rPr>
                            </m:ctrlPr>
                          </m:sSupPr>
                          <m:e>
                            <m:r>
                              <a:rPr lang="en-US" altLang="zh-CN" sz="2800" b="0" i="1" smtClean="0">
                                <a:solidFill>
                                  <a:schemeClr val="accent1"/>
                                </a:solidFill>
                                <a:latin typeface="Cambria Math" panose="02040503050406030204" pitchFamily="18" charset="0"/>
                              </a:rPr>
                              <m:t>𝑀</m:t>
                            </m:r>
                          </m:e>
                          <m:sup>
                            <m:r>
                              <a:rPr lang="en-US" altLang="zh-CN" sz="2800" b="0" i="1" smtClean="0">
                                <a:solidFill>
                                  <a:schemeClr val="accent1"/>
                                </a:solidFill>
                                <a:latin typeface="Cambria Math" panose="02040503050406030204" pitchFamily="18" charset="0"/>
                              </a:rPr>
                              <m:t>𝑠</m:t>
                            </m:r>
                          </m:sup>
                        </m:sSup>
                      </m:num>
                      <m:den>
                        <m:r>
                          <a:rPr lang="en-US" altLang="zh-CN" sz="2800" b="0" i="1" smtClean="0">
                            <a:solidFill>
                              <a:schemeClr val="accent1"/>
                            </a:solidFill>
                            <a:latin typeface="Cambria Math" panose="02040503050406030204" pitchFamily="18" charset="0"/>
                          </a:rPr>
                          <m:t>h</m:t>
                        </m:r>
                      </m:den>
                    </m:f>
                  </m:oMath>
                </a14:m>
                <a:endParaRPr lang="en-US" altLang="zh-CN" sz="2800" b="0" dirty="0"/>
              </a:p>
              <a:p>
                <a:endParaRPr lang="en-US" altLang="zh-CN" sz="1400" dirty="0"/>
              </a:p>
              <a:p>
                <a:r>
                  <a:rPr lang="zh-CN" altLang="en-US" sz="2800" dirty="0"/>
                  <a:t>③国家收支平衡的</a:t>
                </a:r>
                <a:r>
                  <a:rPr lang="en-US" altLang="zh-CN" sz="2800" dirty="0"/>
                  <a:t>BP</a:t>
                </a:r>
                <a:r>
                  <a:rPr lang="zh-CN" altLang="en-US" sz="2800" dirty="0"/>
                  <a:t>曲线：</a:t>
                </a:r>
                <a14:m>
                  <m:oMath xmlns:m="http://schemas.openxmlformats.org/officeDocument/2006/math">
                    <m:d>
                      <m:dPr>
                        <m:ctrlPr>
                          <a:rPr lang="en-US" altLang="zh-CN" sz="2800" b="0" i="1" smtClean="0">
                            <a:solidFill>
                              <a:schemeClr val="accent1"/>
                            </a:solidFill>
                            <a:latin typeface="Cambria Math" panose="02040503050406030204" pitchFamily="18" charset="0"/>
                          </a:rPr>
                        </m:ctrlPr>
                      </m:dPr>
                      <m:e>
                        <m:r>
                          <a:rPr lang="en-US" altLang="zh-CN" sz="2800" b="0" i="1" smtClean="0">
                            <a:solidFill>
                              <a:schemeClr val="accent1"/>
                            </a:solidFill>
                            <a:latin typeface="Cambria Math" panose="02040503050406030204" pitchFamily="18" charset="0"/>
                          </a:rPr>
                          <m:t>𝑐𝑒</m:t>
                        </m:r>
                        <m:r>
                          <a:rPr lang="en-US" altLang="zh-CN" sz="2800" b="0" i="1" smtClean="0">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𝑡𝑌</m:t>
                        </m:r>
                      </m:e>
                    </m:d>
                    <m:r>
                      <a:rPr lang="en-US" altLang="zh-CN" sz="2800" b="0" i="1" smtClean="0">
                        <a:solidFill>
                          <a:schemeClr val="accent1"/>
                        </a:solidFill>
                        <a:latin typeface="Cambria Math" panose="02040503050406030204" pitchFamily="18" charset="0"/>
                      </a:rPr>
                      <m:t>+</m:t>
                    </m:r>
                    <m:r>
                      <a:rPr lang="zh-CN" altLang="en-US" sz="2800" b="0" i="1" smtClean="0">
                        <a:solidFill>
                          <a:schemeClr val="accent1"/>
                        </a:solidFill>
                        <a:latin typeface="Cambria Math" panose="02040503050406030204" pitchFamily="18" charset="0"/>
                      </a:rPr>
                      <m:t>𝜔</m:t>
                    </m:r>
                    <m:d>
                      <m:dPr>
                        <m:ctrlPr>
                          <a:rPr lang="en-US" altLang="zh-CN" sz="2800" b="0" i="1" smtClean="0">
                            <a:solidFill>
                              <a:schemeClr val="accent1"/>
                            </a:solidFill>
                            <a:latin typeface="Cambria Math" panose="02040503050406030204" pitchFamily="18" charset="0"/>
                          </a:rPr>
                        </m:ctrlPr>
                      </m:dPr>
                      <m:e>
                        <m:r>
                          <a:rPr lang="en-US" altLang="zh-CN" sz="2800" b="0" i="1" smtClean="0">
                            <a:solidFill>
                              <a:schemeClr val="accent1"/>
                            </a:solidFill>
                            <a:latin typeface="Cambria Math" panose="02040503050406030204" pitchFamily="18" charset="0"/>
                          </a:rPr>
                          <m:t>𝑖</m:t>
                        </m:r>
                        <m:r>
                          <a:rPr lang="en-US" altLang="zh-CN" sz="2800" b="0" i="1" smtClean="0">
                            <a:solidFill>
                              <a:schemeClr val="accent1"/>
                            </a:solidFill>
                            <a:latin typeface="Cambria Math" panose="02040503050406030204" pitchFamily="18" charset="0"/>
                          </a:rPr>
                          <m:t>−</m:t>
                        </m:r>
                        <m:sSup>
                          <m:sSupPr>
                            <m:ctrlPr>
                              <a:rPr lang="en-US" altLang="zh-CN" sz="2800" b="0" i="1" smtClean="0">
                                <a:solidFill>
                                  <a:schemeClr val="accent1"/>
                                </a:solidFill>
                                <a:latin typeface="Cambria Math" panose="02040503050406030204" pitchFamily="18" charset="0"/>
                              </a:rPr>
                            </m:ctrlPr>
                          </m:sSupPr>
                          <m:e>
                            <m:r>
                              <a:rPr lang="en-US" altLang="zh-CN" sz="2800" b="0" i="1" smtClean="0">
                                <a:solidFill>
                                  <a:schemeClr val="accent1"/>
                                </a:solidFill>
                                <a:latin typeface="Cambria Math" panose="02040503050406030204" pitchFamily="18" charset="0"/>
                              </a:rPr>
                              <m:t>𝑖</m:t>
                            </m:r>
                          </m:e>
                          <m:sup>
                            <m:r>
                              <a:rPr lang="en-US" altLang="zh-CN" sz="2800" b="0" i="1" smtClean="0">
                                <a:solidFill>
                                  <a:schemeClr val="accent1"/>
                                </a:solidFill>
                                <a:latin typeface="Cambria Math" panose="02040503050406030204" pitchFamily="18" charset="0"/>
                                <a:ea typeface="Cambria Math" panose="02040503050406030204" pitchFamily="18" charset="0"/>
                              </a:rPr>
                              <m:t>∗</m:t>
                            </m:r>
                          </m:sup>
                        </m:sSup>
                      </m:e>
                    </m:d>
                    <m:r>
                      <a:rPr lang="en-US" altLang="zh-CN" sz="2800" b="0" i="1" smtClean="0">
                        <a:solidFill>
                          <a:schemeClr val="accent1"/>
                        </a:solidFill>
                        <a:latin typeface="Cambria Math" panose="02040503050406030204" pitchFamily="18" charset="0"/>
                      </a:rPr>
                      <m:t>=0</m:t>
                    </m:r>
                  </m:oMath>
                </a14:m>
                <a:endParaRPr lang="en-US" altLang="zh-CN" sz="2800" dirty="0">
                  <a:solidFill>
                    <a:schemeClr val="accent1"/>
                  </a:solidFill>
                </a:endParaRPr>
              </a:p>
              <a:p>
                <a:r>
                  <a:rPr lang="zh-CN" altLang="en-US" sz="2800" dirty="0">
                    <a:solidFill>
                      <a:schemeClr val="tx1"/>
                    </a:solidFill>
                  </a:rPr>
                  <a:t>其中</a:t>
                </a:r>
                <a14:m>
                  <m:oMath xmlns:m="http://schemas.openxmlformats.org/officeDocument/2006/math">
                    <m:r>
                      <a:rPr lang="zh-CN" altLang="en-US" sz="2800" b="0" i="1" smtClean="0">
                        <a:solidFill>
                          <a:schemeClr val="tx1"/>
                        </a:solidFill>
                        <a:latin typeface="Cambria Math" panose="02040503050406030204" pitchFamily="18" charset="0"/>
                      </a:rPr>
                      <m:t>𝜔</m:t>
                    </m:r>
                  </m:oMath>
                </a14:m>
                <a:r>
                  <a:rPr lang="zh-CN" altLang="en-US" sz="2800" dirty="0">
                    <a:solidFill>
                      <a:schemeClr val="tx1"/>
                    </a:solidFill>
                  </a:rPr>
                  <a:t>由资本流动程度决定</a:t>
                </a:r>
                <a:r>
                  <a:rPr lang="zh-CN" altLang="en-US" sz="2800" i="0" dirty="0">
                    <a:latin typeface="+mj-lt"/>
                  </a:rPr>
                  <a:t>：</a:t>
                </a:r>
                <a:endParaRPr lang="en-US" altLang="zh-CN" sz="2800" i="0" dirty="0">
                  <a:latin typeface="+mj-lt"/>
                </a:endParaRPr>
              </a:p>
              <a:p>
                <a:r>
                  <a:rPr lang="en-US" altLang="zh-CN" sz="2800" dirty="0">
                    <a:solidFill>
                      <a:schemeClr val="tx1"/>
                    </a:solidFill>
                  </a:rPr>
                  <a:t>	</a:t>
                </a:r>
                <a14:m>
                  <m:oMath xmlns:m="http://schemas.openxmlformats.org/officeDocument/2006/math">
                    <m:r>
                      <a:rPr lang="zh-CN" altLang="en-US" sz="2800" dirty="0">
                        <a:solidFill>
                          <a:schemeClr val="tx1"/>
                        </a:solidFill>
                        <a:latin typeface="Cambria Math" panose="02040503050406030204" pitchFamily="18" charset="0"/>
                      </a:rPr>
                      <m:t>当</m:t>
                    </m:r>
                    <m:r>
                      <a:rPr lang="zh-CN" altLang="en-US" sz="2800" i="1" dirty="0" smtClean="0">
                        <a:latin typeface="Cambria Math" panose="02040503050406030204" pitchFamily="18" charset="0"/>
                      </a:rPr>
                      <m:t>资本</m:t>
                    </m:r>
                    <m:r>
                      <a:rPr lang="zh-CN" altLang="en-US" sz="2800" i="1" dirty="0">
                        <a:latin typeface="Cambria Math" panose="02040503050406030204" pitchFamily="18" charset="0"/>
                      </a:rPr>
                      <m:t>完全</m:t>
                    </m:r>
                    <m:r>
                      <a:rPr lang="zh-CN" altLang="en-US" sz="2800" i="1" dirty="0" smtClean="0">
                        <a:latin typeface="Cambria Math" panose="02040503050406030204" pitchFamily="18" charset="0"/>
                      </a:rPr>
                      <m:t>不流动</m:t>
                    </m:r>
                    <m:r>
                      <a:rPr lang="zh-CN" altLang="en-US" sz="2800" i="1" dirty="0">
                        <a:latin typeface="Cambria Math" panose="02040503050406030204" pitchFamily="18" charset="0"/>
                      </a:rPr>
                      <m:t>时</m:t>
                    </m:r>
                    <m:r>
                      <a:rPr lang="zh-CN" altLang="en-US" sz="2800" i="1" dirty="0" smtClean="0">
                        <a:latin typeface="Cambria Math" panose="02040503050406030204" pitchFamily="18" charset="0"/>
                      </a:rPr>
                      <m:t>，</m:t>
                    </m:r>
                    <m:r>
                      <a:rPr lang="zh-CN" altLang="en-US" sz="2800" i="1">
                        <a:solidFill>
                          <a:schemeClr val="tx1"/>
                        </a:solidFill>
                        <a:latin typeface="Cambria Math" panose="02040503050406030204" pitchFamily="18" charset="0"/>
                      </a:rPr>
                      <m:t>𝜔</m:t>
                    </m:r>
                    <m:r>
                      <a:rPr lang="en-US" altLang="zh-CN" sz="2800" b="0" i="0" smtClean="0">
                        <a:solidFill>
                          <a:schemeClr val="tx1"/>
                        </a:solidFill>
                        <a:latin typeface="Cambria Math" panose="02040503050406030204" pitchFamily="18" charset="0"/>
                      </a:rPr>
                      <m:t>=0</m:t>
                    </m:r>
                  </m:oMath>
                </a14:m>
                <a:r>
                  <a:rPr lang="zh-CN" altLang="en-US" sz="2800" dirty="0">
                    <a:solidFill>
                      <a:schemeClr val="tx1"/>
                    </a:solidFill>
                  </a:rPr>
                  <a:t>：</a:t>
                </a:r>
                <a:r>
                  <a:rPr lang="en-US" altLang="zh-CN" sz="2800" dirty="0">
                    <a:solidFill>
                      <a:schemeClr val="tx1"/>
                    </a:solidFill>
                  </a:rPr>
                  <a:t>BP</a:t>
                </a:r>
                <a:r>
                  <a:rPr lang="zh-CN" altLang="en-US" sz="2800" dirty="0">
                    <a:solidFill>
                      <a:schemeClr val="tx1"/>
                    </a:solidFill>
                  </a:rPr>
                  <a:t>曲线是一条垂直线；</a:t>
                </a:r>
                <a:endParaRPr lang="en-US" altLang="zh-CN" sz="2800" dirty="0">
                  <a:solidFill>
                    <a:schemeClr val="tx1"/>
                  </a:solidFill>
                </a:endParaRPr>
              </a:p>
              <a:p>
                <a:r>
                  <a:rPr lang="en-US" altLang="zh-CN" sz="2800" dirty="0"/>
                  <a:t>	</a:t>
                </a:r>
                <a14:m>
                  <m:oMath xmlns:m="http://schemas.openxmlformats.org/officeDocument/2006/math">
                    <m:r>
                      <a:rPr lang="zh-CN" altLang="en-US" sz="2800" i="1" dirty="0">
                        <a:latin typeface="Cambria Math" panose="02040503050406030204" pitchFamily="18" charset="0"/>
                      </a:rPr>
                      <m:t>当</m:t>
                    </m:r>
                    <m:r>
                      <a:rPr lang="zh-CN" altLang="en-US" sz="2800" i="1" dirty="0" smtClean="0">
                        <a:latin typeface="Cambria Math" panose="02040503050406030204" pitchFamily="18" charset="0"/>
                      </a:rPr>
                      <m:t>资本</m:t>
                    </m:r>
                    <m:r>
                      <a:rPr lang="zh-CN" altLang="en-US" sz="2800" i="1" dirty="0">
                        <a:latin typeface="Cambria Math" panose="02040503050406030204" pitchFamily="18" charset="0"/>
                      </a:rPr>
                      <m:t>完全</m:t>
                    </m:r>
                    <m:r>
                      <a:rPr lang="zh-CN" altLang="en-US" sz="2800" i="1" dirty="0" smtClean="0">
                        <a:latin typeface="Cambria Math" panose="02040503050406030204" pitchFamily="18" charset="0"/>
                      </a:rPr>
                      <m:t>流动</m:t>
                    </m:r>
                    <m:r>
                      <a:rPr lang="zh-CN" altLang="en-US" sz="2800" i="1" dirty="0">
                        <a:latin typeface="Cambria Math" panose="02040503050406030204" pitchFamily="18" charset="0"/>
                      </a:rPr>
                      <m:t>时</m:t>
                    </m:r>
                    <m:r>
                      <a:rPr lang="zh-CN" altLang="en-US" sz="2800" i="1" dirty="0" smtClean="0">
                        <a:latin typeface="Cambria Math" panose="02040503050406030204" pitchFamily="18" charset="0"/>
                      </a:rPr>
                      <m:t>，</m:t>
                    </m:r>
                    <m:r>
                      <a:rPr lang="zh-CN" altLang="en-US" sz="2800" i="1">
                        <a:latin typeface="Cambria Math" panose="02040503050406030204" pitchFamily="18" charset="0"/>
                      </a:rPr>
                      <m:t>𝜔</m:t>
                    </m:r>
                    <m:r>
                      <a:rPr lang="en-US" altLang="zh-CN" sz="2800"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m:t>
                    </m:r>
                  </m:oMath>
                </a14:m>
                <a:r>
                  <a:rPr lang="zh-CN" altLang="en-US" sz="2800" dirty="0"/>
                  <a:t>：</a:t>
                </a:r>
                <a:r>
                  <a:rPr lang="en-US" altLang="zh-CN" sz="2800" dirty="0"/>
                  <a:t>BP</a:t>
                </a:r>
                <a:r>
                  <a:rPr lang="zh-CN" altLang="en-US" sz="2800" dirty="0"/>
                  <a:t>曲线是一条水平线；</a:t>
                </a:r>
                <a:endParaRPr lang="en-US" altLang="zh-CN" sz="2800" dirty="0"/>
              </a:p>
              <a:p>
                <a:r>
                  <a:rPr lang="en-US" altLang="zh-CN" sz="2800" dirty="0">
                    <a:solidFill>
                      <a:schemeClr val="tx1"/>
                    </a:solidFill>
                  </a:rPr>
                  <a:t>	</a:t>
                </a:r>
                <a:r>
                  <a:rPr lang="zh-CN" altLang="en-US" sz="2800" dirty="0">
                    <a:solidFill>
                      <a:schemeClr val="tx1"/>
                    </a:solidFill>
                  </a:rPr>
                  <a:t>当资本不完全流动时，</a:t>
                </a:r>
                <a14:m>
                  <m:oMath xmlns:m="http://schemas.openxmlformats.org/officeDocument/2006/math">
                    <m:r>
                      <a:rPr lang="zh-CN" altLang="en-US" sz="2800" i="1" smtClean="0">
                        <a:solidFill>
                          <a:schemeClr val="tx1"/>
                        </a:solidFill>
                        <a:latin typeface="Cambria Math" panose="02040503050406030204" pitchFamily="18" charset="0"/>
                      </a:rPr>
                      <m:t>𝜔</m:t>
                    </m:r>
                    <m:r>
                      <a:rPr lang="en-US" altLang="zh-CN" sz="2800" b="0" i="0" smtClean="0">
                        <a:solidFill>
                          <a:schemeClr val="tx1"/>
                        </a:solidFill>
                        <a:latin typeface="Cambria Math" panose="02040503050406030204" pitchFamily="18" charset="0"/>
                      </a:rPr>
                      <m:t>&gt;0</m:t>
                    </m:r>
                  </m:oMath>
                </a14:m>
                <a:r>
                  <a:rPr lang="zh-CN" altLang="en-US" sz="2800" dirty="0">
                    <a:solidFill>
                      <a:schemeClr val="tx1"/>
                    </a:solidFill>
                  </a:rPr>
                  <a:t>：</a:t>
                </a:r>
                <a:r>
                  <a:rPr lang="en-US" altLang="zh-CN" sz="2800" dirty="0">
                    <a:solidFill>
                      <a:schemeClr val="tx1"/>
                    </a:solidFill>
                  </a:rPr>
                  <a:t>BP</a:t>
                </a:r>
                <a:r>
                  <a:rPr lang="zh-CN" altLang="en-US" sz="2800" dirty="0">
                    <a:solidFill>
                      <a:schemeClr val="tx1"/>
                    </a:solidFill>
                  </a:rPr>
                  <a:t>曲线是一条斜率为正的直线，若本币贬值（</a:t>
                </a:r>
                <a14:m>
                  <m:oMath xmlns:m="http://schemas.openxmlformats.org/officeDocument/2006/math">
                    <m:r>
                      <a:rPr lang="en-US" altLang="zh-CN" sz="2800" i="1">
                        <a:solidFill>
                          <a:schemeClr val="accent1"/>
                        </a:solidFill>
                        <a:latin typeface="Cambria Math" panose="02040503050406030204" pitchFamily="18" charset="0"/>
                      </a:rPr>
                      <m:t>𝑒</m:t>
                    </m:r>
                    <m:r>
                      <a:rPr lang="en-US" altLang="zh-CN" sz="2800" i="1" smtClean="0">
                        <a:solidFill>
                          <a:schemeClr val="accent1"/>
                        </a:solidFill>
                        <a:latin typeface="Cambria Math" panose="02040503050406030204" pitchFamily="18" charset="0"/>
                        <a:ea typeface="Cambria Math" panose="02040503050406030204" pitchFamily="18" charset="0"/>
                      </a:rPr>
                      <m:t>↑</m:t>
                    </m:r>
                  </m:oMath>
                </a14:m>
                <a:r>
                  <a:rPr lang="zh-CN" altLang="en-US" sz="2800" dirty="0">
                    <a:solidFill>
                      <a:schemeClr val="tx1"/>
                    </a:solidFill>
                  </a:rPr>
                  <a:t>），</a:t>
                </a:r>
                <a:r>
                  <a:rPr lang="en-US" altLang="zh-CN" sz="2800" dirty="0">
                    <a:solidFill>
                      <a:schemeClr val="tx1"/>
                    </a:solidFill>
                  </a:rPr>
                  <a:t>BP</a:t>
                </a:r>
                <a:r>
                  <a:rPr lang="zh-CN" altLang="en-US" sz="2800" dirty="0">
                    <a:solidFill>
                      <a:schemeClr val="tx1"/>
                    </a:solidFill>
                  </a:rPr>
                  <a:t>曲线向右移动。</a:t>
                </a:r>
                <a:endParaRPr lang="en-US" altLang="zh-CN" sz="2800" dirty="0">
                  <a:solidFill>
                    <a:schemeClr val="tx1"/>
                  </a:solidFill>
                </a:endParaRPr>
              </a:p>
              <a:p>
                <a:endParaRPr lang="en-US" altLang="zh-CN" sz="1400" dirty="0"/>
              </a:p>
              <a:p>
                <a:r>
                  <a:rPr lang="zh-CN" altLang="en-US" sz="2800" dirty="0"/>
                  <a:t>注：</a:t>
                </a:r>
                <a:r>
                  <a:rPr lang="en-US" altLang="zh-CN" sz="2800" dirty="0">
                    <a:solidFill>
                      <a:srgbClr val="FF0000"/>
                    </a:solidFill>
                  </a:rPr>
                  <a:t>IS/LM/BP</a:t>
                </a:r>
                <a:r>
                  <a:rPr lang="zh-CN" altLang="en-US" sz="2800" dirty="0">
                    <a:solidFill>
                      <a:srgbClr val="FF0000"/>
                    </a:solidFill>
                  </a:rPr>
                  <a:t>的具体公式并不需要记忆</a:t>
                </a:r>
                <a:endParaRPr lang="en-US" altLang="zh-CN" sz="2800" dirty="0">
                  <a:solidFill>
                    <a:srgbClr val="FF0000"/>
                  </a:solidFill>
                </a:endParaRPr>
              </a:p>
            </p:txBody>
          </p:sp>
        </mc:Choice>
        <mc:Fallback xmlns="">
          <p:sp>
            <p:nvSpPr>
              <p:cNvPr id="2" name="文本框 1">
                <a:extLst>
                  <a:ext uri="{FF2B5EF4-FFF2-40B4-BE49-F238E27FC236}">
                    <a16:creationId xmlns:a16="http://schemas.microsoft.com/office/drawing/2014/main" id="{19AFC536-4927-4955-BC0B-DBE57BEEDE19}"/>
                  </a:ext>
                </a:extLst>
              </p:cNvPr>
              <p:cNvSpPr txBox="1">
                <a:spLocks noRot="1" noChangeAspect="1" noMove="1" noResize="1" noEditPoints="1" noAdjustHandles="1" noChangeArrowheads="1" noChangeShapeType="1" noTextEdit="1"/>
              </p:cNvSpPr>
              <p:nvPr/>
            </p:nvSpPr>
            <p:spPr>
              <a:xfrm>
                <a:off x="277907" y="846290"/>
                <a:ext cx="11636187" cy="5580823"/>
              </a:xfrm>
              <a:prstGeom prst="rect">
                <a:avLst/>
              </a:prstGeom>
              <a:blipFill>
                <a:blip r:embed="rId4"/>
                <a:stretch>
                  <a:fillRect l="-1101" b="-20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086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10589758" cy="523220"/>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b="1" dirty="0">
                <a:solidFill>
                  <a:srgbClr val="FF0000"/>
                </a:solidFill>
              </a:rPr>
              <a:t>★ ★ ★ </a:t>
            </a:r>
            <a:r>
              <a:rPr lang="zh-CN" altLang="en-US" sz="2800" b="1" dirty="0"/>
              <a:t>）</a:t>
            </a:r>
            <a:r>
              <a:rPr lang="zh-CN" altLang="en-US" sz="2800" dirty="0"/>
              <a:t>：课本</a:t>
            </a:r>
            <a:r>
              <a:rPr lang="en-US" altLang="zh-CN" sz="2800" dirty="0"/>
              <a:t>P260-266</a:t>
            </a:r>
          </a:p>
        </p:txBody>
      </p:sp>
      <p:pic>
        <p:nvPicPr>
          <p:cNvPr id="8" name="图片 7">
            <a:extLst>
              <a:ext uri="{FF2B5EF4-FFF2-40B4-BE49-F238E27FC236}">
                <a16:creationId xmlns:a16="http://schemas.microsoft.com/office/drawing/2014/main" id="{BCF911F1-A905-B28F-9A0C-DBDA0EEBC29B}"/>
              </a:ext>
            </a:extLst>
          </p:cNvPr>
          <p:cNvPicPr>
            <a:picLocks noChangeAspect="1"/>
          </p:cNvPicPr>
          <p:nvPr/>
        </p:nvPicPr>
        <p:blipFill>
          <a:blip r:embed="rId3"/>
          <a:stretch>
            <a:fillRect/>
          </a:stretch>
        </p:blipFill>
        <p:spPr>
          <a:xfrm>
            <a:off x="3073221" y="1664609"/>
            <a:ext cx="6045559" cy="4844903"/>
          </a:xfrm>
          <a:prstGeom prst="rect">
            <a:avLst/>
          </a:prstGeom>
        </p:spPr>
      </p:pic>
    </p:spTree>
    <p:extLst>
      <p:ext uri="{BB962C8B-B14F-4D97-AF65-F5344CB8AC3E}">
        <p14:creationId xmlns:p14="http://schemas.microsoft.com/office/powerpoint/2010/main" val="2635818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6623929" cy="954107"/>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dirty="0"/>
              <a:t>：</a:t>
            </a:r>
            <a:endParaRPr lang="en-US" altLang="zh-CN" sz="2800" dirty="0"/>
          </a:p>
          <a:p>
            <a:pPr algn="l"/>
            <a:r>
              <a:rPr lang="zh-CN" altLang="en-US" sz="2800" dirty="0"/>
              <a:t>情况</a:t>
            </a:r>
            <a:r>
              <a:rPr lang="en-US" altLang="zh-CN" sz="2800" dirty="0"/>
              <a:t>1</a:t>
            </a:r>
            <a:r>
              <a:rPr lang="zh-CN" altLang="en-US" sz="2800" dirty="0"/>
              <a:t>：</a:t>
            </a:r>
            <a:r>
              <a:rPr lang="zh-CN" altLang="en-US" sz="2800" dirty="0">
                <a:solidFill>
                  <a:srgbClr val="FF0000"/>
                </a:solidFill>
              </a:rPr>
              <a:t>资本自由流动</a:t>
            </a:r>
            <a:r>
              <a:rPr lang="zh-CN" altLang="en-US" sz="2800" dirty="0"/>
              <a:t>、</a:t>
            </a:r>
            <a:r>
              <a:rPr lang="zh-CN" altLang="en-US" sz="2800" dirty="0">
                <a:solidFill>
                  <a:srgbClr val="FF0000"/>
                </a:solidFill>
              </a:rPr>
              <a:t>固定汇率制</a:t>
            </a:r>
            <a:endParaRPr lang="en-US" altLang="zh-CN" sz="2800" dirty="0">
              <a:solidFill>
                <a:srgbClr val="FF0000"/>
              </a:solidFill>
            </a:endParaRPr>
          </a:p>
        </p:txBody>
      </p:sp>
      <p:pic>
        <p:nvPicPr>
          <p:cNvPr id="13" name="图片 12">
            <a:extLst>
              <a:ext uri="{FF2B5EF4-FFF2-40B4-BE49-F238E27FC236}">
                <a16:creationId xmlns:a16="http://schemas.microsoft.com/office/drawing/2014/main" id="{F540BEC8-7353-B88C-A3CB-207AF21339EB}"/>
              </a:ext>
            </a:extLst>
          </p:cNvPr>
          <p:cNvPicPr>
            <a:picLocks noChangeAspect="1"/>
          </p:cNvPicPr>
          <p:nvPr/>
        </p:nvPicPr>
        <p:blipFill>
          <a:blip r:embed="rId4"/>
          <a:stretch>
            <a:fillRect/>
          </a:stretch>
        </p:blipFill>
        <p:spPr>
          <a:xfrm>
            <a:off x="1049147" y="2001968"/>
            <a:ext cx="5080442" cy="4109757"/>
          </a:xfrm>
          <a:prstGeom prst="rect">
            <a:avLst/>
          </a:prstGeom>
        </p:spPr>
      </p:pic>
      <p:sp>
        <p:nvSpPr>
          <p:cNvPr id="20" name="文本框 19">
            <a:extLst>
              <a:ext uri="{FF2B5EF4-FFF2-40B4-BE49-F238E27FC236}">
                <a16:creationId xmlns:a16="http://schemas.microsoft.com/office/drawing/2014/main" id="{73D0FE2C-127A-BE8A-9146-32C9CB7D3039}"/>
              </a:ext>
            </a:extLst>
          </p:cNvPr>
          <p:cNvSpPr txBox="1"/>
          <p:nvPr/>
        </p:nvSpPr>
        <p:spPr>
          <a:xfrm>
            <a:off x="2562491" y="5910316"/>
            <a:ext cx="2339102" cy="523220"/>
          </a:xfrm>
          <a:prstGeom prst="rect">
            <a:avLst/>
          </a:prstGeom>
          <a:noFill/>
        </p:spPr>
        <p:txBody>
          <a:bodyPr wrap="none" rtlCol="0">
            <a:spAutoFit/>
          </a:bodyPr>
          <a:lstStyle/>
          <a:p>
            <a:pPr algn="l"/>
            <a:r>
              <a:rPr lang="zh-CN" altLang="en-US" sz="2800" dirty="0">
                <a:solidFill>
                  <a:srgbClr val="0070C0"/>
                </a:solidFill>
              </a:rPr>
              <a:t>货币政策无效</a:t>
            </a:r>
          </a:p>
        </p:txBody>
      </p:sp>
      <p:sp>
        <p:nvSpPr>
          <p:cNvPr id="22" name="文本框 21">
            <a:extLst>
              <a:ext uri="{FF2B5EF4-FFF2-40B4-BE49-F238E27FC236}">
                <a16:creationId xmlns:a16="http://schemas.microsoft.com/office/drawing/2014/main" id="{2E184371-8BB8-3866-1B94-55533351CFBF}"/>
              </a:ext>
            </a:extLst>
          </p:cNvPr>
          <p:cNvSpPr txBox="1"/>
          <p:nvPr/>
        </p:nvSpPr>
        <p:spPr>
          <a:xfrm>
            <a:off x="7466670" y="5910316"/>
            <a:ext cx="2339102" cy="523220"/>
          </a:xfrm>
          <a:prstGeom prst="rect">
            <a:avLst/>
          </a:prstGeom>
          <a:noFill/>
        </p:spPr>
        <p:txBody>
          <a:bodyPr wrap="none" rtlCol="0">
            <a:spAutoFit/>
          </a:bodyPr>
          <a:lstStyle/>
          <a:p>
            <a:pPr algn="l"/>
            <a:r>
              <a:rPr lang="zh-CN" altLang="en-US" sz="2800" dirty="0">
                <a:solidFill>
                  <a:srgbClr val="0070C0"/>
                </a:solidFill>
              </a:rPr>
              <a:t>财政政策有效</a:t>
            </a:r>
          </a:p>
        </p:txBody>
      </p:sp>
      <p:pic>
        <p:nvPicPr>
          <p:cNvPr id="24" name="图片 23">
            <a:extLst>
              <a:ext uri="{FF2B5EF4-FFF2-40B4-BE49-F238E27FC236}">
                <a16:creationId xmlns:a16="http://schemas.microsoft.com/office/drawing/2014/main" id="{C97A1821-A346-C088-D4E2-F04199FB6DB7}"/>
              </a:ext>
            </a:extLst>
          </p:cNvPr>
          <p:cNvPicPr>
            <a:picLocks noChangeAspect="1"/>
          </p:cNvPicPr>
          <p:nvPr/>
        </p:nvPicPr>
        <p:blipFill>
          <a:blip r:embed="rId5"/>
          <a:stretch>
            <a:fillRect/>
          </a:stretch>
        </p:blipFill>
        <p:spPr>
          <a:xfrm>
            <a:off x="6129589" y="2001967"/>
            <a:ext cx="5013265" cy="4109757"/>
          </a:xfrm>
          <a:prstGeom prst="rect">
            <a:avLst/>
          </a:prstGeom>
        </p:spPr>
      </p:pic>
    </p:spTree>
    <p:extLst>
      <p:ext uri="{BB962C8B-B14F-4D97-AF65-F5344CB8AC3E}">
        <p14:creationId xmlns:p14="http://schemas.microsoft.com/office/powerpoint/2010/main" val="3142453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6623929" cy="954107"/>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dirty="0"/>
              <a:t>：</a:t>
            </a:r>
            <a:endParaRPr lang="en-US" altLang="zh-CN" sz="2800" dirty="0"/>
          </a:p>
          <a:p>
            <a:pPr algn="l"/>
            <a:r>
              <a:rPr lang="zh-CN" altLang="en-US" sz="2800" dirty="0"/>
              <a:t>情况</a:t>
            </a:r>
            <a:r>
              <a:rPr lang="en-US" altLang="zh-CN" sz="2800" dirty="0"/>
              <a:t>2</a:t>
            </a:r>
            <a:r>
              <a:rPr lang="zh-CN" altLang="en-US" sz="2800" dirty="0"/>
              <a:t>：</a:t>
            </a:r>
            <a:r>
              <a:rPr lang="zh-CN" altLang="en-US" sz="2800" dirty="0">
                <a:solidFill>
                  <a:srgbClr val="FF0000"/>
                </a:solidFill>
              </a:rPr>
              <a:t>资本自由流动</a:t>
            </a:r>
            <a:r>
              <a:rPr lang="zh-CN" altLang="en-US" sz="2800" dirty="0"/>
              <a:t>、</a:t>
            </a:r>
            <a:r>
              <a:rPr lang="zh-CN" altLang="en-US" sz="2800" dirty="0">
                <a:solidFill>
                  <a:srgbClr val="FF0000"/>
                </a:solidFill>
              </a:rPr>
              <a:t>浮动汇率制</a:t>
            </a:r>
            <a:endParaRPr lang="en-US" altLang="zh-CN" sz="2800" dirty="0">
              <a:solidFill>
                <a:srgbClr val="FF0000"/>
              </a:solidFill>
            </a:endParaRPr>
          </a:p>
        </p:txBody>
      </p:sp>
      <p:grpSp>
        <p:nvGrpSpPr>
          <p:cNvPr id="8" name="组合 7">
            <a:extLst>
              <a:ext uri="{FF2B5EF4-FFF2-40B4-BE49-F238E27FC236}">
                <a16:creationId xmlns:a16="http://schemas.microsoft.com/office/drawing/2014/main" id="{FAAFF86E-08A8-8002-76D5-C12817EE3590}"/>
              </a:ext>
            </a:extLst>
          </p:cNvPr>
          <p:cNvGrpSpPr/>
          <p:nvPr/>
        </p:nvGrpSpPr>
        <p:grpSpPr>
          <a:xfrm>
            <a:off x="1140401" y="2001967"/>
            <a:ext cx="9911199" cy="4058173"/>
            <a:chOff x="1011749" y="2001967"/>
            <a:chExt cx="9911199" cy="4058173"/>
          </a:xfrm>
        </p:grpSpPr>
        <p:pic>
          <p:nvPicPr>
            <p:cNvPr id="4" name="图片 3">
              <a:extLst>
                <a:ext uri="{FF2B5EF4-FFF2-40B4-BE49-F238E27FC236}">
                  <a16:creationId xmlns:a16="http://schemas.microsoft.com/office/drawing/2014/main" id="{D63D701A-8C53-445A-E554-FEDAD8EAD2E3}"/>
                </a:ext>
              </a:extLst>
            </p:cNvPr>
            <p:cNvPicPr>
              <a:picLocks noChangeAspect="1"/>
            </p:cNvPicPr>
            <p:nvPr/>
          </p:nvPicPr>
          <p:blipFill>
            <a:blip r:embed="rId3"/>
            <a:stretch>
              <a:fillRect/>
            </a:stretch>
          </p:blipFill>
          <p:spPr>
            <a:xfrm>
              <a:off x="1011749" y="2001967"/>
              <a:ext cx="4950339" cy="4058173"/>
            </a:xfrm>
            <a:prstGeom prst="rect">
              <a:avLst/>
            </a:prstGeom>
          </p:spPr>
        </p:pic>
        <p:pic>
          <p:nvPicPr>
            <p:cNvPr id="6" name="图片 5">
              <a:extLst>
                <a:ext uri="{FF2B5EF4-FFF2-40B4-BE49-F238E27FC236}">
                  <a16:creationId xmlns:a16="http://schemas.microsoft.com/office/drawing/2014/main" id="{BD0AF11E-2842-F205-B47E-1FF7F75DDD04}"/>
                </a:ext>
              </a:extLst>
            </p:cNvPr>
            <p:cNvPicPr>
              <a:picLocks noChangeAspect="1"/>
            </p:cNvPicPr>
            <p:nvPr/>
          </p:nvPicPr>
          <p:blipFill>
            <a:blip r:embed="rId4"/>
            <a:stretch>
              <a:fillRect/>
            </a:stretch>
          </p:blipFill>
          <p:spPr>
            <a:xfrm>
              <a:off x="5962088" y="2001968"/>
              <a:ext cx="4960860" cy="4058172"/>
            </a:xfrm>
            <a:prstGeom prst="rect">
              <a:avLst/>
            </a:prstGeom>
          </p:spPr>
        </p:pic>
      </p:grpSp>
      <p:sp>
        <p:nvSpPr>
          <p:cNvPr id="10" name="文本框 9">
            <a:extLst>
              <a:ext uri="{FF2B5EF4-FFF2-40B4-BE49-F238E27FC236}">
                <a16:creationId xmlns:a16="http://schemas.microsoft.com/office/drawing/2014/main" id="{7FD0CD7C-515E-AF59-14EE-5A1486FE63B9}"/>
              </a:ext>
            </a:extLst>
          </p:cNvPr>
          <p:cNvSpPr txBox="1"/>
          <p:nvPr/>
        </p:nvSpPr>
        <p:spPr>
          <a:xfrm>
            <a:off x="2446019" y="5926958"/>
            <a:ext cx="2339102" cy="523220"/>
          </a:xfrm>
          <a:prstGeom prst="rect">
            <a:avLst/>
          </a:prstGeom>
          <a:noFill/>
        </p:spPr>
        <p:txBody>
          <a:bodyPr wrap="none" rtlCol="0">
            <a:spAutoFit/>
          </a:bodyPr>
          <a:lstStyle/>
          <a:p>
            <a:pPr algn="l"/>
            <a:r>
              <a:rPr lang="zh-CN" altLang="en-US" sz="2800" dirty="0">
                <a:solidFill>
                  <a:srgbClr val="0070C0"/>
                </a:solidFill>
              </a:rPr>
              <a:t>货币政策有效</a:t>
            </a:r>
          </a:p>
        </p:txBody>
      </p:sp>
      <p:sp>
        <p:nvSpPr>
          <p:cNvPr id="11" name="文本框 10">
            <a:extLst>
              <a:ext uri="{FF2B5EF4-FFF2-40B4-BE49-F238E27FC236}">
                <a16:creationId xmlns:a16="http://schemas.microsoft.com/office/drawing/2014/main" id="{C92BC23B-3532-0124-6DCA-26FA5F68E2ED}"/>
              </a:ext>
            </a:extLst>
          </p:cNvPr>
          <p:cNvSpPr txBox="1"/>
          <p:nvPr/>
        </p:nvSpPr>
        <p:spPr>
          <a:xfrm>
            <a:off x="7396358" y="5926958"/>
            <a:ext cx="2339102" cy="523220"/>
          </a:xfrm>
          <a:prstGeom prst="rect">
            <a:avLst/>
          </a:prstGeom>
          <a:noFill/>
        </p:spPr>
        <p:txBody>
          <a:bodyPr wrap="none" rtlCol="0">
            <a:spAutoFit/>
          </a:bodyPr>
          <a:lstStyle/>
          <a:p>
            <a:pPr algn="l"/>
            <a:r>
              <a:rPr lang="zh-CN" altLang="en-US" sz="2800" dirty="0">
                <a:solidFill>
                  <a:srgbClr val="0070C0"/>
                </a:solidFill>
              </a:rPr>
              <a:t>财政政策无效</a:t>
            </a:r>
          </a:p>
        </p:txBody>
      </p:sp>
    </p:spTree>
    <p:extLst>
      <p:ext uri="{BB962C8B-B14F-4D97-AF65-F5344CB8AC3E}">
        <p14:creationId xmlns:p14="http://schemas.microsoft.com/office/powerpoint/2010/main" val="2267637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6623929" cy="954107"/>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dirty="0"/>
              <a:t>：</a:t>
            </a:r>
            <a:endParaRPr lang="en-US" altLang="zh-CN" sz="2800" dirty="0"/>
          </a:p>
          <a:p>
            <a:pPr algn="l"/>
            <a:r>
              <a:rPr lang="zh-CN" altLang="en-US" sz="2800" dirty="0"/>
              <a:t>情况</a:t>
            </a:r>
            <a:r>
              <a:rPr lang="en-US" altLang="zh-CN" sz="2800" dirty="0"/>
              <a:t>3</a:t>
            </a:r>
            <a:r>
              <a:rPr lang="zh-CN" altLang="en-US" sz="2800" dirty="0"/>
              <a:t>：</a:t>
            </a:r>
            <a:r>
              <a:rPr lang="zh-CN" altLang="en-US" sz="2800" dirty="0">
                <a:solidFill>
                  <a:srgbClr val="FF0000"/>
                </a:solidFill>
              </a:rPr>
              <a:t>资本完全不流动</a:t>
            </a:r>
            <a:r>
              <a:rPr lang="zh-CN" altLang="en-US" sz="2800" dirty="0"/>
              <a:t>、</a:t>
            </a:r>
            <a:r>
              <a:rPr lang="zh-CN" altLang="en-US" sz="2800" dirty="0">
                <a:solidFill>
                  <a:srgbClr val="FF0000"/>
                </a:solidFill>
              </a:rPr>
              <a:t>固定汇率制</a:t>
            </a:r>
            <a:endParaRPr lang="en-US" altLang="zh-CN" sz="2800" dirty="0">
              <a:solidFill>
                <a:srgbClr val="FF0000"/>
              </a:solidFill>
            </a:endParaRPr>
          </a:p>
        </p:txBody>
      </p:sp>
      <p:pic>
        <p:nvPicPr>
          <p:cNvPr id="6" name="图片 5">
            <a:extLst>
              <a:ext uri="{FF2B5EF4-FFF2-40B4-BE49-F238E27FC236}">
                <a16:creationId xmlns:a16="http://schemas.microsoft.com/office/drawing/2014/main" id="{59D925BB-8CE8-B301-0D9E-8AD8103B06BE}"/>
              </a:ext>
            </a:extLst>
          </p:cNvPr>
          <p:cNvPicPr>
            <a:picLocks noChangeAspect="1"/>
          </p:cNvPicPr>
          <p:nvPr/>
        </p:nvPicPr>
        <p:blipFill>
          <a:blip r:embed="rId3"/>
          <a:stretch>
            <a:fillRect/>
          </a:stretch>
        </p:blipFill>
        <p:spPr>
          <a:xfrm>
            <a:off x="1490617" y="2001968"/>
            <a:ext cx="4719777" cy="3941632"/>
          </a:xfrm>
          <a:prstGeom prst="rect">
            <a:avLst/>
          </a:prstGeom>
        </p:spPr>
      </p:pic>
      <p:sp>
        <p:nvSpPr>
          <p:cNvPr id="14" name="文本框 13">
            <a:extLst>
              <a:ext uri="{FF2B5EF4-FFF2-40B4-BE49-F238E27FC236}">
                <a16:creationId xmlns:a16="http://schemas.microsoft.com/office/drawing/2014/main" id="{DA768276-F3C6-70B7-4A1F-9112F81692E4}"/>
              </a:ext>
            </a:extLst>
          </p:cNvPr>
          <p:cNvSpPr txBox="1"/>
          <p:nvPr/>
        </p:nvSpPr>
        <p:spPr>
          <a:xfrm>
            <a:off x="3849231" y="5943598"/>
            <a:ext cx="4493538" cy="523220"/>
          </a:xfrm>
          <a:prstGeom prst="rect">
            <a:avLst/>
          </a:prstGeom>
          <a:noFill/>
        </p:spPr>
        <p:txBody>
          <a:bodyPr wrap="none" rtlCol="0">
            <a:spAutoFit/>
          </a:bodyPr>
          <a:lstStyle/>
          <a:p>
            <a:pPr algn="l"/>
            <a:r>
              <a:rPr lang="zh-CN" altLang="en-US" sz="2800" dirty="0">
                <a:solidFill>
                  <a:srgbClr val="0070C0"/>
                </a:solidFill>
              </a:rPr>
              <a:t>货币政策和财政政策均无效</a:t>
            </a:r>
          </a:p>
        </p:txBody>
      </p:sp>
      <p:pic>
        <p:nvPicPr>
          <p:cNvPr id="13" name="图片 12">
            <a:extLst>
              <a:ext uri="{FF2B5EF4-FFF2-40B4-BE49-F238E27FC236}">
                <a16:creationId xmlns:a16="http://schemas.microsoft.com/office/drawing/2014/main" id="{DF3A416D-DD09-A954-C029-003B3C027485}"/>
              </a:ext>
            </a:extLst>
          </p:cNvPr>
          <p:cNvPicPr>
            <a:picLocks noChangeAspect="1"/>
          </p:cNvPicPr>
          <p:nvPr/>
        </p:nvPicPr>
        <p:blipFill>
          <a:blip r:embed="rId4"/>
          <a:stretch>
            <a:fillRect/>
          </a:stretch>
        </p:blipFill>
        <p:spPr>
          <a:xfrm>
            <a:off x="6095999" y="2001967"/>
            <a:ext cx="4493537" cy="3945911"/>
          </a:xfrm>
          <a:prstGeom prst="rect">
            <a:avLst/>
          </a:prstGeom>
        </p:spPr>
      </p:pic>
    </p:spTree>
    <p:extLst>
      <p:ext uri="{BB962C8B-B14F-4D97-AF65-F5344CB8AC3E}">
        <p14:creationId xmlns:p14="http://schemas.microsoft.com/office/powerpoint/2010/main" val="52001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4727548" cy="687948"/>
            <a:chOff x="3993858" y="1478759"/>
            <a:chExt cx="4727548" cy="687948"/>
          </a:xfrm>
        </p:grpSpPr>
        <p:sp>
          <p:nvSpPr>
            <p:cNvPr id="8" name="TextBox 7"/>
            <p:cNvSpPr txBox="1"/>
            <p:nvPr/>
          </p:nvSpPr>
          <p:spPr bwMode="auto">
            <a:xfrm>
              <a:off x="4781880" y="1478759"/>
              <a:ext cx="393952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资本预算决策方法</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11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2880888" cy="687948"/>
            <a:chOff x="3993858" y="1478759"/>
            <a:chExt cx="2880888"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209286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高级估值</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14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2858446" cy="687948"/>
            <a:chOff x="3993858" y="1478759"/>
            <a:chExt cx="2858446"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2070424"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en-US" altLang="zh-CN"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MM</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定理</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13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6574207" cy="687948"/>
            <a:chOff x="3993858" y="1478759"/>
            <a:chExt cx="6574207"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5786185"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特殊情况下的资本预算决策</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12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C016EDED-902A-3529-F9C0-095FCAEC5081}"/>
              </a:ext>
            </a:extLst>
          </p:cNvPr>
          <p:cNvGrpSpPr/>
          <p:nvPr/>
        </p:nvGrpSpPr>
        <p:grpSpPr>
          <a:xfrm>
            <a:off x="3984059" y="5543253"/>
            <a:ext cx="5851253" cy="687948"/>
            <a:chOff x="3993858" y="1478759"/>
            <a:chExt cx="5851253" cy="687948"/>
          </a:xfrm>
        </p:grpSpPr>
        <p:sp>
          <p:nvSpPr>
            <p:cNvPr id="20" name="TextBox 7">
              <a:extLst>
                <a:ext uri="{FF2B5EF4-FFF2-40B4-BE49-F238E27FC236}">
                  <a16:creationId xmlns:a16="http://schemas.microsoft.com/office/drawing/2014/main" id="{78DBCB66-52EE-949E-0A89-E366DC889376}"/>
                </a:ext>
              </a:extLst>
            </p:cNvPr>
            <p:cNvSpPr txBox="1"/>
            <p:nvPr/>
          </p:nvSpPr>
          <p:spPr bwMode="auto">
            <a:xfrm>
              <a:off x="4781880" y="1478759"/>
              <a:ext cx="506323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马科维茨均值</a:t>
              </a:r>
              <a:r>
                <a:rPr kumimoji="0" lang="en-US" altLang="zh-CN"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方差模型</a:t>
              </a:r>
            </a:p>
          </p:txBody>
        </p:sp>
        <p:sp>
          <p:nvSpPr>
            <p:cNvPr id="21" name="TextBox 15">
              <a:extLst>
                <a:ext uri="{FF2B5EF4-FFF2-40B4-BE49-F238E27FC236}">
                  <a16:creationId xmlns:a16="http://schemas.microsoft.com/office/drawing/2014/main" id="{E72EC0A7-69A2-759A-6A86-CCBAC5B21E36}"/>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15</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123606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8"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6F7B0CC-80D7-138A-7C7B-658538AC4F7D}"/>
              </a:ext>
            </a:extLst>
          </p:cNvPr>
          <p:cNvSpPr txBox="1"/>
          <p:nvPr/>
        </p:nvSpPr>
        <p:spPr>
          <a:xfrm>
            <a:off x="420078" y="1047861"/>
            <a:ext cx="6623929" cy="954107"/>
          </a:xfrm>
          <a:prstGeom prst="rect">
            <a:avLst/>
          </a:prstGeom>
          <a:noFill/>
        </p:spPr>
        <p:txBody>
          <a:bodyPr wrap="none" rtlCol="0">
            <a:spAutoFit/>
          </a:bodyPr>
          <a:lstStyle/>
          <a:p>
            <a:pPr algn="l"/>
            <a:r>
              <a:rPr lang="zh-CN" altLang="en-US" sz="2800" b="1" dirty="0"/>
              <a:t>蒙代尔</a:t>
            </a:r>
            <a:r>
              <a:rPr lang="en-US" altLang="zh-CN" sz="2800" b="1" dirty="0"/>
              <a:t>-</a:t>
            </a:r>
            <a:r>
              <a:rPr lang="zh-CN" altLang="en-US" sz="2800" b="1" dirty="0"/>
              <a:t>弗莱明模型（</a:t>
            </a:r>
            <a:r>
              <a:rPr lang="en-US" altLang="zh-CN" sz="2800" b="1" dirty="0"/>
              <a:t>IS-LM-BP</a:t>
            </a:r>
            <a:r>
              <a:rPr lang="zh-CN" altLang="en-US" sz="2800" b="1" dirty="0"/>
              <a:t>模型）</a:t>
            </a:r>
            <a:r>
              <a:rPr lang="zh-CN" altLang="en-US" sz="2800" dirty="0"/>
              <a:t>：</a:t>
            </a:r>
            <a:endParaRPr lang="en-US" altLang="zh-CN" sz="2800" dirty="0"/>
          </a:p>
          <a:p>
            <a:pPr algn="l"/>
            <a:r>
              <a:rPr lang="zh-CN" altLang="en-US" sz="2800" dirty="0"/>
              <a:t>情况</a:t>
            </a:r>
            <a:r>
              <a:rPr lang="en-US" altLang="zh-CN" sz="2800" dirty="0"/>
              <a:t>4</a:t>
            </a:r>
            <a:r>
              <a:rPr lang="zh-CN" altLang="en-US" sz="2800" dirty="0"/>
              <a:t>：</a:t>
            </a:r>
            <a:r>
              <a:rPr lang="zh-CN" altLang="en-US" sz="2800" dirty="0">
                <a:solidFill>
                  <a:srgbClr val="FF0000"/>
                </a:solidFill>
              </a:rPr>
              <a:t>资本完全不流动</a:t>
            </a:r>
            <a:r>
              <a:rPr lang="zh-CN" altLang="en-US" sz="2800" dirty="0"/>
              <a:t>、</a:t>
            </a:r>
            <a:r>
              <a:rPr lang="zh-CN" altLang="en-US" sz="2800" dirty="0">
                <a:solidFill>
                  <a:srgbClr val="FF0000"/>
                </a:solidFill>
              </a:rPr>
              <a:t>浮动汇率制</a:t>
            </a:r>
            <a:endParaRPr lang="en-US" altLang="zh-CN" sz="2800" dirty="0">
              <a:solidFill>
                <a:srgbClr val="FF0000"/>
              </a:solidFill>
            </a:endParaRPr>
          </a:p>
        </p:txBody>
      </p:sp>
      <p:grpSp>
        <p:nvGrpSpPr>
          <p:cNvPr id="9" name="组合 8">
            <a:extLst>
              <a:ext uri="{FF2B5EF4-FFF2-40B4-BE49-F238E27FC236}">
                <a16:creationId xmlns:a16="http://schemas.microsoft.com/office/drawing/2014/main" id="{1EA0F569-8003-A2CB-77F8-71F53F8B6F5A}"/>
              </a:ext>
            </a:extLst>
          </p:cNvPr>
          <p:cNvGrpSpPr/>
          <p:nvPr/>
        </p:nvGrpSpPr>
        <p:grpSpPr>
          <a:xfrm>
            <a:off x="1452010" y="2001968"/>
            <a:ext cx="9287981" cy="4120964"/>
            <a:chOff x="1772031" y="2001968"/>
            <a:chExt cx="9287981" cy="4120964"/>
          </a:xfrm>
        </p:grpSpPr>
        <p:pic>
          <p:nvPicPr>
            <p:cNvPr id="4" name="图片 3">
              <a:extLst>
                <a:ext uri="{FF2B5EF4-FFF2-40B4-BE49-F238E27FC236}">
                  <a16:creationId xmlns:a16="http://schemas.microsoft.com/office/drawing/2014/main" id="{25AD373F-BFB1-F2D0-4FCE-0D81F64C4FB7}"/>
                </a:ext>
              </a:extLst>
            </p:cNvPr>
            <p:cNvPicPr>
              <a:picLocks noChangeAspect="1"/>
            </p:cNvPicPr>
            <p:nvPr/>
          </p:nvPicPr>
          <p:blipFill>
            <a:blip r:embed="rId3"/>
            <a:stretch>
              <a:fillRect/>
            </a:stretch>
          </p:blipFill>
          <p:spPr>
            <a:xfrm>
              <a:off x="1772031" y="2001968"/>
              <a:ext cx="4604429" cy="4120964"/>
            </a:xfrm>
            <a:prstGeom prst="rect">
              <a:avLst/>
            </a:prstGeom>
          </p:spPr>
        </p:pic>
        <p:pic>
          <p:nvPicPr>
            <p:cNvPr id="8" name="图片 7">
              <a:extLst>
                <a:ext uri="{FF2B5EF4-FFF2-40B4-BE49-F238E27FC236}">
                  <a16:creationId xmlns:a16="http://schemas.microsoft.com/office/drawing/2014/main" id="{545F080E-FE73-134D-1F1C-D3B7E1E5B6F3}"/>
                </a:ext>
              </a:extLst>
            </p:cNvPr>
            <p:cNvPicPr>
              <a:picLocks noChangeAspect="1"/>
            </p:cNvPicPr>
            <p:nvPr/>
          </p:nvPicPr>
          <p:blipFill>
            <a:blip r:embed="rId4"/>
            <a:stretch>
              <a:fillRect/>
            </a:stretch>
          </p:blipFill>
          <p:spPr>
            <a:xfrm>
              <a:off x="6376459" y="2001968"/>
              <a:ext cx="4683553" cy="4120964"/>
            </a:xfrm>
            <a:prstGeom prst="rect">
              <a:avLst/>
            </a:prstGeom>
          </p:spPr>
        </p:pic>
      </p:grpSp>
      <p:sp>
        <p:nvSpPr>
          <p:cNvPr id="13" name="文本框 12">
            <a:extLst>
              <a:ext uri="{FF2B5EF4-FFF2-40B4-BE49-F238E27FC236}">
                <a16:creationId xmlns:a16="http://schemas.microsoft.com/office/drawing/2014/main" id="{99DE5054-44A4-3F62-6B35-83CF3DD5F14E}"/>
              </a:ext>
            </a:extLst>
          </p:cNvPr>
          <p:cNvSpPr txBox="1"/>
          <p:nvPr/>
        </p:nvSpPr>
        <p:spPr>
          <a:xfrm>
            <a:off x="3849231" y="5943598"/>
            <a:ext cx="4493538" cy="523220"/>
          </a:xfrm>
          <a:prstGeom prst="rect">
            <a:avLst/>
          </a:prstGeom>
          <a:noFill/>
        </p:spPr>
        <p:txBody>
          <a:bodyPr wrap="none" rtlCol="0">
            <a:spAutoFit/>
          </a:bodyPr>
          <a:lstStyle/>
          <a:p>
            <a:pPr algn="l"/>
            <a:r>
              <a:rPr lang="zh-CN" altLang="en-US" sz="2800" dirty="0">
                <a:solidFill>
                  <a:srgbClr val="0070C0"/>
                </a:solidFill>
              </a:rPr>
              <a:t>货币政策和财政政策均有效</a:t>
            </a:r>
          </a:p>
        </p:txBody>
      </p:sp>
    </p:spTree>
    <p:extLst>
      <p:ext uri="{BB962C8B-B14F-4D97-AF65-F5344CB8AC3E}">
        <p14:creationId xmlns:p14="http://schemas.microsoft.com/office/powerpoint/2010/main" val="2904745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3"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3" name="图片 2">
            <a:extLst>
              <a:ext uri="{FF2B5EF4-FFF2-40B4-BE49-F238E27FC236}">
                <a16:creationId xmlns:a16="http://schemas.microsoft.com/office/drawing/2014/main" id="{3555C8EF-8916-2F97-0FA8-867CBCEC0161}"/>
              </a:ext>
            </a:extLst>
          </p:cNvPr>
          <p:cNvPicPr>
            <a:picLocks noChangeAspect="1"/>
          </p:cNvPicPr>
          <p:nvPr/>
        </p:nvPicPr>
        <p:blipFill rotWithShape="1">
          <a:blip r:embed="rId3">
            <a:extLst>
              <a:ext uri="{28A0092B-C50C-407E-A947-70E740481C1C}">
                <a14:useLocalDpi xmlns:a14="http://schemas.microsoft.com/office/drawing/2010/main" val="0"/>
              </a:ext>
            </a:extLst>
          </a:blip>
          <a:srcRect t="21836" b="13486"/>
          <a:stretch/>
        </p:blipFill>
        <p:spPr>
          <a:xfrm>
            <a:off x="1450391" y="1175497"/>
            <a:ext cx="9291218" cy="4507006"/>
          </a:xfrm>
          <a:prstGeom prst="rect">
            <a:avLst/>
          </a:prstGeom>
        </p:spPr>
      </p:pic>
      <p:sp>
        <p:nvSpPr>
          <p:cNvPr id="4" name="文本框 3">
            <a:extLst>
              <a:ext uri="{FF2B5EF4-FFF2-40B4-BE49-F238E27FC236}">
                <a16:creationId xmlns:a16="http://schemas.microsoft.com/office/drawing/2014/main" id="{6D6A5575-BF75-7E72-A914-52397C03FBC7}"/>
              </a:ext>
            </a:extLst>
          </p:cNvPr>
          <p:cNvSpPr txBox="1"/>
          <p:nvPr/>
        </p:nvSpPr>
        <p:spPr>
          <a:xfrm>
            <a:off x="3248105" y="5657156"/>
            <a:ext cx="5695790" cy="461665"/>
          </a:xfrm>
          <a:prstGeom prst="rect">
            <a:avLst/>
          </a:prstGeom>
          <a:noFill/>
        </p:spPr>
        <p:txBody>
          <a:bodyPr wrap="none" rtlCol="0">
            <a:spAutoFit/>
          </a:bodyPr>
          <a:lstStyle/>
          <a:p>
            <a:pPr algn="l"/>
            <a:r>
              <a:rPr lang="zh-CN" altLang="en-US" sz="2400" dirty="0"/>
              <a:t>课本</a:t>
            </a:r>
            <a:r>
              <a:rPr lang="en-US" altLang="zh-CN" sz="2400" dirty="0"/>
              <a:t>P266 </a:t>
            </a:r>
            <a:r>
              <a:rPr lang="zh-CN" altLang="en-US" sz="2400" dirty="0"/>
              <a:t>蒙代尔</a:t>
            </a:r>
            <a:r>
              <a:rPr lang="en-US" altLang="zh-CN" sz="2400" dirty="0"/>
              <a:t>-</a:t>
            </a:r>
            <a:r>
              <a:rPr lang="zh-CN" altLang="en-US" sz="2400" dirty="0"/>
              <a:t>弗莱明模型的政策效应</a:t>
            </a:r>
          </a:p>
        </p:txBody>
      </p:sp>
    </p:spTree>
    <p:extLst>
      <p:ext uri="{BB962C8B-B14F-4D97-AF65-F5344CB8AC3E}">
        <p14:creationId xmlns:p14="http://schemas.microsoft.com/office/powerpoint/2010/main" val="625266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420073" y="250621"/>
            <a:ext cx="277992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蒙代尔</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弗莱明模型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5" name="表格 4">
            <a:extLst>
              <a:ext uri="{FF2B5EF4-FFF2-40B4-BE49-F238E27FC236}">
                <a16:creationId xmlns:a16="http://schemas.microsoft.com/office/drawing/2014/main" id="{F46B285A-7411-6DAA-613D-CF8C659315B6}"/>
              </a:ext>
            </a:extLst>
          </p:cNvPr>
          <p:cNvGraphicFramePr>
            <a:graphicFrameLocks noGrp="1"/>
          </p:cNvGraphicFramePr>
          <p:nvPr/>
        </p:nvGraphicFramePr>
        <p:xfrm>
          <a:off x="362436" y="952802"/>
          <a:ext cx="11467128" cy="3523129"/>
        </p:xfrm>
        <a:graphic>
          <a:graphicData uri="http://schemas.openxmlformats.org/drawingml/2006/table">
            <a:tbl>
              <a:tblPr>
                <a:tableStyleId>{5C22544A-7EE6-4342-B048-85BDC9FD1C3A}</a:tableStyleId>
              </a:tblPr>
              <a:tblGrid>
                <a:gridCol w="2866782">
                  <a:extLst>
                    <a:ext uri="{9D8B030D-6E8A-4147-A177-3AD203B41FA5}">
                      <a16:colId xmlns:a16="http://schemas.microsoft.com/office/drawing/2014/main" val="319828098"/>
                    </a:ext>
                  </a:extLst>
                </a:gridCol>
                <a:gridCol w="2866782">
                  <a:extLst>
                    <a:ext uri="{9D8B030D-6E8A-4147-A177-3AD203B41FA5}">
                      <a16:colId xmlns:a16="http://schemas.microsoft.com/office/drawing/2014/main" val="3357872537"/>
                    </a:ext>
                  </a:extLst>
                </a:gridCol>
                <a:gridCol w="2866782">
                  <a:extLst>
                    <a:ext uri="{9D8B030D-6E8A-4147-A177-3AD203B41FA5}">
                      <a16:colId xmlns:a16="http://schemas.microsoft.com/office/drawing/2014/main" val="1420864424"/>
                    </a:ext>
                  </a:extLst>
                </a:gridCol>
                <a:gridCol w="2866782">
                  <a:extLst>
                    <a:ext uri="{9D8B030D-6E8A-4147-A177-3AD203B41FA5}">
                      <a16:colId xmlns:a16="http://schemas.microsoft.com/office/drawing/2014/main" val="995631956"/>
                    </a:ext>
                  </a:extLst>
                </a:gridCol>
              </a:tblGrid>
              <a:tr h="1007457">
                <a:tc>
                  <a:txBody>
                    <a:bodyPr/>
                    <a:lstStyle/>
                    <a:p>
                      <a:pPr algn="ctr" fontAlgn="ctr"/>
                      <a:r>
                        <a:rPr lang="zh-CN" altLang="en-US" sz="2800" u="none" strike="noStrike" dirty="0">
                          <a:effectLst/>
                        </a:rPr>
                        <a:t>汇率制度</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dirty="0">
                          <a:effectLst/>
                        </a:rPr>
                        <a:t>政策</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dirty="0">
                          <a:effectLst/>
                        </a:rPr>
                        <a:t>资本自由流动</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a:effectLst/>
                        </a:rPr>
                        <a:t>资本完全不流动</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9248866"/>
                  </a:ext>
                </a:extLst>
              </a:tr>
              <a:tr h="628918">
                <a:tc rowSpan="2">
                  <a:txBody>
                    <a:bodyPr/>
                    <a:lstStyle/>
                    <a:p>
                      <a:pPr algn="ctr" fontAlgn="ctr"/>
                      <a:r>
                        <a:rPr lang="zh-CN" altLang="en-US" sz="2800" u="none" strike="noStrike">
                          <a:effectLst/>
                        </a:rPr>
                        <a:t>固定汇率</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dirty="0">
                          <a:effectLst/>
                        </a:rPr>
                        <a:t>财政政策</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a:effectLst/>
                        </a:rPr>
                        <a:t>有效</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a:effectLst/>
                        </a:rPr>
                        <a:t>无效</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7770881"/>
                  </a:ext>
                </a:extLst>
              </a:tr>
              <a:tr h="628918">
                <a:tc vMerge="1">
                  <a:txBody>
                    <a:bodyPr/>
                    <a:lstStyle/>
                    <a:p>
                      <a:endParaRPr lang="zh-CN" altLang="en-US"/>
                    </a:p>
                  </a:txBody>
                  <a:tcPr/>
                </a:tc>
                <a:tc>
                  <a:txBody>
                    <a:bodyPr/>
                    <a:lstStyle/>
                    <a:p>
                      <a:pPr algn="ctr" fontAlgn="ctr"/>
                      <a:r>
                        <a:rPr lang="zh-CN" altLang="en-US" sz="2800" u="none" strike="noStrike" dirty="0">
                          <a:effectLst/>
                        </a:rPr>
                        <a:t>货币政策</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zh-CN" altLang="en-US" sz="2800" u="none" strike="noStrike" dirty="0">
                          <a:effectLst/>
                        </a:rPr>
                        <a:t>无效</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982674139"/>
                  </a:ext>
                </a:extLst>
              </a:tr>
              <a:tr h="628918">
                <a:tc rowSpan="2">
                  <a:txBody>
                    <a:bodyPr/>
                    <a:lstStyle/>
                    <a:p>
                      <a:pPr algn="ctr" fontAlgn="ctr"/>
                      <a:r>
                        <a:rPr lang="zh-CN" altLang="en-US" sz="2800" u="none" strike="noStrike">
                          <a:effectLst/>
                        </a:rPr>
                        <a:t>浮动汇率</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a:effectLst/>
                        </a:rPr>
                        <a:t>财政政策</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dirty="0">
                          <a:effectLst/>
                        </a:rPr>
                        <a:t>无效</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2800" u="none" strike="noStrike" dirty="0">
                          <a:effectLst/>
                        </a:rPr>
                        <a:t>有效</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1857806"/>
                  </a:ext>
                </a:extLst>
              </a:tr>
              <a:tr h="628918">
                <a:tc vMerge="1">
                  <a:txBody>
                    <a:bodyPr/>
                    <a:lstStyle/>
                    <a:p>
                      <a:endParaRPr lang="zh-CN" altLang="en-US"/>
                    </a:p>
                  </a:txBody>
                  <a:tcPr/>
                </a:tc>
                <a:tc>
                  <a:txBody>
                    <a:bodyPr/>
                    <a:lstStyle/>
                    <a:p>
                      <a:pPr algn="ctr" fontAlgn="ctr"/>
                      <a:r>
                        <a:rPr lang="zh-CN" altLang="en-US" sz="2800" u="none" strike="noStrike">
                          <a:effectLst/>
                        </a:rPr>
                        <a:t>货币政策</a:t>
                      </a:r>
                      <a:endParaRPr lang="zh-CN" alt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zh-CN" altLang="en-US" sz="2800" u="none" strike="noStrike" dirty="0">
                          <a:effectLst/>
                        </a:rPr>
                        <a:t>有效</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3210618433"/>
                  </a:ext>
                </a:extLst>
              </a:tr>
            </a:tbl>
          </a:graphicData>
        </a:graphic>
      </p:graphicFrame>
      <p:sp>
        <p:nvSpPr>
          <p:cNvPr id="6" name="文本框 5">
            <a:extLst>
              <a:ext uri="{FF2B5EF4-FFF2-40B4-BE49-F238E27FC236}">
                <a16:creationId xmlns:a16="http://schemas.microsoft.com/office/drawing/2014/main" id="{ABC931C8-D08D-6181-5E5C-85E40F266C84}"/>
              </a:ext>
            </a:extLst>
          </p:cNvPr>
          <p:cNvSpPr txBox="1"/>
          <p:nvPr/>
        </p:nvSpPr>
        <p:spPr>
          <a:xfrm>
            <a:off x="362436" y="4485907"/>
            <a:ext cx="11157211" cy="1815882"/>
          </a:xfrm>
          <a:prstGeom prst="rect">
            <a:avLst/>
          </a:prstGeom>
          <a:noFill/>
        </p:spPr>
        <p:txBody>
          <a:bodyPr wrap="square" rtlCol="0">
            <a:spAutoFit/>
          </a:bodyPr>
          <a:lstStyle/>
          <a:p>
            <a:pPr algn="l"/>
            <a:r>
              <a:rPr lang="zh-CN" altLang="en-US" sz="2800" dirty="0">
                <a:solidFill>
                  <a:srgbClr val="FF0000"/>
                </a:solidFill>
              </a:rPr>
              <a:t>注</a:t>
            </a:r>
            <a:r>
              <a:rPr lang="en-US" altLang="zh-CN" sz="2800" dirty="0">
                <a:solidFill>
                  <a:srgbClr val="FF0000"/>
                </a:solidFill>
              </a:rPr>
              <a:t>(</a:t>
            </a:r>
            <a:r>
              <a:rPr lang="zh-CN" altLang="en-US" sz="2800" dirty="0">
                <a:solidFill>
                  <a:srgbClr val="FF0000"/>
                </a:solidFill>
              </a:rPr>
              <a:t>★ ★ ★</a:t>
            </a:r>
            <a:r>
              <a:rPr lang="en-US" altLang="zh-CN" sz="2800" dirty="0">
                <a:solidFill>
                  <a:srgbClr val="FF0000"/>
                </a:solidFill>
              </a:rPr>
              <a:t>)</a:t>
            </a:r>
            <a:r>
              <a:rPr lang="zh-CN" altLang="en-US" sz="2800" dirty="0">
                <a:solidFill>
                  <a:srgbClr val="FF0000"/>
                </a:solidFill>
              </a:rPr>
              <a:t>：  </a:t>
            </a:r>
            <a:endParaRPr lang="en-US" altLang="zh-CN" sz="2800" dirty="0">
              <a:solidFill>
                <a:srgbClr val="FF0000"/>
              </a:solidFill>
            </a:endParaRPr>
          </a:p>
          <a:p>
            <a:pPr algn="l"/>
            <a:r>
              <a:rPr lang="zh-CN" altLang="en-US" sz="2800" dirty="0"/>
              <a:t>①固定汇率制度下，货币政策无效；浮动汇率制度下，货币政策有效；</a:t>
            </a:r>
            <a:endParaRPr lang="en-US" altLang="zh-CN" sz="2800" dirty="0"/>
          </a:p>
          <a:p>
            <a:pPr algn="l"/>
            <a:r>
              <a:rPr lang="zh-CN" altLang="en-US" sz="2800" dirty="0"/>
              <a:t>②资本完全不流动、浮动汇率制下：财政货币政策均有效；</a:t>
            </a:r>
            <a:endParaRPr lang="en-US" altLang="zh-CN" sz="2800" dirty="0"/>
          </a:p>
          <a:p>
            <a:pPr algn="l"/>
            <a:r>
              <a:rPr lang="en-US" altLang="zh-CN" sz="2800" dirty="0"/>
              <a:t>    </a:t>
            </a:r>
            <a:r>
              <a:rPr lang="zh-CN" altLang="en-US" sz="2800" dirty="0"/>
              <a:t>资本完全不流动、固定汇率制下：财政货币政策均无效；</a:t>
            </a:r>
          </a:p>
        </p:txBody>
      </p:sp>
    </p:spTree>
    <p:extLst>
      <p:ext uri="{BB962C8B-B14F-4D97-AF65-F5344CB8AC3E}">
        <p14:creationId xmlns:p14="http://schemas.microsoft.com/office/powerpoint/2010/main" val="3648420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23050" y="250621"/>
            <a:ext cx="2173993"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IS-LM-BP</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模型</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ECEBEEB8-D187-4061-8235-F5628419081B}"/>
              </a:ext>
            </a:extLst>
          </p:cNvPr>
          <p:cNvSpPr txBox="1"/>
          <p:nvPr/>
        </p:nvSpPr>
        <p:spPr>
          <a:xfrm>
            <a:off x="513926" y="2951947"/>
            <a:ext cx="11164149" cy="954107"/>
          </a:xfrm>
          <a:prstGeom prst="rect">
            <a:avLst/>
          </a:prstGeom>
          <a:noFill/>
        </p:spPr>
        <p:txBody>
          <a:bodyPr wrap="square" rtlCol="0">
            <a:spAutoFit/>
          </a:bodyPr>
          <a:lstStyle/>
          <a:p>
            <a:pPr algn="l"/>
            <a:r>
              <a:rPr lang="zh-CN" altLang="en-US" sz="2800" dirty="0"/>
              <a:t>关于</a:t>
            </a:r>
            <a:r>
              <a:rPr lang="en-US" altLang="zh-CN" sz="2800" dirty="0"/>
              <a:t>IS-LM-BP</a:t>
            </a:r>
            <a:r>
              <a:rPr lang="zh-CN" altLang="en-US" sz="2800" dirty="0"/>
              <a:t>模型，请翻阅</a:t>
            </a:r>
            <a:r>
              <a:rPr lang="en-US" altLang="zh-CN" sz="2800" dirty="0"/>
              <a:t>《</a:t>
            </a:r>
            <a:r>
              <a:rPr lang="zh-CN" altLang="en-US" sz="2800" dirty="0"/>
              <a:t>国金</a:t>
            </a:r>
            <a:r>
              <a:rPr lang="en-US" altLang="zh-CN" sz="2800" dirty="0"/>
              <a:t>》</a:t>
            </a:r>
            <a:r>
              <a:rPr lang="zh-CN" altLang="en-US" sz="2800" dirty="0"/>
              <a:t>课本及一轮</a:t>
            </a:r>
            <a:r>
              <a:rPr lang="en-US" altLang="zh-CN" sz="2800" dirty="0"/>
              <a:t>PPT</a:t>
            </a:r>
            <a:r>
              <a:rPr lang="zh-CN" altLang="en-US" sz="2800" dirty="0"/>
              <a:t>自行复习，这一块的内容常考选择题，且较容易遗忘，请重视之并及时复习。</a:t>
            </a:r>
          </a:p>
        </p:txBody>
      </p:sp>
    </p:spTree>
    <p:extLst>
      <p:ext uri="{BB962C8B-B14F-4D97-AF65-F5344CB8AC3E}">
        <p14:creationId xmlns:p14="http://schemas.microsoft.com/office/powerpoint/2010/main" val="2869823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7"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7</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150900" y="3930223"/>
            <a:ext cx="389020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国际收支理论</a:t>
            </a:r>
          </a:p>
        </p:txBody>
      </p:sp>
    </p:spTree>
    <p:extLst>
      <p:ext uri="{BB962C8B-B14F-4D97-AF65-F5344CB8AC3E}">
        <p14:creationId xmlns:p14="http://schemas.microsoft.com/office/powerpoint/2010/main" val="47174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8" y="250621"/>
            <a:ext cx="110799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弹性论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17F3C66-1CED-4E5D-AF91-717F60F4E449}"/>
                  </a:ext>
                </a:extLst>
              </p:cNvPr>
              <p:cNvSpPr txBox="1"/>
              <p:nvPr/>
            </p:nvSpPr>
            <p:spPr>
              <a:xfrm>
                <a:off x="457200" y="1037887"/>
                <a:ext cx="11510681" cy="5270289"/>
              </a:xfrm>
              <a:prstGeom prst="rect">
                <a:avLst/>
              </a:prstGeom>
              <a:noFill/>
            </p:spPr>
            <p:txBody>
              <a:bodyPr wrap="square" rtlCol="0">
                <a:spAutoFit/>
              </a:bodyPr>
              <a:lstStyle/>
              <a:p>
                <a:pPr algn="l"/>
                <a:r>
                  <a:rPr lang="zh-CN" altLang="en-US" sz="2800" b="1" dirty="0"/>
                  <a:t>弹性论</a:t>
                </a:r>
                <a:r>
                  <a:rPr lang="zh-CN" altLang="en-US" sz="2800" dirty="0"/>
                  <a:t>：</a:t>
                </a:r>
                <a:endParaRPr lang="en-US" altLang="zh-CN" sz="2800" dirty="0"/>
              </a:p>
              <a:p>
                <a:pPr algn="l"/>
                <a:endParaRPr lang="en-US" altLang="zh-CN" sz="1400" dirty="0"/>
              </a:p>
              <a:p>
                <a:pPr algn="l"/>
                <a:r>
                  <a:rPr lang="zh-CN" altLang="en-US" sz="2800" b="1" dirty="0"/>
                  <a:t>理论基础</a:t>
                </a:r>
                <a:r>
                  <a:rPr lang="zh-CN" altLang="en-US" sz="2800" dirty="0"/>
                  <a:t>：假设</a:t>
                </a:r>
                <a:r>
                  <a:rPr lang="zh-CN" altLang="en-US" sz="2800" dirty="0">
                    <a:solidFill>
                      <a:srgbClr val="FF0000"/>
                    </a:solidFill>
                  </a:rPr>
                  <a:t>一国出口商品的供给弹性无穷大</a:t>
                </a:r>
                <a:r>
                  <a:rPr lang="zh-CN" altLang="en-US" sz="2800" dirty="0"/>
                  <a:t>，不考虑资本流动，贸易收支可以近似替代国际收支，只考虑汇率变化对于</a:t>
                </a:r>
                <a:r>
                  <a:rPr lang="zh-CN" altLang="en-US" sz="2800" dirty="0">
                    <a:solidFill>
                      <a:srgbClr val="FF0000"/>
                    </a:solidFill>
                  </a:rPr>
                  <a:t>贸易收支</a:t>
                </a:r>
                <a:r>
                  <a:rPr lang="zh-CN" altLang="en-US" sz="2800" dirty="0"/>
                  <a:t>的影响。</a:t>
                </a:r>
                <a:endParaRPr lang="en-US" altLang="zh-CN" sz="2800" dirty="0"/>
              </a:p>
              <a:p>
                <a:pPr algn="l"/>
                <a:endParaRPr lang="en-US" altLang="zh-CN" sz="1400" dirty="0"/>
              </a:p>
              <a:p>
                <a:pPr algn="l"/>
                <a:r>
                  <a:rPr lang="zh-CN" altLang="en-US" sz="2800" b="1" dirty="0"/>
                  <a:t>主要观点</a:t>
                </a:r>
                <a:r>
                  <a:rPr lang="zh-CN" altLang="en-US" sz="2800" dirty="0"/>
                  <a:t>：在满足马歇尔</a:t>
                </a:r>
                <a:r>
                  <a:rPr lang="en-US" altLang="zh-CN" sz="2800" dirty="0"/>
                  <a:t>-</a:t>
                </a:r>
                <a:r>
                  <a:rPr lang="zh-CN" altLang="en-US" sz="2800" dirty="0"/>
                  <a:t>勒讷条件下，一国可以通过本国货币贬值来改善贸易收支</a:t>
                </a:r>
                <a:r>
                  <a:rPr lang="en-US" altLang="zh-CN" sz="2800" dirty="0"/>
                  <a:t>;</a:t>
                </a:r>
                <a:r>
                  <a:rPr lang="zh-CN" altLang="en-US" sz="2800" dirty="0"/>
                  <a:t>相反如果进出口需求弹性绝对值之和小于</a:t>
                </a:r>
                <a:r>
                  <a:rPr lang="en-US" altLang="zh-CN" sz="2800" dirty="0"/>
                  <a:t>1</a:t>
                </a:r>
                <a:r>
                  <a:rPr lang="zh-CN" altLang="en-US" sz="2800" dirty="0"/>
                  <a:t>，那么贬值本币只会使得贸易收支恶化；若进出口需求弹性绝对值之和等于</a:t>
                </a:r>
                <a:r>
                  <a:rPr lang="en-US" altLang="zh-CN" sz="2800" dirty="0"/>
                  <a:t>1</a:t>
                </a:r>
                <a:r>
                  <a:rPr lang="zh-CN" altLang="en-US" sz="2800" dirty="0"/>
                  <a:t>，那么贬值（或者升值）本币对于贸易收支无影响。</a:t>
                </a:r>
                <a:endParaRPr lang="en-US" altLang="zh-CN" sz="2800" dirty="0"/>
              </a:p>
              <a:p>
                <a:pPr algn="l"/>
                <a:endParaRPr lang="en-US" altLang="zh-CN" sz="1400" dirty="0"/>
              </a:p>
              <a:p>
                <a:r>
                  <a:rPr lang="zh-CN" altLang="en-US" sz="2800" b="1" dirty="0"/>
                  <a:t>马歇尔</a:t>
                </a:r>
                <a:r>
                  <a:rPr lang="en-US" altLang="zh-CN" sz="2800" b="1" dirty="0"/>
                  <a:t>-</a:t>
                </a:r>
                <a:r>
                  <a:rPr lang="zh-CN" altLang="en-US" sz="2800" b="1" dirty="0"/>
                  <a:t>勒讷条件</a:t>
                </a:r>
                <a:r>
                  <a:rPr lang="zh-CN" altLang="en-US" sz="2800" dirty="0"/>
                  <a:t>：</a:t>
                </a:r>
                <a14:m>
                  <m:oMath xmlns:m="http://schemas.openxmlformats.org/officeDocument/2006/math">
                    <m:d>
                      <m:dPr>
                        <m:begChr m:val="|"/>
                        <m:endChr m:val="|"/>
                        <m:ctrlPr>
                          <a:rPr lang="en-US" altLang="zh-CN" sz="2800" i="1" dirty="0" smtClean="0">
                            <a:solidFill>
                              <a:srgbClr val="FF0000"/>
                            </a:solidFill>
                            <a:latin typeface="Cambria Math" panose="02040503050406030204" pitchFamily="18" charset="0"/>
                          </a:rPr>
                        </m:ctrlPr>
                      </m:dPr>
                      <m:e>
                        <m:sSub>
                          <m:sSubPr>
                            <m:ctrlPr>
                              <a:rPr lang="en-US" altLang="zh-CN" sz="280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𝐸</m:t>
                            </m:r>
                          </m:e>
                          <m:sub>
                            <m:r>
                              <a:rPr lang="en-US" altLang="zh-CN" sz="2800" b="0" i="1" dirty="0" smtClean="0">
                                <a:solidFill>
                                  <a:srgbClr val="FF0000"/>
                                </a:solidFill>
                                <a:latin typeface="Cambria Math" panose="02040503050406030204" pitchFamily="18" charset="0"/>
                              </a:rPr>
                              <m:t>𝑚</m:t>
                            </m:r>
                          </m:sub>
                        </m:sSub>
                      </m:e>
                    </m:d>
                    <m:r>
                      <a:rPr lang="en-US" altLang="zh-CN" sz="2800" b="0" i="0" dirty="0" smtClean="0">
                        <a:solidFill>
                          <a:srgbClr val="FF0000"/>
                        </a:solidFill>
                        <a:latin typeface="Cambria Math" panose="02040503050406030204" pitchFamily="18" charset="0"/>
                      </a:rPr>
                      <m:t>+</m:t>
                    </m:r>
                    <m:r>
                      <a:rPr lang="en-US" altLang="zh-CN" sz="2800" dirty="0">
                        <a:solidFill>
                          <a:srgbClr val="FF0000"/>
                        </a:solidFill>
                        <a:latin typeface="Cambria Math" panose="02040503050406030204" pitchFamily="18" charset="0"/>
                      </a:rPr>
                      <m:t>|</m:t>
                    </m:r>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𝐸</m:t>
                        </m:r>
                      </m:e>
                      <m:sub>
                        <m:r>
                          <a:rPr lang="en-US" altLang="zh-CN" sz="2800" b="0" i="1" dirty="0" smtClean="0">
                            <a:solidFill>
                              <a:srgbClr val="FF0000"/>
                            </a:solidFill>
                            <a:latin typeface="Cambria Math" panose="02040503050406030204" pitchFamily="18" charset="0"/>
                          </a:rPr>
                          <m:t>𝑥</m:t>
                        </m:r>
                      </m:sub>
                    </m:sSub>
                    <m:r>
                      <a:rPr lang="en-US" altLang="zh-CN" sz="2800" dirty="0">
                        <a:solidFill>
                          <a:srgbClr val="FF0000"/>
                        </a:solidFill>
                        <a:latin typeface="Cambria Math" panose="02040503050406030204" pitchFamily="18" charset="0"/>
                      </a:rPr>
                      <m:t>|</m:t>
                    </m:r>
                  </m:oMath>
                </a14:m>
                <a:r>
                  <a:rPr lang="en-US" altLang="zh-CN" sz="2800" dirty="0">
                    <a:solidFill>
                      <a:srgbClr val="FF0000"/>
                    </a:solidFill>
                  </a:rPr>
                  <a:t>&gt;1</a:t>
                </a:r>
                <a:r>
                  <a:rPr lang="zh-CN" altLang="en-US" sz="2800" dirty="0"/>
                  <a:t>，</a:t>
                </a:r>
                <a:r>
                  <a:rPr lang="en-US" altLang="zh-CN" sz="2800" dirty="0"/>
                  <a:t> </a:t>
                </a:r>
                <a14:m>
                  <m:oMath xmlns:m="http://schemas.openxmlformats.org/officeDocument/2006/math">
                    <m:d>
                      <m:dPr>
                        <m:begChr m:val="|"/>
                        <m:endChr m:val="|"/>
                        <m:ctrlPr>
                          <a:rPr lang="en-US" altLang="zh-CN" sz="2800" i="1" dirty="0">
                            <a:latin typeface="Cambria Math" panose="02040503050406030204" pitchFamily="18" charset="0"/>
                          </a:rPr>
                        </m:ctrlPr>
                      </m:dPr>
                      <m:e>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𝐸</m:t>
                            </m:r>
                          </m:e>
                          <m:sub>
                            <m:r>
                              <a:rPr lang="en-US" altLang="zh-CN" sz="2800" i="1" dirty="0">
                                <a:latin typeface="Cambria Math" panose="02040503050406030204" pitchFamily="18" charset="0"/>
                              </a:rPr>
                              <m:t>𝑚</m:t>
                            </m:r>
                          </m:sub>
                        </m:sSub>
                      </m:e>
                    </m:d>
                  </m:oMath>
                </a14:m>
                <a:r>
                  <a:rPr lang="zh-CN" altLang="en-US" sz="2800" dirty="0"/>
                  <a:t>表示进口需求的价格弹性，</a:t>
                </a:r>
                <a:r>
                  <a:rPr lang="en-US" altLang="zh-CN" sz="2800" dirty="0"/>
                  <a:t> </a:t>
                </a:r>
                <a14:m>
                  <m:oMath xmlns:m="http://schemas.openxmlformats.org/officeDocument/2006/math">
                    <m:d>
                      <m:dPr>
                        <m:begChr m:val="|"/>
                        <m:endChr m:val="|"/>
                        <m:ctrlPr>
                          <a:rPr lang="en-US" altLang="zh-CN" sz="2800" i="1" dirty="0">
                            <a:latin typeface="Cambria Math" panose="02040503050406030204" pitchFamily="18" charset="0"/>
                          </a:rPr>
                        </m:ctrlPr>
                      </m:dPr>
                      <m:e>
                        <m:sSub>
                          <m:sSubPr>
                            <m:ctrlPr>
                              <a:rPr lang="en-US" altLang="zh-CN" sz="2800" i="1" dirty="0" smtClean="0">
                                <a:latin typeface="Cambria Math" panose="02040503050406030204" pitchFamily="18" charset="0"/>
                              </a:rPr>
                            </m:ctrlPr>
                          </m:sSubPr>
                          <m:e>
                            <m:r>
                              <a:rPr lang="en-US" altLang="zh-CN" sz="2800" i="1" dirty="0">
                                <a:latin typeface="Cambria Math" panose="02040503050406030204" pitchFamily="18" charset="0"/>
                              </a:rPr>
                              <m:t>𝐸</m:t>
                            </m:r>
                          </m:e>
                          <m:sub>
                            <m:r>
                              <a:rPr lang="en-US" altLang="zh-CN" sz="2800" b="0" i="1" dirty="0" smtClean="0">
                                <a:latin typeface="Cambria Math" panose="02040503050406030204" pitchFamily="18" charset="0"/>
                              </a:rPr>
                              <m:t>𝑥</m:t>
                            </m:r>
                          </m:sub>
                        </m:sSub>
                      </m:e>
                    </m:d>
                  </m:oMath>
                </a14:m>
                <a:r>
                  <a:rPr lang="zh-CN" altLang="en-US" sz="2800" dirty="0"/>
                  <a:t>表示出口需求的价格弹性；弹性值</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a:rPr lang="zh-CN" altLang="en-US" sz="2800" i="1">
                            <a:latin typeface="Cambria Math" panose="02040503050406030204" pitchFamily="18" charset="0"/>
                          </a:rPr>
                          <m:t>数量</m:t>
                        </m:r>
                        <m:r>
                          <a:rPr lang="zh-CN" altLang="en-US" sz="2800" i="1" smtClean="0">
                            <a:latin typeface="Cambria Math" panose="02040503050406030204" pitchFamily="18" charset="0"/>
                          </a:rPr>
                          <m:t>变动</m:t>
                        </m:r>
                        <m:r>
                          <a:rPr lang="zh-CN" altLang="en-US" sz="2800" i="1">
                            <a:latin typeface="Cambria Math" panose="02040503050406030204" pitchFamily="18" charset="0"/>
                          </a:rPr>
                          <m:t>百分比</m:t>
                        </m:r>
                      </m:num>
                      <m:den>
                        <m:r>
                          <a:rPr lang="zh-CN" altLang="en-US" sz="2800" i="1">
                            <a:latin typeface="Cambria Math" panose="02040503050406030204" pitchFamily="18" charset="0"/>
                          </a:rPr>
                          <m:t>价格变动百分比</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𝑄</m:t>
                            </m:r>
                          </m:num>
                          <m:den>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)/2</m:t>
                            </m:r>
                          </m:den>
                        </m:f>
                      </m:num>
                      <m:den>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𝑃</m:t>
                            </m:r>
                          </m:num>
                          <m:den>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)/2</m:t>
                            </m:r>
                          </m:den>
                        </m:f>
                      </m:den>
                    </m:f>
                  </m:oMath>
                </a14:m>
                <a:endParaRPr lang="en-US" altLang="zh-CN" sz="2800" dirty="0"/>
              </a:p>
            </p:txBody>
          </p:sp>
        </mc:Choice>
        <mc:Fallback xmlns="">
          <p:sp>
            <p:nvSpPr>
              <p:cNvPr id="3" name="文本框 2">
                <a:extLst>
                  <a:ext uri="{FF2B5EF4-FFF2-40B4-BE49-F238E27FC236}">
                    <a16:creationId xmlns:a16="http://schemas.microsoft.com/office/drawing/2014/main" id="{E17F3C66-1CED-4E5D-AF91-717F60F4E449}"/>
                  </a:ext>
                </a:extLst>
              </p:cNvPr>
              <p:cNvSpPr txBox="1">
                <a:spLocks noRot="1" noChangeAspect="1" noMove="1" noResize="1" noEditPoints="1" noAdjustHandles="1" noChangeArrowheads="1" noChangeShapeType="1" noTextEdit="1"/>
              </p:cNvSpPr>
              <p:nvPr/>
            </p:nvSpPr>
            <p:spPr>
              <a:xfrm>
                <a:off x="457200" y="1037887"/>
                <a:ext cx="11510681" cy="5270289"/>
              </a:xfrm>
              <a:prstGeom prst="rect">
                <a:avLst/>
              </a:prstGeom>
              <a:blipFill>
                <a:blip r:embed="rId4"/>
                <a:stretch>
                  <a:fillRect l="-1059" t="-1272" r="-47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B78964C-7AD5-451D-9606-2AA826E73678}"/>
              </a:ext>
            </a:extLst>
          </p:cNvPr>
          <p:cNvSpPr txBox="1"/>
          <p:nvPr/>
        </p:nvSpPr>
        <p:spPr>
          <a:xfrm>
            <a:off x="1256048" y="6243829"/>
            <a:ext cx="11143129" cy="461665"/>
          </a:xfrm>
          <a:prstGeom prst="rect">
            <a:avLst/>
          </a:prstGeom>
          <a:noFill/>
        </p:spPr>
        <p:txBody>
          <a:bodyPr wrap="square" rtlCol="0">
            <a:spAutoFit/>
          </a:bodyPr>
          <a:lstStyle/>
          <a:p>
            <a:pPr algn="l"/>
            <a:r>
              <a:rPr lang="zh-CN" altLang="en-US" sz="2400" dirty="0">
                <a:solidFill>
                  <a:srgbClr val="FF0000"/>
                </a:solidFill>
              </a:rPr>
              <a:t>理解表</a:t>
            </a:r>
            <a:r>
              <a:rPr lang="en-US" altLang="zh-CN" sz="2400" dirty="0">
                <a:solidFill>
                  <a:srgbClr val="FF0000"/>
                </a:solidFill>
              </a:rPr>
              <a:t>5-1,2,3,4</a:t>
            </a:r>
            <a:r>
              <a:rPr lang="zh-CN" altLang="en-US" sz="2400" dirty="0">
                <a:solidFill>
                  <a:srgbClr val="FF0000"/>
                </a:solidFill>
              </a:rPr>
              <a:t>中的计算方法，专栏</a:t>
            </a:r>
            <a:r>
              <a:rPr lang="en-US" altLang="zh-CN" sz="2400" dirty="0">
                <a:solidFill>
                  <a:srgbClr val="FF0000"/>
                </a:solidFill>
              </a:rPr>
              <a:t>5-1</a:t>
            </a:r>
            <a:r>
              <a:rPr lang="zh-CN" altLang="en-US" sz="2400" dirty="0">
                <a:solidFill>
                  <a:srgbClr val="FF0000"/>
                </a:solidFill>
              </a:rPr>
              <a:t>马歇尔</a:t>
            </a:r>
            <a:r>
              <a:rPr lang="en-US" altLang="zh-CN" sz="2400" dirty="0">
                <a:solidFill>
                  <a:srgbClr val="FF0000"/>
                </a:solidFill>
              </a:rPr>
              <a:t>-</a:t>
            </a:r>
            <a:r>
              <a:rPr lang="zh-CN" altLang="en-US" sz="2400" dirty="0">
                <a:solidFill>
                  <a:srgbClr val="FF0000"/>
                </a:solidFill>
              </a:rPr>
              <a:t>勒讷条件的数学推导最好能看明白</a:t>
            </a:r>
          </a:p>
        </p:txBody>
      </p:sp>
    </p:spTree>
    <p:extLst>
      <p:ext uri="{BB962C8B-B14F-4D97-AF65-F5344CB8AC3E}">
        <p14:creationId xmlns:p14="http://schemas.microsoft.com/office/powerpoint/2010/main" val="2808729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8" y="250621"/>
            <a:ext cx="110799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弹性论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E17F3C66-1CED-4E5D-AF91-717F60F4E449}"/>
              </a:ext>
            </a:extLst>
          </p:cNvPr>
          <p:cNvSpPr txBox="1"/>
          <p:nvPr/>
        </p:nvSpPr>
        <p:spPr>
          <a:xfrm>
            <a:off x="174812" y="1228398"/>
            <a:ext cx="11842376" cy="4401205"/>
          </a:xfrm>
          <a:prstGeom prst="rect">
            <a:avLst/>
          </a:prstGeom>
          <a:noFill/>
        </p:spPr>
        <p:txBody>
          <a:bodyPr wrap="square" rtlCol="0">
            <a:spAutoFit/>
          </a:bodyPr>
          <a:lstStyle/>
          <a:p>
            <a:pPr algn="l"/>
            <a:r>
              <a:rPr lang="zh-CN" altLang="en-US" sz="2800" b="1" dirty="0"/>
              <a:t>弹性论</a:t>
            </a:r>
            <a:r>
              <a:rPr lang="zh-CN" altLang="en-US" sz="2800" dirty="0"/>
              <a:t>：</a:t>
            </a:r>
            <a:endParaRPr lang="en-US" altLang="zh-CN" sz="2800" dirty="0"/>
          </a:p>
          <a:p>
            <a:pPr algn="l"/>
            <a:endParaRPr lang="en-US" altLang="zh-CN" sz="1400" dirty="0"/>
          </a:p>
          <a:p>
            <a:pPr algn="l"/>
            <a:r>
              <a:rPr lang="en-US" altLang="zh-CN" sz="2800" b="1" dirty="0"/>
              <a:t>J</a:t>
            </a:r>
            <a:r>
              <a:rPr lang="zh-CN" altLang="en-US" sz="2800" b="1" dirty="0"/>
              <a:t>曲线效应</a:t>
            </a:r>
            <a:r>
              <a:rPr lang="zh-CN" altLang="en-US" sz="2800" dirty="0"/>
              <a:t>：由于存在时滞，本币刚贬值时进出口变动幅度未超过汇率变动幅度，因此贸易收支曲线成</a:t>
            </a:r>
            <a:r>
              <a:rPr lang="en-US" altLang="zh-CN" sz="2800" dirty="0"/>
              <a:t>J</a:t>
            </a:r>
            <a:r>
              <a:rPr lang="zh-CN" altLang="en-US" sz="2800" dirty="0"/>
              <a:t>型，即在短期内不满足马歇尔</a:t>
            </a:r>
            <a:r>
              <a:rPr lang="en-US" altLang="zh-CN" sz="2800" dirty="0"/>
              <a:t>-</a:t>
            </a:r>
            <a:r>
              <a:rPr lang="zh-CN" altLang="en-US" sz="2800" dirty="0"/>
              <a:t>勒讷条件。</a:t>
            </a:r>
            <a:endParaRPr lang="en-US" altLang="zh-CN" sz="2800" dirty="0"/>
          </a:p>
          <a:p>
            <a:pPr algn="l"/>
            <a:endParaRPr lang="en-US" altLang="zh-CN" sz="1400" dirty="0"/>
          </a:p>
          <a:p>
            <a:pPr algn="l"/>
            <a:r>
              <a:rPr lang="zh-CN" altLang="en-US" sz="2800" dirty="0"/>
              <a:t>存在</a:t>
            </a:r>
            <a:r>
              <a:rPr lang="zh-CN" altLang="en-US" sz="2800" b="1" dirty="0"/>
              <a:t>时滞</a:t>
            </a:r>
            <a:r>
              <a:rPr lang="zh-CN" altLang="en-US" sz="2800" dirty="0"/>
              <a:t>的原因</a:t>
            </a:r>
            <a:r>
              <a:rPr lang="en-US" altLang="zh-CN" sz="2800" dirty="0"/>
              <a:t>:</a:t>
            </a:r>
            <a:r>
              <a:rPr lang="zh-CN" altLang="en-US" sz="2800" dirty="0"/>
              <a:t>（</a:t>
            </a:r>
            <a:r>
              <a:rPr lang="en-US" altLang="zh-CN" sz="2800" dirty="0"/>
              <a:t>1</a:t>
            </a:r>
            <a:r>
              <a:rPr lang="zh-CN" altLang="en-US" sz="2800" dirty="0"/>
              <a:t>）贸易合同从签订到履行通常需要一定的时间</a:t>
            </a:r>
            <a:endParaRPr lang="en-US" altLang="zh-CN" sz="2800" dirty="0"/>
          </a:p>
          <a:p>
            <a:pPr algn="l"/>
            <a:r>
              <a:rPr lang="en-US" altLang="zh-CN" sz="2800" dirty="0"/>
              <a:t>   	                 </a:t>
            </a:r>
            <a:r>
              <a:rPr lang="zh-CN" altLang="en-US" sz="2800" dirty="0"/>
              <a:t>（</a:t>
            </a:r>
            <a:r>
              <a:rPr lang="en-US" altLang="zh-CN" sz="2800" dirty="0"/>
              <a:t>2</a:t>
            </a:r>
            <a:r>
              <a:rPr lang="zh-CN" altLang="en-US" sz="2800" dirty="0"/>
              <a:t>）进出口对于汇率的变化需要一段时间才能够做出反应</a:t>
            </a:r>
            <a:endParaRPr lang="en-US" altLang="zh-CN" sz="2800" dirty="0"/>
          </a:p>
          <a:p>
            <a:pPr algn="l"/>
            <a:endParaRPr lang="en-US" altLang="zh-CN" sz="2800" dirty="0"/>
          </a:p>
          <a:p>
            <a:pPr algn="l"/>
            <a:r>
              <a:rPr lang="zh-CN" altLang="en-US" sz="2800" b="1" dirty="0"/>
              <a:t>缺陷</a:t>
            </a:r>
            <a:r>
              <a:rPr lang="zh-CN" altLang="en-US" sz="2800" dirty="0"/>
              <a:t>：（</a:t>
            </a:r>
            <a:r>
              <a:rPr lang="en-US" altLang="zh-CN" sz="2800" dirty="0"/>
              <a:t>1</a:t>
            </a:r>
            <a:r>
              <a:rPr lang="zh-CN" altLang="en-US" sz="2800" dirty="0"/>
              <a:t>）忽略了汇率变化对社会总支出和总收入的影响；</a:t>
            </a:r>
            <a:endParaRPr lang="en-US" altLang="zh-CN" sz="2800" dirty="0"/>
          </a:p>
          <a:p>
            <a:pPr algn="l"/>
            <a:r>
              <a:rPr lang="en-US" altLang="zh-CN" sz="2800" dirty="0"/>
              <a:t>           </a:t>
            </a:r>
            <a:r>
              <a:rPr lang="zh-CN" altLang="en-US" sz="2800" dirty="0"/>
              <a:t>（</a:t>
            </a:r>
            <a:r>
              <a:rPr lang="en-US" altLang="zh-CN" sz="2800" dirty="0"/>
              <a:t>2</a:t>
            </a:r>
            <a:r>
              <a:rPr lang="zh-CN" altLang="en-US" sz="2800" dirty="0"/>
              <a:t>）忽略了资本流动；</a:t>
            </a:r>
            <a:endParaRPr lang="en-US" altLang="zh-CN" sz="2800" dirty="0"/>
          </a:p>
          <a:p>
            <a:pPr algn="l"/>
            <a:r>
              <a:rPr lang="zh-CN" altLang="en-US" sz="2800" dirty="0"/>
              <a:t>           （</a:t>
            </a:r>
            <a:r>
              <a:rPr lang="en-US" altLang="zh-CN" sz="2800" dirty="0"/>
              <a:t>3</a:t>
            </a:r>
            <a:r>
              <a:rPr lang="zh-CN" altLang="en-US" sz="2800" dirty="0"/>
              <a:t>）供给弹性无限大的假设现实中不成立。</a:t>
            </a:r>
            <a:endParaRPr lang="en-US" altLang="zh-CN" sz="2800" dirty="0"/>
          </a:p>
        </p:txBody>
      </p:sp>
    </p:spTree>
    <p:extLst>
      <p:ext uri="{BB962C8B-B14F-4D97-AF65-F5344CB8AC3E}">
        <p14:creationId xmlns:p14="http://schemas.microsoft.com/office/powerpoint/2010/main" val="845128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256048" y="250621"/>
            <a:ext cx="110799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弹性论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pic>
        <p:nvPicPr>
          <p:cNvPr id="5" name="图片 4">
            <a:extLst>
              <a:ext uri="{FF2B5EF4-FFF2-40B4-BE49-F238E27FC236}">
                <a16:creationId xmlns:a16="http://schemas.microsoft.com/office/drawing/2014/main" id="{4EAA381C-D73C-4563-AB34-AEE2BB8641E4}"/>
              </a:ext>
            </a:extLst>
          </p:cNvPr>
          <p:cNvPicPr>
            <a:picLocks noChangeAspect="1"/>
          </p:cNvPicPr>
          <p:nvPr/>
        </p:nvPicPr>
        <p:blipFill rotWithShape="1">
          <a:blip r:embed="rId4">
            <a:extLst>
              <a:ext uri="{28A0092B-C50C-407E-A947-70E740481C1C}">
                <a14:useLocalDpi xmlns:a14="http://schemas.microsoft.com/office/drawing/2010/main" val="0"/>
              </a:ext>
            </a:extLst>
          </a:blip>
          <a:srcRect l="29020" t="20172" r="10279" b="36602"/>
          <a:stretch/>
        </p:blipFill>
        <p:spPr>
          <a:xfrm>
            <a:off x="2019873" y="1047861"/>
            <a:ext cx="8152254" cy="4353976"/>
          </a:xfrm>
          <a:prstGeom prst="rect">
            <a:avLst/>
          </a:prstGeom>
        </p:spPr>
      </p:pic>
      <p:sp>
        <p:nvSpPr>
          <p:cNvPr id="2" name="文本框 1">
            <a:extLst>
              <a:ext uri="{FF2B5EF4-FFF2-40B4-BE49-F238E27FC236}">
                <a16:creationId xmlns:a16="http://schemas.microsoft.com/office/drawing/2014/main" id="{87648A60-1C33-4EAD-A106-588EBD9E7E72}"/>
              </a:ext>
            </a:extLst>
          </p:cNvPr>
          <p:cNvSpPr txBox="1"/>
          <p:nvPr/>
        </p:nvSpPr>
        <p:spPr>
          <a:xfrm>
            <a:off x="4414290" y="5475802"/>
            <a:ext cx="3363421" cy="461665"/>
          </a:xfrm>
          <a:prstGeom prst="rect">
            <a:avLst/>
          </a:prstGeom>
          <a:noFill/>
        </p:spPr>
        <p:txBody>
          <a:bodyPr wrap="none" rtlCol="0">
            <a:spAutoFit/>
          </a:bodyPr>
          <a:lstStyle/>
          <a:p>
            <a:pPr algn="l"/>
            <a:r>
              <a:rPr lang="zh-CN" altLang="en-US" sz="2400" dirty="0">
                <a:solidFill>
                  <a:srgbClr val="FF0000"/>
                </a:solidFill>
              </a:rPr>
              <a:t>课本</a:t>
            </a:r>
            <a:r>
              <a:rPr lang="en-US" altLang="zh-CN" sz="2400" dirty="0">
                <a:solidFill>
                  <a:srgbClr val="FF0000"/>
                </a:solidFill>
              </a:rPr>
              <a:t>P196 J</a:t>
            </a:r>
            <a:r>
              <a:rPr lang="zh-CN" altLang="en-US" sz="2400" dirty="0">
                <a:solidFill>
                  <a:srgbClr val="FF0000"/>
                </a:solidFill>
              </a:rPr>
              <a:t>曲线效应</a:t>
            </a:r>
            <a:r>
              <a:rPr lang="en-US" altLang="zh-CN" sz="2400" dirty="0">
                <a:solidFill>
                  <a:srgbClr val="FF0000"/>
                </a:solidFill>
              </a:rPr>
              <a:t>(</a:t>
            </a:r>
            <a:r>
              <a:rPr lang="zh-CN" altLang="en-US" sz="2400" dirty="0">
                <a:solidFill>
                  <a:srgbClr val="FF0000"/>
                </a:solidFill>
              </a:rPr>
              <a:t>★</a:t>
            </a:r>
            <a:r>
              <a:rPr lang="en-US" altLang="zh-CN" sz="2400" dirty="0">
                <a:solidFill>
                  <a:srgbClr val="FF0000"/>
                </a:solidFill>
              </a:rPr>
              <a:t>)</a:t>
            </a:r>
            <a:endParaRPr lang="zh-CN" altLang="en-US" sz="2400" dirty="0">
              <a:solidFill>
                <a:srgbClr val="FF0000"/>
              </a:solidFill>
            </a:endParaRPr>
          </a:p>
        </p:txBody>
      </p:sp>
    </p:spTree>
    <p:extLst>
      <p:ext uri="{BB962C8B-B14F-4D97-AF65-F5344CB8AC3E}">
        <p14:creationId xmlns:p14="http://schemas.microsoft.com/office/powerpoint/2010/main" val="4276776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948274"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贸易乘数论</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88D806-11F0-4495-9367-03084F4DADEB}"/>
                  </a:ext>
                </a:extLst>
              </p:cNvPr>
              <p:cNvSpPr txBox="1"/>
              <p:nvPr/>
            </p:nvSpPr>
            <p:spPr>
              <a:xfrm>
                <a:off x="475993" y="859602"/>
                <a:ext cx="11447929" cy="5909310"/>
              </a:xfrm>
              <a:prstGeom prst="rect">
                <a:avLst/>
              </a:prstGeom>
              <a:noFill/>
            </p:spPr>
            <p:txBody>
              <a:bodyPr wrap="square" rtlCol="0">
                <a:spAutoFit/>
              </a:bodyPr>
              <a:lstStyle/>
              <a:p>
                <a:pPr algn="l"/>
                <a:r>
                  <a:rPr lang="zh-CN" altLang="en-US" sz="2800" b="1" dirty="0"/>
                  <a:t>贸易乘数论（乘数分析法）</a:t>
                </a:r>
                <a:r>
                  <a:rPr lang="zh-CN" altLang="en-US" sz="2800" dirty="0"/>
                  <a:t>：凯恩斯学派</a:t>
                </a:r>
                <a:endParaRPr lang="en-US" altLang="zh-CN" sz="1400" dirty="0"/>
              </a:p>
              <a:p>
                <a:pPr algn="l"/>
                <a:r>
                  <a:rPr lang="zh-CN" altLang="en-US" sz="2800" dirty="0"/>
                  <a:t>自主性支出：与收入无关，不管收入多少这部分支出总是要发生；</a:t>
                </a:r>
                <a:endParaRPr lang="en-US" altLang="zh-CN" sz="2800" dirty="0"/>
              </a:p>
              <a:p>
                <a:pPr algn="l"/>
                <a:r>
                  <a:rPr lang="zh-CN" altLang="en-US" sz="2800" dirty="0"/>
                  <a:t>诱致性支出：这部分支出是由收入引起的。</a:t>
                </a:r>
                <a:endParaRPr lang="en-US" altLang="zh-CN" sz="2800" dirty="0"/>
              </a:p>
              <a:p>
                <a:pPr algn="l"/>
                <a:endParaRPr lang="en-US" altLang="zh-CN" sz="1400" dirty="0"/>
              </a:p>
              <a:p>
                <a:pPr algn="l"/>
                <a:r>
                  <a:rPr lang="zh-CN" altLang="en-US" sz="2800" b="1" dirty="0"/>
                  <a:t>理论基础</a:t>
                </a:r>
                <a:r>
                  <a:rPr lang="zh-CN" altLang="en-US" sz="2800" dirty="0"/>
                  <a:t>：假设汇率与价格不变，不考虑国际资本流动，将国际收支等同于</a:t>
                </a:r>
                <a:r>
                  <a:rPr lang="zh-CN" altLang="en-US" sz="2800" dirty="0">
                    <a:solidFill>
                      <a:srgbClr val="FF0000"/>
                    </a:solidFill>
                  </a:rPr>
                  <a:t>贸易收支</a:t>
                </a:r>
                <a:r>
                  <a:rPr lang="zh-CN" altLang="en-US" sz="2800" dirty="0"/>
                  <a:t>。</a:t>
                </a:r>
                <a:endParaRPr lang="en-US" altLang="zh-CN" sz="2800" dirty="0"/>
              </a:p>
              <a:p>
                <a:pPr algn="l"/>
                <a:endParaRPr lang="en-US" altLang="zh-CN" sz="1400" dirty="0"/>
              </a:p>
              <a:p>
                <a:pPr algn="l"/>
                <a:r>
                  <a:rPr lang="zh-CN" altLang="en-US" sz="2800" b="1" dirty="0"/>
                  <a:t>观点</a:t>
                </a:r>
                <a:r>
                  <a:rPr lang="zh-CN" altLang="en-US" sz="2800" dirty="0"/>
                  <a:t>：（</a:t>
                </a:r>
                <a:r>
                  <a:rPr lang="en-US" altLang="zh-CN" sz="2800" dirty="0"/>
                  <a:t>1</a:t>
                </a:r>
                <a:r>
                  <a:rPr lang="zh-CN" altLang="en-US" sz="2800" dirty="0"/>
                  <a:t>）一国开放程度越高，进口需求的收入弹性越大，</a:t>
                </a:r>
                <a:r>
                  <a:rPr lang="zh-CN" altLang="en-US" sz="2800" dirty="0">
                    <a:solidFill>
                      <a:srgbClr val="FF0000"/>
                    </a:solidFill>
                  </a:rPr>
                  <a:t>一定规模的紧缩政策带来的国际收支改善程度越大</a:t>
                </a:r>
                <a:r>
                  <a:rPr lang="zh-CN" altLang="en-US" sz="2800" dirty="0"/>
                  <a:t>；（</a:t>
                </a:r>
                <a:r>
                  <a:rPr lang="en-US" altLang="zh-CN" sz="2800" dirty="0"/>
                  <a:t>2</a:t>
                </a:r>
                <a:r>
                  <a:rPr lang="zh-CN" altLang="en-US" sz="2800" dirty="0"/>
                  <a:t>）主张通过“</a:t>
                </a:r>
                <a:r>
                  <a:rPr lang="zh-CN" altLang="en-US" sz="2800" dirty="0">
                    <a:solidFill>
                      <a:srgbClr val="FF0000"/>
                    </a:solidFill>
                  </a:rPr>
                  <a:t>奖出限入</a:t>
                </a:r>
                <a:r>
                  <a:rPr lang="zh-CN" altLang="en-US" sz="2800" dirty="0"/>
                  <a:t>”改善贸易收支并增加国民收入。</a:t>
                </a:r>
                <a:endParaRPr lang="en-US" altLang="zh-CN" sz="2800" dirty="0"/>
              </a:p>
              <a:p>
                <a:pPr algn="l"/>
                <a:endParaRPr lang="en-US" altLang="zh-CN" sz="1400" dirty="0"/>
              </a:p>
              <a:p>
                <a:pPr algn="l"/>
                <a:r>
                  <a:rPr lang="zh-CN" altLang="en-US" sz="2800" b="1" dirty="0"/>
                  <a:t>哈伯格条件</a:t>
                </a:r>
                <a:r>
                  <a:rPr lang="zh-CN" altLang="en-US" sz="2800" dirty="0"/>
                  <a:t>（乘数论的国际收支改善条件）：</a:t>
                </a:r>
                <a:r>
                  <a:rPr lang="en-US" altLang="zh-CN" sz="2800" dirty="0"/>
                  <a:t> </a:t>
                </a:r>
                <a14:m>
                  <m:oMath xmlns:m="http://schemas.openxmlformats.org/officeDocument/2006/math">
                    <m:d>
                      <m:dPr>
                        <m:begChr m:val="|"/>
                        <m:endChr m:val="|"/>
                        <m:ctrlPr>
                          <a:rPr lang="en-US" altLang="zh-CN" sz="2800" i="1" dirty="0" smtClean="0">
                            <a:solidFill>
                              <a:srgbClr val="FF0000"/>
                            </a:solidFill>
                            <a:latin typeface="Cambria Math" panose="02040503050406030204" pitchFamily="18" charset="0"/>
                          </a:rPr>
                        </m:ctrlPr>
                      </m:dPr>
                      <m:e>
                        <m:sSub>
                          <m:sSubPr>
                            <m:ctrlPr>
                              <a:rPr lang="en-US" altLang="zh-CN" sz="280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𝐸</m:t>
                            </m:r>
                          </m:e>
                          <m:sub>
                            <m:r>
                              <a:rPr lang="en-US" altLang="zh-CN" sz="2800" b="0" i="1" dirty="0" smtClean="0">
                                <a:solidFill>
                                  <a:srgbClr val="FF0000"/>
                                </a:solidFill>
                                <a:latin typeface="Cambria Math" panose="02040503050406030204" pitchFamily="18" charset="0"/>
                              </a:rPr>
                              <m:t>𝑚</m:t>
                            </m:r>
                          </m:sub>
                        </m:sSub>
                      </m:e>
                    </m:d>
                    <m:r>
                      <a:rPr lang="en-US" altLang="zh-CN" sz="2800" b="0" i="0" dirty="0" smtClean="0">
                        <a:solidFill>
                          <a:srgbClr val="FF0000"/>
                        </a:solidFill>
                        <a:latin typeface="Cambria Math" panose="02040503050406030204" pitchFamily="18" charset="0"/>
                      </a:rPr>
                      <m:t>+</m:t>
                    </m:r>
                    <m:r>
                      <a:rPr lang="en-US" altLang="zh-CN" sz="2800" dirty="0">
                        <a:solidFill>
                          <a:srgbClr val="FF0000"/>
                        </a:solidFill>
                        <a:latin typeface="Cambria Math" panose="02040503050406030204" pitchFamily="18" charset="0"/>
                      </a:rPr>
                      <m:t>|</m:t>
                    </m:r>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𝐸</m:t>
                        </m:r>
                      </m:e>
                      <m:sub>
                        <m:r>
                          <a:rPr lang="en-US" altLang="zh-CN" sz="2800" b="0" i="1" dirty="0" smtClean="0">
                            <a:solidFill>
                              <a:srgbClr val="FF0000"/>
                            </a:solidFill>
                            <a:latin typeface="Cambria Math" panose="02040503050406030204" pitchFamily="18" charset="0"/>
                          </a:rPr>
                          <m:t>𝑥</m:t>
                        </m:r>
                      </m:sub>
                    </m:sSub>
                    <m:r>
                      <a:rPr lang="en-US" altLang="zh-CN" sz="2800" dirty="0">
                        <a:solidFill>
                          <a:srgbClr val="FF0000"/>
                        </a:solidFill>
                        <a:latin typeface="Cambria Math" panose="02040503050406030204" pitchFamily="18" charset="0"/>
                      </a:rPr>
                      <m:t>|</m:t>
                    </m:r>
                  </m:oMath>
                </a14:m>
                <a:r>
                  <a:rPr lang="en-US" altLang="zh-CN" sz="2800" dirty="0">
                    <a:solidFill>
                      <a:srgbClr val="FF0000"/>
                    </a:solidFill>
                  </a:rPr>
                  <a:t>&gt;</a:t>
                </a:r>
                <a14:m>
                  <m:oMath xmlns:m="http://schemas.openxmlformats.org/officeDocument/2006/math">
                    <m:r>
                      <a:rPr lang="en-US" altLang="zh-CN" sz="2800" i="1" dirty="0" smtClean="0">
                        <a:solidFill>
                          <a:srgbClr val="FF0000"/>
                        </a:solidFill>
                        <a:latin typeface="Cambria Math" panose="02040503050406030204" pitchFamily="18" charset="0"/>
                      </a:rPr>
                      <m:t>1+</m:t>
                    </m:r>
                    <m:r>
                      <a:rPr lang="en-US" altLang="zh-CN" sz="2800" i="1" dirty="0" smtClean="0">
                        <a:solidFill>
                          <a:srgbClr val="FF0000"/>
                        </a:solidFill>
                        <a:latin typeface="Cambria Math" panose="02040503050406030204" pitchFamily="18" charset="0"/>
                      </a:rPr>
                      <m:t>𝑚</m:t>
                    </m:r>
                  </m:oMath>
                </a14:m>
                <a:endParaRPr lang="en-US" altLang="zh-CN" sz="2800" dirty="0">
                  <a:solidFill>
                    <a:srgbClr val="FF0000"/>
                  </a:solidFill>
                </a:endParaRPr>
              </a:p>
              <a:p>
                <a:pPr algn="l"/>
                <a:endParaRPr lang="en-US" altLang="zh-CN" sz="1400" dirty="0">
                  <a:solidFill>
                    <a:srgbClr val="FF0000"/>
                  </a:solidFill>
                </a:endParaRPr>
              </a:p>
              <a:p>
                <a:pPr algn="l"/>
                <a:r>
                  <a:rPr lang="zh-CN" altLang="en-US" sz="2800" b="1" dirty="0"/>
                  <a:t>缺陷</a:t>
                </a:r>
                <a:r>
                  <a:rPr lang="zh-CN" altLang="en-US" sz="2800" dirty="0"/>
                  <a:t>：未考虑国际资本流动；未分析国内是否充分就业；未考虑货币量与价格因素</a:t>
                </a:r>
                <a:endParaRPr lang="en-US" altLang="zh-CN" sz="2800" dirty="0"/>
              </a:p>
            </p:txBody>
          </p:sp>
        </mc:Choice>
        <mc:Fallback xmlns="">
          <p:sp>
            <p:nvSpPr>
              <p:cNvPr id="2" name="文本框 1">
                <a:extLst>
                  <a:ext uri="{FF2B5EF4-FFF2-40B4-BE49-F238E27FC236}">
                    <a16:creationId xmlns:a16="http://schemas.microsoft.com/office/drawing/2014/main" id="{F388D806-11F0-4495-9367-03084F4DADEB}"/>
                  </a:ext>
                </a:extLst>
              </p:cNvPr>
              <p:cNvSpPr txBox="1">
                <a:spLocks noRot="1" noChangeAspect="1" noMove="1" noResize="1" noEditPoints="1" noAdjustHandles="1" noChangeArrowheads="1" noChangeShapeType="1" noTextEdit="1"/>
              </p:cNvSpPr>
              <p:nvPr/>
            </p:nvSpPr>
            <p:spPr>
              <a:xfrm>
                <a:off x="475993" y="859602"/>
                <a:ext cx="11447929" cy="5909310"/>
              </a:xfrm>
              <a:prstGeom prst="rect">
                <a:avLst/>
              </a:prstGeom>
              <a:blipFill>
                <a:blip r:embed="rId4"/>
                <a:stretch>
                  <a:fillRect l="-1065" t="-1135" r="-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4892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1"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贸易乘数论</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CAB1EAD-0D16-4A38-B087-CC2775652B87}"/>
                  </a:ext>
                </a:extLst>
              </p:cNvPr>
              <p:cNvSpPr txBox="1"/>
              <p:nvPr/>
            </p:nvSpPr>
            <p:spPr>
              <a:xfrm>
                <a:off x="40640" y="840544"/>
                <a:ext cx="12110719" cy="5766835"/>
              </a:xfrm>
              <a:prstGeom prst="rect">
                <a:avLst/>
              </a:prstGeom>
              <a:noFill/>
            </p:spPr>
            <p:txBody>
              <a:bodyPr wrap="square" rtlCol="0">
                <a:spAutoFit/>
              </a:bodyPr>
              <a:lstStyle/>
              <a:p>
                <a:r>
                  <a:rPr lang="zh-CN" altLang="en-US" sz="2800" dirty="0"/>
                  <a:t>四部门经济均衡条件下：</a:t>
                </a:r>
                <a:endParaRPr lang="en-US" altLang="zh-CN" sz="2800" dirty="0"/>
              </a:p>
              <a:p>
                <a:pPr/>
                <a14:m>
                  <m:oMathPara xmlns:m="http://schemas.openxmlformats.org/officeDocument/2006/math">
                    <m:oMathParaPr>
                      <m:jc m:val="left"/>
                    </m:oMathParaPr>
                    <m:oMath xmlns:m="http://schemas.openxmlformats.org/officeDocument/2006/math">
                      <m:r>
                        <a:rPr lang="zh-CN" altLang="en-US" sz="2800" i="1">
                          <a:latin typeface="Cambria Math" panose="02040503050406030204" pitchFamily="18" charset="0"/>
                        </a:rPr>
                        <m:t>从</m:t>
                      </m:r>
                      <m:r>
                        <a:rPr lang="zh-CN" altLang="en-US" sz="2800" i="1">
                          <a:solidFill>
                            <a:srgbClr val="FF0000"/>
                          </a:solidFill>
                          <a:latin typeface="Cambria Math" panose="02040503050406030204" pitchFamily="18" charset="0"/>
                        </a:rPr>
                        <m:t>支出</m:t>
                      </m:r>
                      <m:r>
                        <a:rPr lang="zh-CN" altLang="en-US" sz="2800" i="1">
                          <a:latin typeface="Cambria Math" panose="02040503050406030204" pitchFamily="18" charset="0"/>
                        </a:rPr>
                        <m:t>角度计算国民收入：</m:t>
                      </m:r>
                      <m:r>
                        <a:rPr lang="en-US" altLang="zh-CN" sz="2800" i="1">
                          <a:latin typeface="Cambria Math" panose="02040503050406030204" pitchFamily="18" charset="0"/>
                        </a:rPr>
                        <m:t>𝑌</m:t>
                      </m:r>
                      <m:r>
                        <a:rPr lang="en-US" altLang="zh-CN" sz="2800" i="1">
                          <a:latin typeface="Cambria Math" panose="02040503050406030204" pitchFamily="18" charset="0"/>
                        </a:rPr>
                        <m:t>=</m:t>
                      </m:r>
                      <m:r>
                        <a:rPr lang="en-US" altLang="zh-CN" sz="2800" i="1">
                          <a:latin typeface="Cambria Math" panose="02040503050406030204" pitchFamily="18" charset="0"/>
                        </a:rPr>
                        <m:t>𝐶</m:t>
                      </m:r>
                      <m:r>
                        <a:rPr lang="en-US" altLang="zh-CN" sz="2800" i="1">
                          <a:latin typeface="Cambria Math" panose="02040503050406030204" pitchFamily="18" charset="0"/>
                        </a:rPr>
                        <m:t>+</m:t>
                      </m:r>
                      <m:r>
                        <a:rPr lang="en-US" altLang="zh-CN" sz="2800" i="1">
                          <a:latin typeface="Cambria Math" panose="02040503050406030204" pitchFamily="18" charset="0"/>
                        </a:rPr>
                        <m:t>𝐼</m:t>
                      </m:r>
                      <m:r>
                        <a:rPr lang="en-US" altLang="zh-CN" sz="2800" i="1">
                          <a:latin typeface="Cambria Math" panose="02040503050406030204" pitchFamily="18" charset="0"/>
                        </a:rPr>
                        <m:t>+</m:t>
                      </m:r>
                      <m:r>
                        <a:rPr lang="en-US" altLang="zh-CN" sz="2800" i="1">
                          <a:latin typeface="Cambria Math" panose="02040503050406030204" pitchFamily="18" charset="0"/>
                        </a:rPr>
                        <m:t>𝐺</m:t>
                      </m:r>
                      <m:r>
                        <a:rPr lang="en-US" altLang="zh-CN" sz="2800" i="1">
                          <a:latin typeface="Cambria Math" panose="02040503050406030204" pitchFamily="18" charset="0"/>
                        </a:rPr>
                        <m:t>+</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𝑋</m:t>
                          </m:r>
                          <m:r>
                            <a:rPr lang="en-US" altLang="zh-CN" sz="2800" i="1">
                              <a:latin typeface="Cambria Math" panose="02040503050406030204" pitchFamily="18" charset="0"/>
                            </a:rPr>
                            <m:t>−</m:t>
                          </m:r>
                          <m:r>
                            <a:rPr lang="en-US" altLang="zh-CN" sz="2800" i="1">
                              <a:latin typeface="Cambria Math" panose="02040503050406030204" pitchFamily="18" charset="0"/>
                            </a:rPr>
                            <m:t>𝑀</m:t>
                          </m:r>
                        </m:e>
                      </m:d>
                    </m:oMath>
                  </m:oMathPara>
                </a14:m>
                <a:endParaRPr lang="en-US" altLang="zh-CN" sz="2800" dirty="0"/>
              </a:p>
              <a:p>
                <a:r>
                  <a:rPr lang="zh-CN" altLang="en-US" sz="2800" dirty="0"/>
                  <a:t>其中</a:t>
                </a:r>
                <a14:m>
                  <m:oMath xmlns:m="http://schemas.openxmlformats.org/officeDocument/2006/math">
                    <m:r>
                      <a:rPr lang="en-US" altLang="zh-CN" sz="2800" i="1" smtClean="0">
                        <a:latin typeface="Cambria Math" panose="02040503050406030204" pitchFamily="18" charset="0"/>
                      </a:rPr>
                      <m:t>𝐼</m:t>
                    </m:r>
                    <m:r>
                      <a:rPr lang="zh-CN" altLang="en-US" sz="2800" i="1">
                        <a:latin typeface="Cambria Math" panose="02040503050406030204" pitchFamily="18" charset="0"/>
                      </a:rPr>
                      <m:t>、</m:t>
                    </m:r>
                    <m:r>
                      <a:rPr lang="en-US" altLang="zh-CN" sz="2800" i="1" smtClean="0">
                        <a:latin typeface="Cambria Math" panose="02040503050406030204" pitchFamily="18" charset="0"/>
                      </a:rPr>
                      <m:t>𝐺</m:t>
                    </m:r>
                  </m:oMath>
                </a14:m>
                <a:r>
                  <a:rPr lang="zh-CN" altLang="en-US" sz="2800" dirty="0"/>
                  <a:t>和</a:t>
                </a:r>
                <a14:m>
                  <m:oMath xmlns:m="http://schemas.openxmlformats.org/officeDocument/2006/math">
                    <m:r>
                      <a:rPr lang="en-US" altLang="zh-CN" sz="2800" b="0" i="1" dirty="0" smtClean="0">
                        <a:latin typeface="Cambria Math" panose="02040503050406030204" pitchFamily="18" charset="0"/>
                      </a:rPr>
                      <m:t>𝑋</m:t>
                    </m:r>
                    <m:r>
                      <a:rPr lang="zh-CN" altLang="en-US" sz="2800" i="1" dirty="0">
                        <a:latin typeface="Cambria Math" panose="02040503050406030204" pitchFamily="18" charset="0"/>
                      </a:rPr>
                      <m:t>与</m:t>
                    </m:r>
                    <m:r>
                      <a:rPr lang="en-US" altLang="zh-CN" sz="2800" b="0" i="1" dirty="0" smtClean="0">
                        <a:latin typeface="Cambria Math" panose="02040503050406030204" pitchFamily="18" charset="0"/>
                      </a:rPr>
                      <m:t>𝑌</m:t>
                    </m:r>
                  </m:oMath>
                </a14:m>
                <a:r>
                  <a:rPr lang="zh-CN" altLang="en-US" sz="2800" dirty="0"/>
                  <a:t>无关，属于自主性支出部分；而</a:t>
                </a:r>
                <a14:m>
                  <m:oMath xmlns:m="http://schemas.openxmlformats.org/officeDocument/2006/math">
                    <m:r>
                      <a:rPr lang="en-US" altLang="zh-CN" sz="2800" i="1">
                        <a:latin typeface="Cambria Math" panose="02040503050406030204" pitchFamily="18" charset="0"/>
                      </a:rPr>
                      <m:t>𝐶</m:t>
                    </m:r>
                    <m:r>
                      <a:rPr lang="zh-CN" altLang="en-US" sz="2800" i="1">
                        <a:latin typeface="Cambria Math" panose="02040503050406030204" pitchFamily="18" charset="0"/>
                      </a:rPr>
                      <m:t>、</m:t>
                    </m:r>
                    <m:r>
                      <a:rPr lang="en-US" altLang="zh-CN" sz="2800" b="0" i="1" smtClean="0">
                        <a:latin typeface="Cambria Math" panose="02040503050406030204" pitchFamily="18" charset="0"/>
                      </a:rPr>
                      <m:t>𝑀</m:t>
                    </m:r>
                    <m:r>
                      <a:rPr lang="zh-CN" altLang="en-US" sz="2800" i="1">
                        <a:latin typeface="Cambria Math" panose="02040503050406030204" pitchFamily="18" charset="0"/>
                      </a:rPr>
                      <m:t>与</m:t>
                    </m:r>
                    <m:r>
                      <a:rPr lang="en-US" altLang="zh-CN" sz="2800" i="1" dirty="0">
                        <a:latin typeface="Cambria Math" panose="02040503050406030204" pitchFamily="18" charset="0"/>
                      </a:rPr>
                      <m:t>𝑌</m:t>
                    </m:r>
                  </m:oMath>
                </a14:m>
                <a:r>
                  <a:rPr lang="zh-CN" altLang="en-US" sz="2800" dirty="0"/>
                  <a:t>之间是正相关的。</a:t>
                </a:r>
                <a:endParaRPr lang="en-US" altLang="zh-CN" sz="1400" dirty="0"/>
              </a:p>
              <a:p>
                <a:pPr/>
                <a14:m>
                  <m:oMathPara xmlns:m="http://schemas.openxmlformats.org/officeDocument/2006/math">
                    <m:oMathParaPr>
                      <m:jc m:val="left"/>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𝑐𝑌</m:t>
                              </m:r>
                              <m:r>
                                <a:rPr lang="en-US" altLang="zh-CN" sz="2800" b="0" i="1" smtClean="0">
                                  <a:latin typeface="Cambria Math" panose="02040503050406030204" pitchFamily="18" charset="0"/>
                                </a:rPr>
                                <m:t>        (0&lt;</m:t>
                              </m:r>
                              <m:r>
                                <a:rPr lang="en-US" altLang="zh-CN" sz="2800" b="0" i="1" smtClean="0">
                                  <a:latin typeface="Cambria Math" panose="02040503050406030204" pitchFamily="18" charset="0"/>
                                </a:rPr>
                                <m:t>𝑐</m:t>
                              </m:r>
                              <m:r>
                                <a:rPr lang="en-US" altLang="zh-CN" sz="2800" b="0" i="1" smtClean="0">
                                  <a:latin typeface="Cambria Math" panose="02040503050406030204" pitchFamily="18" charset="0"/>
                                </a:rPr>
                                <m:t>&lt;1)</m:t>
                              </m:r>
                            </m:e>
                            <m:e>
                              <m:r>
                                <a:rPr lang="en-US" altLang="zh-CN" sz="2800" b="0" i="1" smtClean="0">
                                  <a:latin typeface="Cambria Math" panose="02040503050406030204" pitchFamily="18" charset="0"/>
                                </a:rPr>
                                <m:t>𝑀</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𝑀</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𝑚</m:t>
                              </m:r>
                              <m:r>
                                <a:rPr lang="en-US" altLang="zh-CN" sz="2800" i="1">
                                  <a:latin typeface="Cambria Math" panose="02040503050406030204" pitchFamily="18" charset="0"/>
                                </a:rPr>
                                <m:t>𝑌</m:t>
                              </m:r>
                              <m:r>
                                <a:rPr lang="en-US" altLang="zh-CN" sz="2800" i="1">
                                  <a:latin typeface="Cambria Math" panose="02040503050406030204" pitchFamily="18" charset="0"/>
                                </a:rPr>
                                <m:t>     (0&lt;</m:t>
                              </m:r>
                              <m:r>
                                <a:rPr lang="en-US" altLang="zh-CN" sz="2800" b="0" i="1" smtClean="0">
                                  <a:latin typeface="Cambria Math" panose="02040503050406030204" pitchFamily="18" charset="0"/>
                                </a:rPr>
                                <m:t>𝑚</m:t>
                              </m:r>
                              <m:r>
                                <a:rPr lang="en-US" altLang="zh-CN" sz="2800" i="1">
                                  <a:latin typeface="Cambria Math" panose="02040503050406030204" pitchFamily="18" charset="0"/>
                                </a:rPr>
                                <m:t>&lt;1)</m:t>
                              </m:r>
                            </m:e>
                          </m:eqAr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𝑌</m:t>
                      </m:r>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r>
                            <a:rPr lang="en-US" altLang="zh-CN" sz="2800" i="1">
                              <a:latin typeface="Cambria Math" panose="02040503050406030204" pitchFamily="18" charset="0"/>
                            </a:rPr>
                            <m:t>𝐼</m:t>
                          </m:r>
                          <m:r>
                            <a:rPr lang="en-US" altLang="zh-CN" sz="2800" i="1">
                              <a:latin typeface="Cambria Math" panose="02040503050406030204" pitchFamily="18" charset="0"/>
                            </a:rPr>
                            <m:t>+</m:t>
                          </m:r>
                          <m:r>
                            <a:rPr lang="en-US" altLang="zh-CN" sz="2800" i="1">
                              <a:latin typeface="Cambria Math" panose="02040503050406030204" pitchFamily="18" charset="0"/>
                            </a:rPr>
                            <m:t>𝐺</m:t>
                          </m:r>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num>
                        <m:den>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𝑐</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𝑚</m:t>
                          </m:r>
                        </m:den>
                      </m:f>
                      <m:r>
                        <a:rPr lang="en-US" altLang="zh-CN" sz="2800" i="1">
                          <a:latin typeface="Cambria Math" panose="02040503050406030204" pitchFamily="18" charset="0"/>
                          <a:ea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𝑌</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𝑋</m:t>
                          </m:r>
                        </m:num>
                        <m:den>
                          <m:r>
                            <a:rPr lang="en-US" altLang="zh-CN" sz="2800" i="1">
                              <a:latin typeface="Cambria Math" panose="02040503050406030204" pitchFamily="18" charset="0"/>
                            </a:rPr>
                            <m:t>1−</m:t>
                          </m:r>
                          <m:r>
                            <a:rPr lang="en-US" altLang="zh-CN" sz="2800" i="1">
                              <a:latin typeface="Cambria Math" panose="02040503050406030204" pitchFamily="18" charset="0"/>
                            </a:rPr>
                            <m:t>𝑐</m:t>
                          </m:r>
                          <m:r>
                            <a:rPr lang="en-US" altLang="zh-CN" sz="2800" i="1">
                              <a:latin typeface="Cambria Math" panose="02040503050406030204" pitchFamily="18" charset="0"/>
                            </a:rPr>
                            <m:t>+</m:t>
                          </m:r>
                          <m:r>
                            <a:rPr lang="en-US" altLang="zh-CN" sz="2800" i="1">
                              <a:latin typeface="Cambria Math" panose="02040503050406030204" pitchFamily="18" charset="0"/>
                            </a:rPr>
                            <m:t>𝑚</m:t>
                          </m:r>
                        </m:den>
                      </m:f>
                    </m:oMath>
                  </m:oMathPara>
                </a14:m>
                <a:endParaRPr lang="en-US" altLang="zh-CN" sz="2800" dirty="0"/>
              </a:p>
              <a:p>
                <a:r>
                  <a:rPr lang="zh-CN" altLang="en-US" sz="2800" dirty="0"/>
                  <a:t>即有</a:t>
                </a:r>
                <a14:m>
                  <m:oMath xmlns:m="http://schemas.openxmlformats.org/officeDocument/2006/math">
                    <m:r>
                      <a:rPr lang="zh-CN" altLang="en-US" sz="2800" i="1" dirty="0">
                        <a:latin typeface="Cambria Math" panose="02040503050406030204" pitchFamily="18" charset="0"/>
                      </a:rPr>
                      <m:t>：</m:t>
                    </m:r>
                    <m:f>
                      <m:fPr>
                        <m:ctrlPr>
                          <a:rPr lang="en-US" altLang="zh-CN" sz="2800" i="1" smtClean="0">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𝑌</m:t>
                        </m:r>
                      </m:num>
                      <m:den>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𝑋</m:t>
                        </m:r>
                      </m:den>
                    </m:f>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𝑐</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𝑚</m:t>
                        </m:r>
                      </m:den>
                    </m:f>
                  </m:oMath>
                </a14:m>
                <a:endParaRPr lang="en-US" altLang="zh-CN" sz="2800" dirty="0"/>
              </a:p>
              <a:p>
                <a:endParaRPr lang="en-US" altLang="zh-CN" sz="1400" dirty="0"/>
              </a:p>
              <a:p>
                <a:r>
                  <a:rPr lang="zh-CN" altLang="en-US" sz="2800" b="1" dirty="0">
                    <a:latin typeface="Cambria Math" panose="02040503050406030204" pitchFamily="18" charset="0"/>
                  </a:rPr>
                  <a:t>自主性支出的变动对贸易差额的影响</a:t>
                </a:r>
                <a:r>
                  <a:rPr lang="zh-CN" altLang="en-US" sz="2800" b="0" dirty="0">
                    <a:latin typeface="Cambria Math" panose="02040503050406030204" pitchFamily="18" charset="0"/>
                  </a:rPr>
                  <a:t>：</a:t>
                </a:r>
                <a:endParaRPr lang="en-US" altLang="zh-CN" sz="2800" b="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r>
                            <a:rPr lang="en-US" altLang="zh-CN" sz="2800" i="1">
                              <a:latin typeface="Cambria Math" panose="02040503050406030204" pitchFamily="18" charset="0"/>
                            </a:rPr>
                            <m:t>𝑚𝑌</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𝑚</m:t>
                      </m:r>
                      <m:d>
                        <m:dPr>
                          <m:ctrlPr>
                            <a:rPr lang="en-US" altLang="zh-CN" sz="2800" b="0" i="1" smtClean="0">
                              <a:latin typeface="Cambria Math" panose="02040503050406030204" pitchFamily="18" charset="0"/>
                            </a:rPr>
                          </m:ctrlPr>
                        </m:dPr>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r>
                                <a:rPr lang="en-US" altLang="zh-CN" sz="2800" i="1">
                                  <a:latin typeface="Cambria Math" panose="02040503050406030204" pitchFamily="18" charset="0"/>
                                </a:rPr>
                                <m:t>𝐼</m:t>
                              </m:r>
                              <m:r>
                                <a:rPr lang="en-US" altLang="zh-CN" sz="2800" i="1">
                                  <a:latin typeface="Cambria Math" panose="02040503050406030204" pitchFamily="18" charset="0"/>
                                </a:rPr>
                                <m:t>+</m:t>
                              </m:r>
                              <m:r>
                                <a:rPr lang="en-US" altLang="zh-CN" sz="2800" i="1">
                                  <a:latin typeface="Cambria Math" panose="02040503050406030204" pitchFamily="18" charset="0"/>
                                </a:rPr>
                                <m:t>𝐺</m:t>
                              </m:r>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num>
                            <m:den>
                              <m:r>
                                <a:rPr lang="en-US" altLang="zh-CN" sz="2800" i="1">
                                  <a:latin typeface="Cambria Math" panose="02040503050406030204" pitchFamily="18" charset="0"/>
                                </a:rPr>
                                <m:t>1−</m:t>
                              </m:r>
                              <m:r>
                                <a:rPr lang="en-US" altLang="zh-CN" sz="2800" i="1">
                                  <a:latin typeface="Cambria Math" panose="02040503050406030204" pitchFamily="18" charset="0"/>
                                </a:rPr>
                                <m:t>𝑐</m:t>
                              </m:r>
                              <m:r>
                                <a:rPr lang="en-US" altLang="zh-CN" sz="2800" i="1">
                                  <a:latin typeface="Cambria Math" panose="02040503050406030204" pitchFamily="18" charset="0"/>
                                </a:rPr>
                                <m:t>+</m:t>
                              </m:r>
                              <m:r>
                                <a:rPr lang="en-US" altLang="zh-CN" sz="2800" i="1">
                                  <a:latin typeface="Cambria Math" panose="02040503050406030204" pitchFamily="18" charset="0"/>
                                </a:rPr>
                                <m:t>𝑚</m:t>
                              </m:r>
                            </m:den>
                          </m:f>
                        </m:e>
                      </m:d>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𝑐</m:t>
                              </m:r>
                            </m:num>
                            <m:den>
                              <m:r>
                                <a:rPr lang="en-US" altLang="zh-CN" sz="2800" i="1">
                                  <a:latin typeface="Cambria Math" panose="02040503050406030204" pitchFamily="18" charset="0"/>
                                </a:rPr>
                                <m:t>1−</m:t>
                              </m:r>
                              <m:r>
                                <a:rPr lang="en-US" altLang="zh-CN" sz="2800" i="1">
                                  <a:latin typeface="Cambria Math" panose="02040503050406030204" pitchFamily="18" charset="0"/>
                                </a:rPr>
                                <m:t>𝑐</m:t>
                              </m:r>
                              <m:r>
                                <a:rPr lang="en-US" altLang="zh-CN" sz="2800" i="1">
                                  <a:latin typeface="Cambria Math" panose="02040503050406030204" pitchFamily="18" charset="0"/>
                                </a:rPr>
                                <m:t>+</m:t>
                              </m:r>
                              <m:r>
                                <a:rPr lang="en-US" altLang="zh-CN" sz="2800" b="0" i="1" smtClean="0">
                                  <a:latin typeface="Cambria Math" panose="02040503050406030204" pitchFamily="18" charset="0"/>
                                </a:rPr>
                                <m:t>𝑚</m:t>
                              </m:r>
                            </m:den>
                          </m:f>
                        </m:e>
                      </m:d>
                      <m:d>
                        <m:dPr>
                          <m:ctrlPr>
                            <a:rPr lang="en-US" altLang="zh-CN" sz="2800" b="0" i="1" smtClean="0">
                              <a:latin typeface="Cambria Math" panose="02040503050406030204" pitchFamily="18" charset="0"/>
                            </a:rPr>
                          </m:ctrlPr>
                        </m:dPr>
                        <m:e>
                          <m:r>
                            <a:rPr lang="en-US" altLang="zh-CN" sz="2800" i="1">
                              <a:latin typeface="Cambria Math" panose="02040503050406030204" pitchFamily="18" charset="0"/>
                            </a:rPr>
                            <m:t>𝑋</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e>
                      </m:d>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𝑚</m:t>
                          </m:r>
                        </m:num>
                        <m:den>
                          <m:r>
                            <a:rPr lang="en-US" altLang="zh-CN" sz="2800" i="1">
                              <a:latin typeface="Cambria Math" panose="02040503050406030204" pitchFamily="18" charset="0"/>
                            </a:rPr>
                            <m:t>1−</m:t>
                          </m:r>
                          <m:r>
                            <a:rPr lang="en-US" altLang="zh-CN" sz="2800" i="1">
                              <a:latin typeface="Cambria Math" panose="02040503050406030204" pitchFamily="18" charset="0"/>
                            </a:rPr>
                            <m:t>𝑐</m:t>
                          </m:r>
                          <m:r>
                            <a:rPr lang="en-US" altLang="zh-CN" sz="2800" i="1">
                              <a:latin typeface="Cambria Math" panose="02040503050406030204" pitchFamily="18" charset="0"/>
                            </a:rPr>
                            <m:t>+</m:t>
                          </m:r>
                          <m:r>
                            <a:rPr lang="en-US" altLang="zh-CN" sz="2800" i="1">
                              <a:latin typeface="Cambria Math" panose="02040503050406030204" pitchFamily="18" charset="0"/>
                            </a:rPr>
                            <m:t>𝑚</m:t>
                          </m:r>
                        </m:den>
                      </m:f>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r>
                        <a:rPr lang="en-US" altLang="zh-CN" sz="2800" i="1">
                          <a:latin typeface="Cambria Math" panose="02040503050406030204" pitchFamily="18" charset="0"/>
                        </a:rPr>
                        <m:t>𝐼</m:t>
                      </m:r>
                      <m:r>
                        <a:rPr lang="en-US" altLang="zh-CN" sz="2800" i="1">
                          <a:latin typeface="Cambria Math" panose="02040503050406030204" pitchFamily="18" charset="0"/>
                        </a:rPr>
                        <m:t>+</m:t>
                      </m:r>
                      <m:r>
                        <a:rPr lang="en-US" altLang="zh-CN" sz="2800" i="1">
                          <a:latin typeface="Cambria Math" panose="02040503050406030204" pitchFamily="18" charset="0"/>
                        </a:rPr>
                        <m:t>𝐺</m:t>
                      </m:r>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rPr>
                            <m:t>𝐵</m:t>
                          </m:r>
                        </m:num>
                        <m:den>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𝑋</m:t>
                          </m:r>
                        </m:den>
                      </m:f>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𝑐</m:t>
                          </m:r>
                        </m:num>
                        <m:den>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𝑐</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𝑚</m:t>
                          </m:r>
                        </m:den>
                      </m:f>
                    </m:oMath>
                  </m:oMathPara>
                </a14:m>
                <a:endParaRPr lang="zh-CN" altLang="en-US" sz="2800" dirty="0"/>
              </a:p>
            </p:txBody>
          </p:sp>
        </mc:Choice>
        <mc:Fallback xmlns="">
          <p:sp>
            <p:nvSpPr>
              <p:cNvPr id="2" name="文本框 1">
                <a:extLst>
                  <a:ext uri="{FF2B5EF4-FFF2-40B4-BE49-F238E27FC236}">
                    <a16:creationId xmlns:a16="http://schemas.microsoft.com/office/drawing/2014/main" id="{2CAB1EAD-0D16-4A38-B087-CC2775652B87}"/>
                  </a:ext>
                </a:extLst>
              </p:cNvPr>
              <p:cNvSpPr txBox="1">
                <a:spLocks noRot="1" noChangeAspect="1" noMove="1" noResize="1" noEditPoints="1" noAdjustHandles="1" noChangeArrowheads="1" noChangeShapeType="1" noTextEdit="1"/>
              </p:cNvSpPr>
              <p:nvPr/>
            </p:nvSpPr>
            <p:spPr>
              <a:xfrm>
                <a:off x="40640" y="840544"/>
                <a:ext cx="12110719" cy="5766835"/>
              </a:xfrm>
              <a:prstGeom prst="rect">
                <a:avLst/>
              </a:prstGeom>
              <a:blipFill>
                <a:blip r:embed="rId4"/>
                <a:stretch>
                  <a:fillRect l="-1057" t="-1268" r="-3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2784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5189213" cy="687948"/>
            <a:chOff x="3993858" y="1478759"/>
            <a:chExt cx="5189213" cy="687948"/>
          </a:xfrm>
        </p:grpSpPr>
        <p:sp>
          <p:nvSpPr>
            <p:cNvPr id="8" name="TextBox 7"/>
            <p:cNvSpPr txBox="1"/>
            <p:nvPr/>
          </p:nvSpPr>
          <p:spPr bwMode="auto">
            <a:xfrm>
              <a:off x="4781880" y="1478759"/>
              <a:ext cx="440119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风险厌恶与资本配置</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1</a:t>
              </a: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6</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5189213" cy="687948"/>
            <a:chOff x="3993858" y="1478759"/>
            <a:chExt cx="5189213"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440119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信用风险与贷款收益</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1</a:t>
              </a: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9</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3571783" cy="687948"/>
            <a:chOff x="3993858" y="1478759"/>
            <a:chExt cx="3571783"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278376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en-US" altLang="zh-CN"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RAROC</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模型</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1</a:t>
              </a: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8</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3324921" cy="687948"/>
            <a:chOff x="3993858" y="1478759"/>
            <a:chExt cx="3324921"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2536899"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en-US" altLang="zh-CN"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CAPM</a:t>
              </a: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模型</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1</a:t>
              </a: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7</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C016EDED-902A-3529-F9C0-095FCAEC5081}"/>
              </a:ext>
            </a:extLst>
          </p:cNvPr>
          <p:cNvGrpSpPr/>
          <p:nvPr/>
        </p:nvGrpSpPr>
        <p:grpSpPr>
          <a:xfrm>
            <a:off x="3984059" y="5543253"/>
            <a:ext cx="6112542" cy="687948"/>
            <a:chOff x="3993858" y="1478759"/>
            <a:chExt cx="6112542" cy="687948"/>
          </a:xfrm>
        </p:grpSpPr>
        <p:sp>
          <p:nvSpPr>
            <p:cNvPr id="20" name="TextBox 7">
              <a:extLst>
                <a:ext uri="{FF2B5EF4-FFF2-40B4-BE49-F238E27FC236}">
                  <a16:creationId xmlns:a16="http://schemas.microsoft.com/office/drawing/2014/main" id="{78DBCB66-52EE-949E-0A89-E366DC889376}"/>
                </a:ext>
              </a:extLst>
            </p:cNvPr>
            <p:cNvSpPr txBox="1"/>
            <p:nvPr/>
          </p:nvSpPr>
          <p:spPr bwMode="auto">
            <a:xfrm>
              <a:off x="4781880" y="1478759"/>
              <a:ext cx="5324520"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信用风险的期限结构模型</a:t>
              </a:r>
            </a:p>
          </p:txBody>
        </p:sp>
        <p:sp>
          <p:nvSpPr>
            <p:cNvPr id="21" name="TextBox 15">
              <a:extLst>
                <a:ext uri="{FF2B5EF4-FFF2-40B4-BE49-F238E27FC236}">
                  <a16:creationId xmlns:a16="http://schemas.microsoft.com/office/drawing/2014/main" id="{E72EC0A7-69A2-759A-6A86-CCBAC5B21E36}"/>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20</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7891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F5D44920-D9EF-48E9-8E1A-1C86DBE3F2E4}"/>
              </a:ext>
            </a:extLst>
          </p:cNvPr>
          <p:cNvSpPr txBox="1"/>
          <p:nvPr/>
        </p:nvSpPr>
        <p:spPr>
          <a:xfrm>
            <a:off x="514926" y="1140349"/>
            <a:ext cx="11162147" cy="4185761"/>
          </a:xfrm>
          <a:prstGeom prst="rect">
            <a:avLst/>
          </a:prstGeom>
          <a:noFill/>
        </p:spPr>
        <p:txBody>
          <a:bodyPr wrap="square">
            <a:spAutoFit/>
          </a:bodyPr>
          <a:lstStyle/>
          <a:p>
            <a:r>
              <a:rPr lang="zh-CN" altLang="en-US" sz="2800" dirty="0"/>
              <a:t>例题：上财</a:t>
            </a:r>
            <a:r>
              <a:rPr lang="en-US" altLang="zh-CN" sz="2800" dirty="0"/>
              <a:t>2022</a:t>
            </a:r>
            <a:r>
              <a:rPr lang="zh-CN" altLang="en-US" sz="2800" dirty="0"/>
              <a:t>年真题</a:t>
            </a:r>
            <a:endParaRPr lang="en-US" altLang="zh-CN" sz="2800" dirty="0"/>
          </a:p>
          <a:p>
            <a:endParaRPr lang="en-US" altLang="zh-CN" sz="1400" dirty="0"/>
          </a:p>
          <a:p>
            <a:r>
              <a:rPr lang="zh-CN" altLang="en-US" sz="2800" dirty="0"/>
              <a:t>假设</a:t>
            </a:r>
            <a:r>
              <a:rPr lang="en-US" altLang="zh-CN" sz="2800" dirty="0"/>
              <a:t>A</a:t>
            </a:r>
            <a:r>
              <a:rPr lang="zh-CN" altLang="en-US" sz="2800" dirty="0"/>
              <a:t>国货币相对于其贸易国</a:t>
            </a:r>
            <a:r>
              <a:rPr lang="en-US" altLang="zh-CN" sz="2800" dirty="0"/>
              <a:t>B</a:t>
            </a:r>
            <a:r>
              <a:rPr lang="zh-CN" altLang="en-US" sz="2800" dirty="0"/>
              <a:t>升值</a:t>
            </a:r>
            <a:r>
              <a:rPr lang="en-US" altLang="zh-CN" sz="2800" dirty="0"/>
              <a:t>10%</a:t>
            </a:r>
            <a:r>
              <a:rPr lang="zh-CN" altLang="en-US" sz="2800" dirty="0"/>
              <a:t>，且这一汇率变动不改变</a:t>
            </a:r>
            <a:r>
              <a:rPr lang="en-US" altLang="zh-CN" sz="2800" dirty="0"/>
              <a:t>A</a:t>
            </a:r>
            <a:r>
              <a:rPr lang="zh-CN" altLang="en-US" sz="2800" dirty="0"/>
              <a:t>国出口商品的</a:t>
            </a:r>
            <a:r>
              <a:rPr lang="en-US" altLang="zh-CN" sz="2800" dirty="0"/>
              <a:t>A</a:t>
            </a:r>
            <a:r>
              <a:rPr lang="zh-CN" altLang="en-US" sz="2800" dirty="0"/>
              <a:t>币价格，也不改变</a:t>
            </a:r>
            <a:r>
              <a:rPr lang="en-US" altLang="zh-CN" sz="2800" dirty="0"/>
              <a:t>B</a:t>
            </a:r>
            <a:r>
              <a:rPr lang="zh-CN" altLang="en-US" sz="2800" dirty="0"/>
              <a:t>国出口商品的</a:t>
            </a:r>
            <a:r>
              <a:rPr lang="en-US" altLang="zh-CN" sz="2800" dirty="0"/>
              <a:t>B</a:t>
            </a:r>
            <a:r>
              <a:rPr lang="zh-CN" altLang="en-US" sz="2800" dirty="0"/>
              <a:t>币价格。 同时假设</a:t>
            </a:r>
            <a:r>
              <a:rPr lang="en-US" altLang="zh-CN" sz="2800" dirty="0"/>
              <a:t>A</a:t>
            </a:r>
            <a:r>
              <a:rPr lang="zh-CN" altLang="en-US" sz="2800" dirty="0"/>
              <a:t>国出口需求弹性</a:t>
            </a:r>
            <a:r>
              <a:rPr lang="en-US" altLang="zh-CN" sz="2800" dirty="0"/>
              <a:t>-0.7</a:t>
            </a:r>
            <a:r>
              <a:rPr lang="zh-CN" altLang="en-US" sz="2800" dirty="0"/>
              <a:t>，进口需求弹性</a:t>
            </a:r>
            <a:r>
              <a:rPr lang="en-US" altLang="zh-CN" sz="2800" dirty="0"/>
              <a:t>-0.4</a:t>
            </a:r>
            <a:r>
              <a:rPr lang="zh-CN" altLang="en-US" sz="2800" dirty="0"/>
              <a:t>，</a:t>
            </a:r>
            <a:r>
              <a:rPr lang="en-US" altLang="zh-CN" sz="2800" dirty="0"/>
              <a:t>A</a:t>
            </a:r>
            <a:r>
              <a:rPr lang="zh-CN" altLang="en-US" sz="2800" dirty="0"/>
              <a:t>国边际消费倾向</a:t>
            </a:r>
            <a:r>
              <a:rPr lang="en-US" altLang="zh-CN" sz="2800" dirty="0"/>
              <a:t>0.8</a:t>
            </a:r>
            <a:r>
              <a:rPr lang="zh-CN" altLang="en-US" sz="2800" dirty="0"/>
              <a:t>，边际进口倾向是</a:t>
            </a:r>
            <a:r>
              <a:rPr lang="en-US" altLang="zh-CN" sz="2800" dirty="0"/>
              <a:t>0.3</a:t>
            </a:r>
          </a:p>
          <a:p>
            <a:r>
              <a:rPr lang="zh-CN" altLang="en-US" sz="2800" dirty="0"/>
              <a:t>（</a:t>
            </a:r>
            <a:r>
              <a:rPr lang="en-US" altLang="zh-CN" sz="2800" dirty="0"/>
              <a:t>1</a:t>
            </a:r>
            <a:r>
              <a:rPr lang="zh-CN" altLang="en-US" sz="2800" dirty="0"/>
              <a:t>）根据贸易弹性理论，计算</a:t>
            </a:r>
            <a:r>
              <a:rPr lang="en-US" altLang="zh-CN" sz="2800" dirty="0"/>
              <a:t>A</a:t>
            </a:r>
            <a:r>
              <a:rPr lang="zh-CN" altLang="en-US" sz="2800" dirty="0"/>
              <a:t>币升值给</a:t>
            </a:r>
            <a:r>
              <a:rPr lang="en-US" altLang="zh-CN" sz="2800" dirty="0"/>
              <a:t>A</a:t>
            </a:r>
            <a:r>
              <a:rPr lang="zh-CN" altLang="en-US" sz="2800" dirty="0"/>
              <a:t>国带来的贸易收支的价值变化。</a:t>
            </a:r>
            <a:endParaRPr lang="en-US" altLang="zh-CN" sz="2800" dirty="0"/>
          </a:p>
          <a:p>
            <a:r>
              <a:rPr lang="zh-CN" altLang="en-US" sz="2800" dirty="0"/>
              <a:t>（</a:t>
            </a:r>
            <a:r>
              <a:rPr lang="en-US" altLang="zh-CN" sz="2800" dirty="0"/>
              <a:t>2</a:t>
            </a:r>
            <a:r>
              <a:rPr lang="zh-CN" altLang="en-US" sz="2800" dirty="0"/>
              <a:t>）根据贸易乘数理论，根据（</a:t>
            </a:r>
            <a:r>
              <a:rPr lang="en-US" altLang="zh-CN" sz="2800" dirty="0"/>
              <a:t>1</a:t>
            </a:r>
            <a:r>
              <a:rPr lang="zh-CN" altLang="en-US" sz="2800" dirty="0"/>
              <a:t>）中的贸易收支变化，计算 </a:t>
            </a:r>
            <a:r>
              <a:rPr lang="en-US" altLang="zh-CN" sz="2800" dirty="0"/>
              <a:t>A </a:t>
            </a:r>
            <a:r>
              <a:rPr lang="zh-CN" altLang="en-US" sz="2800" dirty="0"/>
              <a:t>国国民收入变化幅度是多少。</a:t>
            </a:r>
          </a:p>
        </p:txBody>
      </p:sp>
    </p:spTree>
    <p:extLst>
      <p:ext uri="{BB962C8B-B14F-4D97-AF65-F5344CB8AC3E}">
        <p14:creationId xmlns:p14="http://schemas.microsoft.com/office/powerpoint/2010/main" val="3482367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C3A16F3-2624-4995-A9DE-E48A317DFF03}"/>
                  </a:ext>
                </a:extLst>
              </p:cNvPr>
              <p:cNvSpPr txBox="1"/>
              <p:nvPr/>
            </p:nvSpPr>
            <p:spPr>
              <a:xfrm>
                <a:off x="41868" y="848869"/>
                <a:ext cx="12108265" cy="4213141"/>
              </a:xfrm>
              <a:prstGeom prst="rect">
                <a:avLst/>
              </a:prstGeom>
              <a:noFill/>
            </p:spPr>
            <p:txBody>
              <a:bodyPr wrap="square" rtlCol="0">
                <a:spAutoFit/>
              </a:bodyPr>
              <a:lstStyle/>
              <a:p>
                <a:pPr algn="l"/>
                <a:r>
                  <a:rPr lang="zh-CN" altLang="en-US" sz="2400" dirty="0"/>
                  <a:t>答案：</a:t>
                </a:r>
                <a:endParaRPr lang="en-US" altLang="zh-CN" sz="2400" dirty="0"/>
              </a:p>
              <a:p>
                <a:pPr algn="l"/>
                <a:r>
                  <a:rPr lang="zh-CN" altLang="en-US" sz="2400" dirty="0"/>
                  <a:t>（</a:t>
                </a:r>
                <a:r>
                  <a:rPr lang="en-US" altLang="zh-CN" sz="2400" dirty="0"/>
                  <a:t>1</a:t>
                </a:r>
                <a:r>
                  <a:rPr lang="zh-CN" altLang="en-US" sz="2400" dirty="0"/>
                  <a:t>）当</a:t>
                </a:r>
                <a:r>
                  <a:rPr lang="en-US" altLang="zh-CN" sz="2400" dirty="0"/>
                  <a:t>A</a:t>
                </a:r>
                <a:r>
                  <a:rPr lang="zh-CN" altLang="en-US" sz="2400" dirty="0"/>
                  <a:t>国货币相对于</a:t>
                </a:r>
                <a:r>
                  <a:rPr lang="en-US" altLang="zh-CN" sz="2400" dirty="0"/>
                  <a:t>B</a:t>
                </a:r>
                <a:r>
                  <a:rPr lang="zh-CN" altLang="en-US" sz="2400" dirty="0"/>
                  <a:t>国货币升值</a:t>
                </a:r>
                <a:r>
                  <a:rPr lang="en-US" altLang="zh-CN" sz="2400" dirty="0"/>
                  <a:t>10%</a:t>
                </a:r>
                <a:r>
                  <a:rPr lang="zh-CN" altLang="en-US" sz="2400" dirty="0"/>
                  <a:t>后，对于进口及出口的影响如下：</a:t>
                </a:r>
                <a:endParaRPr lang="en-US" altLang="zh-CN" sz="2400" dirty="0"/>
              </a:p>
              <a:p>
                <a:pPr algn="l"/>
                <a:r>
                  <a:rPr lang="zh-CN" altLang="en-US" sz="2400" dirty="0"/>
                  <a:t>①进口：以</a:t>
                </a:r>
                <a:r>
                  <a:rPr lang="en-US" altLang="zh-CN" sz="2400" dirty="0"/>
                  <a:t>B</a:t>
                </a:r>
                <a:r>
                  <a:rPr lang="zh-CN" altLang="en-US" sz="2400" dirty="0"/>
                  <a:t>国货币计价，由于</a:t>
                </a:r>
                <a:r>
                  <a:rPr lang="en-US" altLang="zh-CN" sz="2400" dirty="0"/>
                  <a:t>A</a:t>
                </a:r>
                <a:r>
                  <a:rPr lang="zh-CN" altLang="en-US" sz="2400" dirty="0"/>
                  <a:t>国货币升值使得进口成本降低</a:t>
                </a:r>
                <a:r>
                  <a:rPr lang="en-US" altLang="zh-CN" sz="2400" dirty="0"/>
                  <a:t>10%</a:t>
                </a:r>
                <a:r>
                  <a:rPr lang="zh-CN" altLang="en-US" sz="2400" dirty="0"/>
                  <a:t>，进口需求价格弹性为</a:t>
                </a:r>
                <a:r>
                  <a:rPr lang="en-US" altLang="zh-CN" sz="2400" dirty="0"/>
                  <a:t>-0.4</a:t>
                </a:r>
                <a:r>
                  <a:rPr lang="zh-CN" altLang="en-US" sz="2400" dirty="0"/>
                  <a:t>，因此进口数量增加</a:t>
                </a:r>
                <a:r>
                  <a:rPr lang="en-US" altLang="zh-CN" sz="2400" dirty="0"/>
                  <a:t>4%</a:t>
                </a:r>
                <a:r>
                  <a:rPr lang="zh-CN" altLang="en-US" sz="2400" dirty="0"/>
                  <a:t>。总体来看，</a:t>
                </a:r>
                <a14:m>
                  <m:oMath xmlns:m="http://schemas.openxmlformats.org/officeDocument/2006/math">
                    <m:r>
                      <a:rPr lang="zh-CN" altLang="en-US" sz="2400" i="1" dirty="0" smtClean="0">
                        <a:latin typeface="Cambria Math" panose="02040503050406030204" pitchFamily="18" charset="0"/>
                      </a:rPr>
                      <m:t>进口额变动</m:t>
                    </m:r>
                    <m:r>
                      <a:rPr lang="en-US" altLang="zh-CN" sz="2400" i="1" dirty="0" smtClean="0">
                        <a:latin typeface="Cambria Math" panose="02040503050406030204" pitchFamily="18" charset="0"/>
                      </a:rPr>
                      <m:t>=−10%+4%=−6%</m:t>
                    </m:r>
                  </m:oMath>
                </a14:m>
                <a:r>
                  <a:rPr lang="zh-CN" altLang="en-US" sz="2400" dirty="0"/>
                  <a:t>，即进口额下降</a:t>
                </a:r>
                <a:r>
                  <a:rPr lang="en-US" altLang="zh-CN" sz="2400" dirty="0"/>
                  <a:t>6%</a:t>
                </a:r>
                <a:r>
                  <a:rPr lang="zh-CN" altLang="en-US" sz="2400" dirty="0"/>
                  <a:t>；</a:t>
                </a:r>
                <a:endParaRPr lang="en-US" altLang="zh-CN" sz="2400" dirty="0"/>
              </a:p>
              <a:p>
                <a:pPr algn="l"/>
                <a:r>
                  <a:rPr lang="zh-CN" altLang="en-US" sz="2400" dirty="0"/>
                  <a:t>②出口：以本国货币计价，所以出口的商品价格不变。出口需求价格弹性为</a:t>
                </a:r>
                <a:r>
                  <a:rPr lang="en-US" altLang="zh-CN" sz="2400" dirty="0"/>
                  <a:t>-0.7</a:t>
                </a:r>
                <a:r>
                  <a:rPr lang="zh-CN" altLang="en-US" sz="2400" dirty="0"/>
                  <a:t>，因此出口数量下降</a:t>
                </a:r>
                <a:r>
                  <a:rPr lang="en-US" altLang="zh-CN" sz="2400" dirty="0"/>
                  <a:t>7%</a:t>
                </a:r>
                <a:r>
                  <a:rPr lang="zh-CN" altLang="en-US" sz="2400" dirty="0"/>
                  <a:t>。总体来看，</a:t>
                </a:r>
                <a14:m>
                  <m:oMath xmlns:m="http://schemas.openxmlformats.org/officeDocument/2006/math">
                    <m:r>
                      <a:rPr lang="zh-CN" altLang="en-US" sz="2400" i="1" dirty="0" smtClean="0">
                        <a:latin typeface="Cambria Math" panose="02040503050406030204" pitchFamily="18" charset="0"/>
                      </a:rPr>
                      <m:t>出口额变动</m:t>
                    </m:r>
                    <m:r>
                      <a:rPr lang="en-US" altLang="zh-CN" sz="2400" i="1" dirty="0" smtClean="0">
                        <a:latin typeface="Cambria Math" panose="02040503050406030204" pitchFamily="18" charset="0"/>
                      </a:rPr>
                      <m:t>=0−7%=−7%</m:t>
                    </m:r>
                  </m:oMath>
                </a14:m>
                <a:r>
                  <a:rPr lang="zh-CN" altLang="en-US" sz="2400" dirty="0"/>
                  <a:t>，即出口额下降</a:t>
                </a:r>
                <a:r>
                  <a:rPr lang="en-US" altLang="zh-CN" sz="2400" dirty="0"/>
                  <a:t>7%</a:t>
                </a:r>
                <a:r>
                  <a:rPr lang="zh-CN" altLang="en-US" sz="2400" dirty="0"/>
                  <a:t>；</a:t>
                </a:r>
                <a:endParaRPr lang="en-US" altLang="zh-CN" sz="2400" dirty="0"/>
              </a:p>
              <a:p>
                <a:pPr algn="l"/>
                <a:r>
                  <a:rPr lang="zh-CN" altLang="en-US" sz="2400" dirty="0"/>
                  <a:t>总体来看，贸易收支恶化，</a:t>
                </a:r>
                <a14:m>
                  <m:oMath xmlns:m="http://schemas.openxmlformats.org/officeDocument/2006/math">
                    <m:r>
                      <a:rPr lang="zh-CN" altLang="en-US" sz="240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e>
                    </m:d>
                    <m:r>
                      <a:rPr lang="en-US" altLang="zh-CN" sz="2400" b="0" i="1" smtClean="0">
                        <a:latin typeface="Cambria Math" panose="02040503050406030204" pitchFamily="18" charset="0"/>
                      </a:rPr>
                      <m:t>=−1%</m:t>
                    </m:r>
                  </m:oMath>
                </a14:m>
                <a:endParaRPr lang="en-US" altLang="zh-CN" sz="2400" dirty="0"/>
              </a:p>
              <a:p>
                <a:pPr algn="l"/>
                <a:endParaRPr lang="en-US" altLang="zh-CN" sz="1400" dirty="0"/>
              </a:p>
              <a:p>
                <a:r>
                  <a:rPr lang="zh-CN" altLang="en-US" sz="2400" dirty="0"/>
                  <a:t>（</a:t>
                </a:r>
                <a:r>
                  <a:rPr lang="en-US" altLang="zh-CN" sz="2400" dirty="0"/>
                  <a:t>2</a:t>
                </a:r>
                <a:r>
                  <a:rPr lang="zh-CN" altLang="en-US" sz="2400" dirty="0"/>
                  <a:t>）根据贸易乘数论：</a:t>
                </a:r>
                <a14:m>
                  <m:oMath xmlns:m="http://schemas.openxmlformats.org/officeDocument/2006/math">
                    <m:f>
                      <m:fPr>
                        <m:ctrlPr>
                          <a:rPr lang="en-US" altLang="zh-CN" sz="2400" i="1" smtClean="0">
                            <a:solidFill>
                              <a:srgbClr val="FF0000"/>
                            </a:solidFill>
                            <a:latin typeface="Cambria Math" panose="02040503050406030204" pitchFamily="18" charset="0"/>
                          </a:rPr>
                        </m:ctrlPr>
                      </m:fPr>
                      <m:num>
                        <m:r>
                          <a:rPr lang="en-US" altLang="zh-CN" sz="240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𝑌</m:t>
                        </m:r>
                      </m:num>
                      <m:den>
                        <m:r>
                          <a:rPr lang="zh-CN" altLang="en-US"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𝑋</m:t>
                        </m:r>
                        <m:r>
                          <a:rPr lang="en-US" altLang="zh-CN" sz="2400" b="0" i="1" smtClean="0">
                            <a:solidFill>
                              <a:srgbClr val="FF0000"/>
                            </a:solidFill>
                            <a:latin typeface="Cambria Math" panose="02040503050406030204" pitchFamily="18" charset="0"/>
                          </a:rPr>
                          <m:t>−</m:t>
                        </m:r>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𝑀</m:t>
                            </m:r>
                          </m:e>
                          <m:sub>
                            <m:r>
                              <a:rPr lang="en-US" altLang="zh-CN" sz="2400" i="1">
                                <a:solidFill>
                                  <a:srgbClr val="FF0000"/>
                                </a:solidFill>
                                <a:latin typeface="Cambria Math" panose="02040503050406030204" pitchFamily="18" charset="0"/>
                              </a:rPr>
                              <m:t>0</m:t>
                            </m:r>
                          </m:sub>
                        </m:sSub>
                        <m:r>
                          <a:rPr lang="en-US" altLang="zh-CN" sz="2400" b="0" i="1" smtClean="0">
                            <a:solidFill>
                              <a:srgbClr val="FF0000"/>
                            </a:solidFill>
                            <a:latin typeface="Cambria Math" panose="02040503050406030204" pitchFamily="18" charset="0"/>
                          </a:rPr>
                          <m:t>)</m:t>
                        </m:r>
                      </m:den>
                    </m:f>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1</m:t>
                        </m:r>
                      </m:num>
                      <m:den>
                        <m:r>
                          <a:rPr lang="en-US" altLang="zh-CN" sz="2400" b="0" i="1" smtClean="0">
                            <a:solidFill>
                              <a:srgbClr val="FF0000"/>
                            </a:solidFill>
                            <a:latin typeface="Cambria Math" panose="02040503050406030204" pitchFamily="18" charset="0"/>
                          </a:rPr>
                          <m:t>1−</m:t>
                        </m:r>
                        <m:r>
                          <a:rPr lang="en-US" altLang="zh-CN" sz="2400" b="0" i="1" smtClean="0">
                            <a:solidFill>
                              <a:srgbClr val="FF0000"/>
                            </a:solidFill>
                            <a:latin typeface="Cambria Math" panose="02040503050406030204" pitchFamily="18" charset="0"/>
                          </a:rPr>
                          <m:t>𝑐</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𝑚</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1−0.8+0.3</m:t>
                        </m:r>
                      </m:den>
                    </m:f>
                    <m:r>
                      <a:rPr lang="en-US" altLang="zh-CN" sz="2400" b="0" i="1" smtClean="0">
                        <a:latin typeface="Cambria Math" panose="02040503050406030204" pitchFamily="18" charset="0"/>
                      </a:rPr>
                      <m:t>=2</m:t>
                    </m:r>
                    <m:r>
                      <a:rPr lang="en-US" altLang="zh-CN" sz="2400" i="1" smtClean="0">
                        <a:solidFill>
                          <a:schemeClr val="tx1"/>
                        </a:solidFill>
                        <a:latin typeface="Cambria Math" panose="02040503050406030204" pitchFamily="18" charset="0"/>
                        <a:ea typeface="Cambria Math" panose="02040503050406030204" pitchFamily="18" charset="0"/>
                      </a:rPr>
                      <m:t>⇒∆</m:t>
                    </m:r>
                    <m:r>
                      <a:rPr lang="en-US" altLang="zh-CN" sz="2400" i="1" smtClean="0">
                        <a:solidFill>
                          <a:schemeClr val="tx1"/>
                        </a:solidFill>
                        <a:latin typeface="Cambria Math" panose="02040503050406030204" pitchFamily="18" charset="0"/>
                        <a:ea typeface="Cambria Math" panose="02040503050406030204" pitchFamily="18" charset="0"/>
                      </a:rPr>
                      <m:t>𝑌</m:t>
                    </m:r>
                    <m:r>
                      <a:rPr lang="en-US" altLang="zh-CN" sz="2400" b="0" i="1" smtClean="0">
                        <a:solidFill>
                          <a:schemeClr val="tx1"/>
                        </a:solidFill>
                        <a:latin typeface="Cambria Math" panose="02040503050406030204" pitchFamily="18" charset="0"/>
                        <a:ea typeface="Cambria Math" panose="02040503050406030204" pitchFamily="18" charset="0"/>
                      </a:rPr>
                      <m:t>=−2%</m:t>
                    </m:r>
                  </m:oMath>
                </a14:m>
                <a:r>
                  <a:rPr lang="zh-CN" altLang="en-US" sz="2400" dirty="0"/>
                  <a:t>，即国内收入下降</a:t>
                </a:r>
                <a:r>
                  <a:rPr lang="en-US" altLang="zh-CN" sz="2400" dirty="0"/>
                  <a:t>2%</a:t>
                </a:r>
                <a:r>
                  <a:rPr lang="zh-CN" altLang="en-US" sz="2400" dirty="0"/>
                  <a:t>。</a:t>
                </a:r>
              </a:p>
            </p:txBody>
          </p:sp>
        </mc:Choice>
        <mc:Fallback xmlns="">
          <p:sp>
            <p:nvSpPr>
              <p:cNvPr id="2" name="文本框 1">
                <a:extLst>
                  <a:ext uri="{FF2B5EF4-FFF2-40B4-BE49-F238E27FC236}">
                    <a16:creationId xmlns:a16="http://schemas.microsoft.com/office/drawing/2014/main" id="{4C3A16F3-2624-4995-A9DE-E48A317DFF03}"/>
                  </a:ext>
                </a:extLst>
              </p:cNvPr>
              <p:cNvSpPr txBox="1">
                <a:spLocks noRot="1" noChangeAspect="1" noMove="1" noResize="1" noEditPoints="1" noAdjustHandles="1" noChangeArrowheads="1" noChangeShapeType="1" noTextEdit="1"/>
              </p:cNvSpPr>
              <p:nvPr/>
            </p:nvSpPr>
            <p:spPr>
              <a:xfrm>
                <a:off x="41868" y="848869"/>
                <a:ext cx="12108265" cy="4213141"/>
              </a:xfrm>
              <a:prstGeom prst="rect">
                <a:avLst/>
              </a:prstGeom>
              <a:blipFill>
                <a:blip r:embed="rId4"/>
                <a:stretch>
                  <a:fillRect l="-806" t="-1013" r="-302" b="-2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766A0850-47BB-42DF-A2B4-5A4CA20C9A3C}"/>
                  </a:ext>
                </a:extLst>
              </p:cNvPr>
              <p:cNvGraphicFramePr>
                <a:graphicFrameLocks noGrp="1"/>
              </p:cNvGraphicFramePr>
              <p:nvPr>
                <p:extLst>
                  <p:ext uri="{D42A27DB-BD31-4B8C-83A1-F6EECF244321}">
                    <p14:modId xmlns:p14="http://schemas.microsoft.com/office/powerpoint/2010/main" val="3943122741"/>
                  </p:ext>
                </p:extLst>
              </p:nvPr>
            </p:nvGraphicFramePr>
            <p:xfrm>
              <a:off x="1343267" y="4778579"/>
              <a:ext cx="9505465" cy="1828800"/>
            </p:xfrm>
            <a:graphic>
              <a:graphicData uri="http://schemas.openxmlformats.org/drawingml/2006/table">
                <a:tbl>
                  <a:tblPr firstRow="1" bandRow="1">
                    <a:tableStyleId>{073A0DAA-6AF3-43AB-8588-CEC1D06C72B9}</a:tableStyleId>
                  </a:tblPr>
                  <a:tblGrid>
                    <a:gridCol w="871980">
                      <a:extLst>
                        <a:ext uri="{9D8B030D-6E8A-4147-A177-3AD203B41FA5}">
                          <a16:colId xmlns:a16="http://schemas.microsoft.com/office/drawing/2014/main" val="2166847423"/>
                        </a:ext>
                      </a:extLst>
                    </a:gridCol>
                    <a:gridCol w="2175545">
                      <a:extLst>
                        <a:ext uri="{9D8B030D-6E8A-4147-A177-3AD203B41FA5}">
                          <a16:colId xmlns:a16="http://schemas.microsoft.com/office/drawing/2014/main" val="1667679471"/>
                        </a:ext>
                      </a:extLst>
                    </a:gridCol>
                    <a:gridCol w="3757519">
                      <a:extLst>
                        <a:ext uri="{9D8B030D-6E8A-4147-A177-3AD203B41FA5}">
                          <a16:colId xmlns:a16="http://schemas.microsoft.com/office/drawing/2014/main" val="2870496109"/>
                        </a:ext>
                      </a:extLst>
                    </a:gridCol>
                    <a:gridCol w="2700421">
                      <a:extLst>
                        <a:ext uri="{9D8B030D-6E8A-4147-A177-3AD203B41FA5}">
                          <a16:colId xmlns:a16="http://schemas.microsoft.com/office/drawing/2014/main" val="4088574603"/>
                        </a:ext>
                      </a:extLst>
                    </a:gridCol>
                  </a:tblGrid>
                  <a:tr h="246284">
                    <a:tc>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相对价格变动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进口（或出口）数量变动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差额变动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6477077"/>
                      </a:ext>
                    </a:extLst>
                  </a:tr>
                  <a:tr h="246284">
                    <a:tc>
                      <a:txBody>
                        <a:bodyPr/>
                        <a:lstStyle/>
                        <a:p>
                          <a:pPr algn="ctr"/>
                          <a:r>
                            <a:rPr lang="zh-CN" altLang="en-US" sz="2400" dirty="0">
                              <a:solidFill>
                                <a:schemeClr val="tx1"/>
                              </a:solidFill>
                            </a:rPr>
                            <a:t>出口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dirty="0" smtClean="0">
                                    <a:solidFill>
                                      <a:schemeClr val="tx1"/>
                                    </a:solidFill>
                                    <a:latin typeface="Cambria Math" panose="02040503050406030204" pitchFamily="18" charset="0"/>
                                    <a:ea typeface="Cambria Math" panose="02040503050406030204" pitchFamily="18" charset="0"/>
                                  </a:rPr>
                                  <m:t>10</m:t>
                                </m:r>
                                <m:r>
                                  <a:rPr lang="en-US" altLang="zh-CN" sz="2400" i="1" dirty="0" smtClean="0">
                                    <a:solidFill>
                                      <a:schemeClr val="tx1"/>
                                    </a:solidFill>
                                    <a:latin typeface="Cambria Math" panose="02040503050406030204" pitchFamily="18" charset="0"/>
                                    <a:ea typeface="Cambria Math" panose="02040503050406030204" pitchFamily="18" charset="0"/>
                                  </a:rPr>
                                  <m:t>%×</m:t>
                                </m:r>
                                <m:r>
                                  <a:rPr lang="en-US" altLang="zh-CN" sz="2400" i="1" dirty="0" smtClean="0">
                                    <a:solidFill>
                                      <a:schemeClr val="tx1"/>
                                    </a:solidFill>
                                    <a:latin typeface="Cambria Math" panose="02040503050406030204" pitchFamily="18" charset="0"/>
                                  </a:rPr>
                                  <m:t>(−0.7)</m:t>
                                </m:r>
                                <m:r>
                                  <a:rPr lang="en-US" altLang="zh-CN" sz="2400" b="0" i="1" dirty="0" smtClean="0">
                                    <a:solidFill>
                                      <a:schemeClr val="tx1"/>
                                    </a:solidFill>
                                    <a:latin typeface="Cambria Math" panose="02040503050406030204" pitchFamily="18" charset="0"/>
                                  </a:rPr>
                                  <m:t>=−7%</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sz="2400" i="1" dirty="0" smtClean="0">
                                    <a:solidFill>
                                      <a:schemeClr val="tx1"/>
                                    </a:solidFill>
                                    <a:latin typeface="Cambria Math" panose="02040503050406030204" pitchFamily="18" charset="0"/>
                                  </a:rPr>
                                  <m:t>收入下降</m:t>
                                </m:r>
                                <m:r>
                                  <a:rPr lang="en-US" altLang="zh-CN" sz="2400" i="1" dirty="0" smtClean="0">
                                    <a:solidFill>
                                      <a:schemeClr val="tx1"/>
                                    </a:solidFill>
                                    <a:latin typeface="Cambria Math" panose="02040503050406030204" pitchFamily="18" charset="0"/>
                                  </a:rPr>
                                  <m:t>7%</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4862653"/>
                      </a:ext>
                    </a:extLst>
                  </a:tr>
                  <a:tr h="246284">
                    <a:tc>
                      <a:txBody>
                        <a:bodyPr/>
                        <a:lstStyle/>
                        <a:p>
                          <a:pPr algn="ctr"/>
                          <a:r>
                            <a:rPr lang="zh-CN" altLang="en-US" sz="2400" dirty="0">
                              <a:solidFill>
                                <a:schemeClr val="tx1"/>
                              </a:solidFill>
                            </a:rPr>
                            <a:t>进口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t>-10%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ea typeface="Cambria Math" panose="02040503050406030204" pitchFamily="18" charset="0"/>
                                  </a:rPr>
                                  <m:t>(−10%)</m:t>
                                </m:r>
                                <m:r>
                                  <a:rPr lang="en-US" altLang="zh-CN" sz="2400" i="1" smtClean="0">
                                    <a:solidFill>
                                      <a:schemeClr val="tx1"/>
                                    </a:solidFill>
                                    <a:latin typeface="Cambria Math" panose="02040503050406030204" pitchFamily="18" charset="0"/>
                                    <a:ea typeface="Cambria Math" panose="02040503050406030204" pitchFamily="18" charset="0"/>
                                  </a:rPr>
                                  <m:t>×</m:t>
                                </m:r>
                                <m:d>
                                  <m:dPr>
                                    <m:ctrlPr>
                                      <a:rPr lang="en-US" altLang="zh-CN" sz="2400" i="1" dirty="0" smtClean="0">
                                        <a:solidFill>
                                          <a:schemeClr val="tx1"/>
                                        </a:solidFill>
                                        <a:latin typeface="Cambria Math" panose="02040503050406030204" pitchFamily="18" charset="0"/>
                                      </a:rPr>
                                    </m:ctrlPr>
                                  </m:dPr>
                                  <m:e>
                                    <m:r>
                                      <a:rPr lang="en-US" altLang="zh-CN" sz="2400" i="1" dirty="0" smtClean="0">
                                        <a:solidFill>
                                          <a:schemeClr val="tx1"/>
                                        </a:solidFill>
                                        <a:latin typeface="Cambria Math" panose="02040503050406030204" pitchFamily="18" charset="0"/>
                                      </a:rPr>
                                      <m:t>−0.</m:t>
                                    </m:r>
                                    <m:r>
                                      <a:rPr lang="en-US" altLang="zh-CN" sz="2400" b="0" i="1" dirty="0" smtClean="0">
                                        <a:solidFill>
                                          <a:schemeClr val="tx1"/>
                                        </a:solidFill>
                                        <a:latin typeface="Cambria Math" panose="02040503050406030204" pitchFamily="18" charset="0"/>
                                      </a:rPr>
                                      <m:t>4</m:t>
                                    </m:r>
                                  </m:e>
                                </m:d>
                                <m:r>
                                  <a:rPr lang="en-US" altLang="zh-CN" sz="2400" b="0" i="1" dirty="0" smtClean="0">
                                    <a:solidFill>
                                      <a:schemeClr val="tx1"/>
                                    </a:solidFill>
                                    <a:latin typeface="Cambria Math" panose="02040503050406030204" pitchFamily="18" charset="0"/>
                                  </a:rPr>
                                  <m:t>=4%</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sz="2400" i="1" dirty="0" smtClean="0">
                                    <a:solidFill>
                                      <a:schemeClr val="tx1"/>
                                    </a:solidFill>
                                    <a:latin typeface="Cambria Math" panose="02040503050406030204" pitchFamily="18" charset="0"/>
                                  </a:rPr>
                                  <m:t>支出下降</m:t>
                                </m:r>
                                <m:r>
                                  <a:rPr lang="en-US" altLang="zh-CN" sz="2400" i="1" dirty="0" smtClean="0">
                                    <a:solidFill>
                                      <a:schemeClr val="tx1"/>
                                    </a:solidFill>
                                    <a:latin typeface="Cambria Math" panose="02040503050406030204" pitchFamily="18" charset="0"/>
                                  </a:rPr>
                                  <m:t>6%</m:t>
                                </m:r>
                              </m:oMath>
                            </m:oMathPara>
                          </a14:m>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718987"/>
                      </a:ext>
                    </a:extLst>
                  </a:tr>
                  <a:tr h="246284">
                    <a:tc>
                      <a:txBody>
                        <a:bodyPr/>
                        <a:lstStyle/>
                        <a:p>
                          <a:pPr algn="ctr"/>
                          <a:r>
                            <a:rPr lang="zh-CN" altLang="en-US" sz="2400" dirty="0">
                              <a:solidFill>
                                <a:schemeClr val="tx1"/>
                              </a:solidFill>
                            </a:rPr>
                            <a:t>合计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654662"/>
                      </a:ext>
                    </a:extLst>
                  </a:tr>
                </a:tbl>
              </a:graphicData>
            </a:graphic>
          </p:graphicFrame>
        </mc:Choice>
        <mc:Fallback xmlns="">
          <p:graphicFrame>
            <p:nvGraphicFramePr>
              <p:cNvPr id="6" name="表格 5">
                <a:extLst>
                  <a:ext uri="{FF2B5EF4-FFF2-40B4-BE49-F238E27FC236}">
                    <a16:creationId xmlns:a16="http://schemas.microsoft.com/office/drawing/2014/main" id="{766A0850-47BB-42DF-A2B4-5A4CA20C9A3C}"/>
                  </a:ext>
                </a:extLst>
              </p:cNvPr>
              <p:cNvGraphicFramePr>
                <a:graphicFrameLocks noGrp="1"/>
              </p:cNvGraphicFramePr>
              <p:nvPr>
                <p:extLst>
                  <p:ext uri="{D42A27DB-BD31-4B8C-83A1-F6EECF244321}">
                    <p14:modId xmlns:p14="http://schemas.microsoft.com/office/powerpoint/2010/main" val="3943122741"/>
                  </p:ext>
                </p:extLst>
              </p:nvPr>
            </p:nvGraphicFramePr>
            <p:xfrm>
              <a:off x="1343267" y="4778579"/>
              <a:ext cx="9505465" cy="1828800"/>
            </p:xfrm>
            <a:graphic>
              <a:graphicData uri="http://schemas.openxmlformats.org/drawingml/2006/table">
                <a:tbl>
                  <a:tblPr firstRow="1" bandRow="1">
                    <a:tableStyleId>{073A0DAA-6AF3-43AB-8588-CEC1D06C72B9}</a:tableStyleId>
                  </a:tblPr>
                  <a:tblGrid>
                    <a:gridCol w="871980">
                      <a:extLst>
                        <a:ext uri="{9D8B030D-6E8A-4147-A177-3AD203B41FA5}">
                          <a16:colId xmlns:a16="http://schemas.microsoft.com/office/drawing/2014/main" val="2166847423"/>
                        </a:ext>
                      </a:extLst>
                    </a:gridCol>
                    <a:gridCol w="2175545">
                      <a:extLst>
                        <a:ext uri="{9D8B030D-6E8A-4147-A177-3AD203B41FA5}">
                          <a16:colId xmlns:a16="http://schemas.microsoft.com/office/drawing/2014/main" val="1667679471"/>
                        </a:ext>
                      </a:extLst>
                    </a:gridCol>
                    <a:gridCol w="3757519">
                      <a:extLst>
                        <a:ext uri="{9D8B030D-6E8A-4147-A177-3AD203B41FA5}">
                          <a16:colId xmlns:a16="http://schemas.microsoft.com/office/drawing/2014/main" val="2870496109"/>
                        </a:ext>
                      </a:extLst>
                    </a:gridCol>
                    <a:gridCol w="2700421">
                      <a:extLst>
                        <a:ext uri="{9D8B030D-6E8A-4147-A177-3AD203B41FA5}">
                          <a16:colId xmlns:a16="http://schemas.microsoft.com/office/drawing/2014/main" val="4088574603"/>
                        </a:ext>
                      </a:extLst>
                    </a:gridCol>
                  </a:tblGrid>
                  <a:tr h="457200">
                    <a:tc>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相对价格变动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进口（或出口）数量变动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差额变动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6477077"/>
                      </a:ext>
                    </a:extLst>
                  </a:tr>
                  <a:tr h="457200">
                    <a:tc>
                      <a:txBody>
                        <a:bodyPr/>
                        <a:lstStyle/>
                        <a:p>
                          <a:pPr algn="ctr"/>
                          <a:r>
                            <a:rPr lang="zh-CN" altLang="en-US" sz="2400" dirty="0">
                              <a:solidFill>
                                <a:schemeClr val="tx1"/>
                              </a:solidFill>
                            </a:rPr>
                            <a:t>出口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1199" t="-106579" r="-72123" b="-22894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52370" t="-106579" r="-451" b="-228947"/>
                          </a:stretch>
                        </a:blipFill>
                      </a:tcPr>
                    </a:tc>
                    <a:extLst>
                      <a:ext uri="{0D108BD9-81ED-4DB2-BD59-A6C34878D82A}">
                        <a16:rowId xmlns:a16="http://schemas.microsoft.com/office/drawing/2014/main" val="944862653"/>
                      </a:ext>
                    </a:extLst>
                  </a:tr>
                  <a:tr h="457200">
                    <a:tc>
                      <a:txBody>
                        <a:bodyPr/>
                        <a:lstStyle/>
                        <a:p>
                          <a:pPr algn="ctr"/>
                          <a:r>
                            <a:rPr lang="zh-CN" altLang="en-US" sz="2400" dirty="0">
                              <a:solidFill>
                                <a:schemeClr val="tx1"/>
                              </a:solidFill>
                            </a:rPr>
                            <a:t>进口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t>-10%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1199" t="-209333" r="-72123" b="-132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52370" t="-209333" r="-451" b="-132000"/>
                          </a:stretch>
                        </a:blipFill>
                      </a:tcPr>
                    </a:tc>
                    <a:extLst>
                      <a:ext uri="{0D108BD9-81ED-4DB2-BD59-A6C34878D82A}">
                        <a16:rowId xmlns:a16="http://schemas.microsoft.com/office/drawing/2014/main" val="111718987"/>
                      </a:ext>
                    </a:extLst>
                  </a:tr>
                  <a:tr h="457200">
                    <a:tc>
                      <a:txBody>
                        <a:bodyPr/>
                        <a:lstStyle/>
                        <a:p>
                          <a:pPr algn="ctr"/>
                          <a:r>
                            <a:rPr lang="zh-CN" altLang="en-US" sz="2400" dirty="0">
                              <a:solidFill>
                                <a:schemeClr val="tx1"/>
                              </a:solidFill>
                            </a:rPr>
                            <a:t>合计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654662"/>
                      </a:ext>
                    </a:extLst>
                  </a:tr>
                </a:tbl>
              </a:graphicData>
            </a:graphic>
          </p:graphicFrame>
        </mc:Fallback>
      </mc:AlternateContent>
    </p:spTree>
    <p:extLst>
      <p:ext uri="{BB962C8B-B14F-4D97-AF65-F5344CB8AC3E}">
        <p14:creationId xmlns:p14="http://schemas.microsoft.com/office/powerpoint/2010/main" val="2751101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18677" y="1869363"/>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8</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66120" y="3930223"/>
            <a:ext cx="265976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乔顿模型</a:t>
            </a:r>
          </a:p>
        </p:txBody>
      </p:sp>
    </p:spTree>
    <p:extLst>
      <p:ext uri="{BB962C8B-B14F-4D97-AF65-F5344CB8AC3E}">
        <p14:creationId xmlns:p14="http://schemas.microsoft.com/office/powerpoint/2010/main" val="1248832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332718"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货币供应量及其构成</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D6C7F78C-8923-4B3C-9A82-F79AAB139D29}"/>
              </a:ext>
            </a:extLst>
          </p:cNvPr>
          <p:cNvSpPr txBox="1"/>
          <p:nvPr/>
        </p:nvSpPr>
        <p:spPr>
          <a:xfrm>
            <a:off x="905436" y="1659285"/>
            <a:ext cx="10381129" cy="3539430"/>
          </a:xfrm>
          <a:prstGeom prst="rect">
            <a:avLst/>
          </a:prstGeom>
          <a:noFill/>
        </p:spPr>
        <p:txBody>
          <a:bodyPr wrap="square" rtlCol="0">
            <a:spAutoFit/>
          </a:bodyPr>
          <a:lstStyle/>
          <a:p>
            <a:pPr algn="l"/>
            <a:r>
              <a:rPr lang="zh-CN" altLang="en-US" sz="2800" dirty="0"/>
              <a:t>要求：</a:t>
            </a:r>
            <a:endParaRPr lang="en-US" altLang="zh-CN" sz="2800" dirty="0"/>
          </a:p>
          <a:p>
            <a:pPr algn="l"/>
            <a:r>
              <a:rPr lang="zh-CN" altLang="en-US" sz="2800" dirty="0"/>
              <a:t>主要记中国的，美国了解</a:t>
            </a:r>
            <a:endParaRPr lang="en-US" altLang="zh-CN" sz="2800" dirty="0"/>
          </a:p>
          <a:p>
            <a:pPr algn="l"/>
            <a:endParaRPr lang="en-US" altLang="zh-CN" sz="2800" dirty="0"/>
          </a:p>
          <a:p>
            <a:pPr algn="l"/>
            <a:r>
              <a:rPr lang="zh-CN" altLang="en-US" sz="2800" dirty="0">
                <a:solidFill>
                  <a:srgbClr val="FF0000"/>
                </a:solidFill>
              </a:rPr>
              <a:t>注：</a:t>
            </a:r>
            <a:r>
              <a:rPr lang="zh-CN" altLang="en-US" sz="2800" dirty="0"/>
              <a:t>一些特殊的资产归属问题</a:t>
            </a:r>
            <a:endParaRPr lang="en-US" altLang="zh-CN" sz="2800" dirty="0"/>
          </a:p>
          <a:p>
            <a:pPr algn="l"/>
            <a:r>
              <a:rPr lang="en-US" altLang="zh-CN" sz="2800" dirty="0">
                <a:solidFill>
                  <a:srgbClr val="FF0000"/>
                </a:solidFill>
              </a:rPr>
              <a:t>M1</a:t>
            </a:r>
            <a:r>
              <a:rPr lang="zh-CN" altLang="en-US" sz="2800" dirty="0">
                <a:solidFill>
                  <a:srgbClr val="FF0000"/>
                </a:solidFill>
              </a:rPr>
              <a:t>：</a:t>
            </a:r>
            <a:r>
              <a:rPr lang="zh-CN" altLang="en-US" sz="2800" dirty="0"/>
              <a:t>只有公众持有的现金</a:t>
            </a:r>
            <a:r>
              <a:rPr lang="en-US" altLang="zh-CN" sz="2800" dirty="0"/>
              <a:t>+</a:t>
            </a:r>
            <a:r>
              <a:rPr lang="zh-CN" altLang="en-US" sz="2800" dirty="0"/>
              <a:t>企事业单位活期存款</a:t>
            </a:r>
            <a:endParaRPr lang="en-US" altLang="zh-CN" sz="2800" dirty="0"/>
          </a:p>
          <a:p>
            <a:pPr algn="l"/>
            <a:r>
              <a:rPr lang="en-US" altLang="zh-CN" sz="2800" dirty="0">
                <a:solidFill>
                  <a:srgbClr val="FF0000"/>
                </a:solidFill>
              </a:rPr>
              <a:t>M2</a:t>
            </a:r>
            <a:r>
              <a:rPr lang="zh-CN" altLang="en-US" sz="2800" dirty="0">
                <a:solidFill>
                  <a:srgbClr val="FF0000"/>
                </a:solidFill>
              </a:rPr>
              <a:t>：</a:t>
            </a:r>
            <a:r>
              <a:rPr lang="zh-CN" altLang="en-US" sz="2800" dirty="0"/>
              <a:t>证券公司客户保证金，住房公积金存款，非金融机构在存款类金融机构存款，货币市场存款账户</a:t>
            </a:r>
            <a:endParaRPr lang="en-US" altLang="zh-CN" sz="2800" dirty="0"/>
          </a:p>
          <a:p>
            <a:pPr algn="l"/>
            <a:r>
              <a:rPr lang="en-US" altLang="zh-CN" sz="2800" dirty="0">
                <a:solidFill>
                  <a:srgbClr val="FF0000"/>
                </a:solidFill>
              </a:rPr>
              <a:t>M3</a:t>
            </a:r>
            <a:r>
              <a:rPr lang="zh-CN" altLang="en-US" sz="2800" dirty="0"/>
              <a:t>：短期国债</a:t>
            </a:r>
          </a:p>
        </p:txBody>
      </p:sp>
    </p:spTree>
    <p:extLst>
      <p:ext uri="{BB962C8B-B14F-4D97-AF65-F5344CB8AC3E}">
        <p14:creationId xmlns:p14="http://schemas.microsoft.com/office/powerpoint/2010/main" val="3747101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332717"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存款货币扩张与紧缩</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516FEE6-330B-4BD9-8D67-5119F019530D}"/>
                  </a:ext>
                </a:extLst>
              </p:cNvPr>
              <p:cNvSpPr txBox="1"/>
              <p:nvPr/>
            </p:nvSpPr>
            <p:spPr>
              <a:xfrm>
                <a:off x="654424" y="1120131"/>
                <a:ext cx="11178988" cy="4617739"/>
              </a:xfrm>
              <a:prstGeom prst="rect">
                <a:avLst/>
              </a:prstGeom>
              <a:noFill/>
            </p:spPr>
            <p:txBody>
              <a:bodyPr wrap="square" rtlCol="0">
                <a:spAutoFit/>
              </a:bodyPr>
              <a:lstStyle/>
              <a:p>
                <a:pPr algn="l"/>
                <a:r>
                  <a:rPr lang="zh-CN" altLang="en-US" sz="2800" dirty="0"/>
                  <a:t>原始存款</a:t>
                </a:r>
                <a:r>
                  <a:rPr lang="en-US" altLang="zh-CN" sz="2800" dirty="0"/>
                  <a:t>/</a:t>
                </a:r>
                <a:r>
                  <a:rPr lang="zh-CN" altLang="en-US" sz="2800" dirty="0"/>
                  <a:t>派生存款：原始存款只改变货币存在形式不改变货币总量，派生存款改变货币总量。</a:t>
                </a:r>
                <a:endParaRPr lang="en-US" altLang="zh-CN" sz="2800" dirty="0"/>
              </a:p>
              <a:p>
                <a:pPr algn="l"/>
                <a:endParaRPr lang="en-US" altLang="zh-CN" sz="2800" dirty="0"/>
              </a:p>
              <a:p>
                <a:pPr algn="l"/>
                <a:r>
                  <a:rPr lang="zh-CN" altLang="en-US" sz="2800" dirty="0"/>
                  <a:t>存款货币多倍扩张</a:t>
                </a:r>
                <a:r>
                  <a:rPr lang="en-US" altLang="zh-CN" sz="2800" dirty="0"/>
                  <a:t>/</a:t>
                </a:r>
                <a:r>
                  <a:rPr lang="zh-CN" altLang="en-US" sz="2800" dirty="0"/>
                  <a:t>紧缩的简化假设：</a:t>
                </a:r>
                <a:endParaRPr lang="en-US" altLang="zh-CN" sz="2800" dirty="0"/>
              </a:p>
              <a:p>
                <a:pPr algn="l"/>
                <a:r>
                  <a:rPr lang="zh-CN" altLang="en-US" sz="2800" dirty="0"/>
                  <a:t>（</a:t>
                </a:r>
                <a:r>
                  <a:rPr lang="en-US" altLang="zh-CN" sz="2800" dirty="0"/>
                  <a:t>1</a:t>
                </a:r>
                <a:r>
                  <a:rPr lang="zh-CN" altLang="en-US" sz="2800" dirty="0"/>
                  <a:t>）</a:t>
                </a:r>
                <a:r>
                  <a:rPr lang="en-US" altLang="zh-CN" sz="2800" dirty="0"/>
                  <a:t>1</a:t>
                </a:r>
                <a:r>
                  <a:rPr lang="zh-CN" altLang="en-US" sz="2800" dirty="0"/>
                  <a:t>家中央银行</a:t>
                </a:r>
                <a:r>
                  <a:rPr lang="en-US" altLang="zh-CN" sz="2800" dirty="0"/>
                  <a:t>+2</a:t>
                </a:r>
                <a:r>
                  <a:rPr lang="zh-CN" altLang="en-US" sz="2800" dirty="0"/>
                  <a:t>家以上商业银行</a:t>
                </a:r>
                <a:endParaRPr lang="en-US" altLang="zh-CN" sz="2800" dirty="0"/>
              </a:p>
              <a:p>
                <a:pPr algn="l"/>
                <a:r>
                  <a:rPr lang="zh-CN" altLang="en-US" sz="2800" dirty="0"/>
                  <a:t>（</a:t>
                </a:r>
                <a:r>
                  <a:rPr lang="en-US" altLang="zh-CN" sz="2800" dirty="0"/>
                  <a:t>2</a:t>
                </a:r>
                <a:r>
                  <a:rPr lang="zh-CN" altLang="en-US" sz="2800" dirty="0"/>
                  <a:t>）存款准备金率为</a:t>
                </a:r>
                <a:r>
                  <a:rPr lang="en-US" altLang="zh-CN" sz="2800" dirty="0"/>
                  <a:t>10%</a:t>
                </a:r>
                <a:r>
                  <a:rPr lang="zh-CN" altLang="en-US" sz="2800" dirty="0"/>
                  <a:t>，商业银行只有活期存款而没有定期存款</a:t>
                </a:r>
                <a:endParaRPr lang="en-US" altLang="zh-CN" sz="2800" dirty="0"/>
              </a:p>
              <a:p>
                <a:pPr algn="l"/>
                <a:r>
                  <a:rPr lang="zh-CN" altLang="en-US" sz="2800" dirty="0"/>
                  <a:t>（</a:t>
                </a:r>
                <a:r>
                  <a:rPr lang="en-US" altLang="zh-CN" sz="2800" dirty="0"/>
                  <a:t>3</a:t>
                </a:r>
                <a:r>
                  <a:rPr lang="zh-CN" altLang="en-US" sz="2800" dirty="0"/>
                  <a:t>）商业银行不保留超额准备金</a:t>
                </a:r>
                <a:endParaRPr lang="en-US" altLang="zh-CN" sz="2800" dirty="0"/>
              </a:p>
              <a:p>
                <a:pPr algn="l"/>
                <a:r>
                  <a:rPr lang="zh-CN" altLang="en-US" sz="2800" dirty="0"/>
                  <a:t>（</a:t>
                </a:r>
                <a:r>
                  <a:rPr lang="en-US" altLang="zh-CN" sz="2800" dirty="0"/>
                  <a:t>4</a:t>
                </a:r>
                <a:r>
                  <a:rPr lang="zh-CN" altLang="en-US" sz="2800" dirty="0"/>
                  <a:t>）客户不持有现金，一收到现金马上存入银行</a:t>
                </a:r>
                <a:endParaRPr lang="en-US" altLang="zh-CN" sz="2800" dirty="0"/>
              </a:p>
              <a:p>
                <a:pPr algn="l"/>
                <a:endParaRPr lang="en-US" altLang="zh-CN" sz="2800" dirty="0"/>
              </a:p>
              <a:p>
                <a:r>
                  <a:rPr lang="zh-CN" altLang="en-US" sz="2800" dirty="0"/>
                  <a:t>公式：</a:t>
                </a:r>
                <a14:m>
                  <m:oMath xmlns:m="http://schemas.openxmlformats.org/officeDocument/2006/math">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𝑅</m:t>
                        </m:r>
                      </m:num>
                      <m:den>
                        <m:r>
                          <a:rPr lang="en-US" altLang="zh-CN" sz="2800" b="0" i="1" smtClean="0">
                            <a:latin typeface="Cambria Math" panose="02040503050406030204" pitchFamily="18" charset="0"/>
                          </a:rPr>
                          <m:t>𝑟</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𝑅</m:t>
                    </m:r>
                  </m:oMath>
                </a14:m>
                <a:r>
                  <a:rPr lang="en-US" altLang="zh-CN" sz="2800" dirty="0"/>
                  <a:t>· </a:t>
                </a:r>
                <a14:m>
                  <m:oMath xmlns:m="http://schemas.openxmlformats.org/officeDocument/2006/math">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i="1">
                            <a:latin typeface="Cambria Math" panose="02040503050406030204" pitchFamily="18" charset="0"/>
                          </a:rPr>
                          <m:t>𝑟</m:t>
                        </m:r>
                      </m:den>
                    </m:f>
                  </m:oMath>
                </a14:m>
                <a:r>
                  <a:rPr lang="zh-CN" altLang="en-US" sz="2800" dirty="0"/>
                  <a:t>，其中</a:t>
                </a:r>
                <a:r>
                  <a:rPr lang="en-US" altLang="zh-CN" sz="2800" dirty="0"/>
                  <a:t>r</a:t>
                </a:r>
                <a:r>
                  <a:rPr lang="zh-CN" altLang="en-US" sz="2800" dirty="0"/>
                  <a:t>为法定存款准备金率</a:t>
                </a:r>
              </a:p>
            </p:txBody>
          </p:sp>
        </mc:Choice>
        <mc:Fallback xmlns="">
          <p:sp>
            <p:nvSpPr>
              <p:cNvPr id="2" name="文本框 1">
                <a:extLst>
                  <a:ext uri="{FF2B5EF4-FFF2-40B4-BE49-F238E27FC236}">
                    <a16:creationId xmlns:a16="http://schemas.microsoft.com/office/drawing/2014/main" id="{4516FEE6-330B-4BD9-8D67-5119F019530D}"/>
                  </a:ext>
                </a:extLst>
              </p:cNvPr>
              <p:cNvSpPr txBox="1">
                <a:spLocks noRot="1" noChangeAspect="1" noMove="1" noResize="1" noEditPoints="1" noAdjustHandles="1" noChangeArrowheads="1" noChangeShapeType="1" noTextEdit="1"/>
              </p:cNvSpPr>
              <p:nvPr/>
            </p:nvSpPr>
            <p:spPr>
              <a:xfrm>
                <a:off x="654424" y="1120131"/>
                <a:ext cx="11178988" cy="4617739"/>
              </a:xfrm>
              <a:prstGeom prst="rect">
                <a:avLst/>
              </a:prstGeom>
              <a:blipFill>
                <a:blip r:embed="rId4"/>
                <a:stretch>
                  <a:fillRect l="-1091" t="-1585" b="-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0743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332714" y="250621"/>
            <a:ext cx="2954656"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简单乘数模型的缺陷</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5" name="组合 4">
            <a:extLst>
              <a:ext uri="{FF2B5EF4-FFF2-40B4-BE49-F238E27FC236}">
                <a16:creationId xmlns:a16="http://schemas.microsoft.com/office/drawing/2014/main" id="{192F634C-E0AA-4AE3-BCAD-86E0794E881F}"/>
              </a:ext>
            </a:extLst>
          </p:cNvPr>
          <p:cNvGrpSpPr/>
          <p:nvPr/>
        </p:nvGrpSpPr>
        <p:grpSpPr>
          <a:xfrm>
            <a:off x="1022335" y="1047861"/>
            <a:ext cx="10147330" cy="4864892"/>
            <a:chOff x="332714" y="1047861"/>
            <a:chExt cx="10147330" cy="4864892"/>
          </a:xfrm>
        </p:grpSpPr>
        <p:sp>
          <p:nvSpPr>
            <p:cNvPr id="2" name="文本框 1">
              <a:extLst>
                <a:ext uri="{FF2B5EF4-FFF2-40B4-BE49-F238E27FC236}">
                  <a16:creationId xmlns:a16="http://schemas.microsoft.com/office/drawing/2014/main" id="{0AD63B4B-5E22-4080-BA32-42FE05E7EC6B}"/>
                </a:ext>
              </a:extLst>
            </p:cNvPr>
            <p:cNvSpPr txBox="1"/>
            <p:nvPr/>
          </p:nvSpPr>
          <p:spPr>
            <a:xfrm>
              <a:off x="332714" y="1047861"/>
              <a:ext cx="10147330" cy="1815882"/>
            </a:xfrm>
            <a:prstGeom prst="rect">
              <a:avLst/>
            </a:prstGeom>
            <a:noFill/>
          </p:spPr>
          <p:txBody>
            <a:bodyPr wrap="none" rtlCol="0">
              <a:spAutoFit/>
            </a:bodyPr>
            <a:lstStyle/>
            <a:p>
              <a:pPr algn="l"/>
              <a:r>
                <a:rPr lang="zh-CN" altLang="en-US" sz="2800" dirty="0"/>
                <a:t>简化假设：</a:t>
              </a:r>
              <a:endParaRPr lang="en-US" altLang="zh-CN" sz="2800" dirty="0"/>
            </a:p>
            <a:p>
              <a:pPr algn="l"/>
              <a:r>
                <a:rPr lang="en-US" altLang="zh-CN" sz="2800" dirty="0"/>
                <a:t>1.</a:t>
              </a:r>
              <a:r>
                <a:rPr lang="zh-CN" altLang="en-US" sz="2800" dirty="0"/>
                <a:t>商业银行会充分利用准备金而并不持有超额准备金</a:t>
              </a:r>
              <a:endParaRPr lang="en-US" altLang="zh-CN" sz="2800" dirty="0"/>
            </a:p>
            <a:p>
              <a:pPr algn="l"/>
              <a:r>
                <a:rPr lang="en-US" altLang="zh-CN" sz="2800" dirty="0"/>
                <a:t>2.</a:t>
              </a:r>
              <a:r>
                <a:rPr lang="zh-CN" altLang="en-US" sz="2800" dirty="0"/>
                <a:t>只有活期存款没有定期存款，因此不存在定期、活期存款转换</a:t>
              </a:r>
              <a:endParaRPr lang="en-US" altLang="zh-CN" sz="2800" dirty="0"/>
            </a:p>
            <a:p>
              <a:pPr algn="l"/>
              <a:r>
                <a:rPr lang="en-US" altLang="zh-CN" sz="2800" dirty="0"/>
                <a:t>3.</a:t>
              </a:r>
              <a:r>
                <a:rPr lang="zh-CN" altLang="en-US" sz="2800" dirty="0"/>
                <a:t>公众不持有现金</a:t>
              </a:r>
            </a:p>
          </p:txBody>
        </p:sp>
        <p:sp>
          <p:nvSpPr>
            <p:cNvPr id="3" name="箭头: 下 2">
              <a:extLst>
                <a:ext uri="{FF2B5EF4-FFF2-40B4-BE49-F238E27FC236}">
                  <a16:creationId xmlns:a16="http://schemas.microsoft.com/office/drawing/2014/main" id="{1380D4DD-E414-45BA-8A30-36AEB3AC1579}"/>
                </a:ext>
              </a:extLst>
            </p:cNvPr>
            <p:cNvSpPr/>
            <p:nvPr/>
          </p:nvSpPr>
          <p:spPr>
            <a:xfrm>
              <a:off x="3774141" y="2863743"/>
              <a:ext cx="242047" cy="123312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A505BEB-329A-4275-956D-02525E1330F0}"/>
                </a:ext>
              </a:extLst>
            </p:cNvPr>
            <p:cNvSpPr txBox="1"/>
            <p:nvPr/>
          </p:nvSpPr>
          <p:spPr>
            <a:xfrm>
              <a:off x="332714" y="4096871"/>
              <a:ext cx="5838458" cy="1815882"/>
            </a:xfrm>
            <a:prstGeom prst="rect">
              <a:avLst/>
            </a:prstGeom>
            <a:noFill/>
          </p:spPr>
          <p:txBody>
            <a:bodyPr wrap="none" rtlCol="0">
              <a:spAutoFit/>
            </a:bodyPr>
            <a:lstStyle/>
            <a:p>
              <a:pPr algn="l"/>
              <a:r>
                <a:rPr lang="zh-CN" altLang="en-US" sz="2800" dirty="0"/>
                <a:t>局限性：</a:t>
              </a:r>
              <a:endParaRPr lang="en-US" altLang="zh-CN" sz="2800" dirty="0"/>
            </a:p>
            <a:p>
              <a:pPr algn="l"/>
              <a:r>
                <a:rPr lang="en-US" altLang="zh-CN" sz="2800" dirty="0"/>
                <a:t>1.</a:t>
              </a:r>
              <a:r>
                <a:rPr lang="zh-CN" altLang="en-US" sz="2800" dirty="0"/>
                <a:t>存在超额准备金</a:t>
              </a:r>
              <a:endParaRPr lang="en-US" altLang="zh-CN" sz="2800" dirty="0"/>
            </a:p>
            <a:p>
              <a:pPr algn="l"/>
              <a:r>
                <a:rPr lang="en-US" altLang="zh-CN" sz="2800" dirty="0"/>
                <a:t>2.</a:t>
              </a:r>
              <a:r>
                <a:rPr lang="zh-CN" altLang="en-US" sz="2800" dirty="0"/>
                <a:t>存在定期存款</a:t>
              </a:r>
              <a:endParaRPr lang="en-US" altLang="zh-CN" sz="2800" dirty="0"/>
            </a:p>
            <a:p>
              <a:pPr algn="l"/>
              <a:r>
                <a:rPr lang="en-US" altLang="zh-CN" sz="2800" dirty="0"/>
                <a:t>3.</a:t>
              </a:r>
              <a:r>
                <a:rPr lang="zh-CN" altLang="en-US" sz="2800" dirty="0"/>
                <a:t>存在现金漏损（公众会持有现金）</a:t>
              </a:r>
            </a:p>
          </p:txBody>
        </p:sp>
      </p:grpSp>
    </p:spTree>
    <p:extLst>
      <p:ext uri="{BB962C8B-B14F-4D97-AF65-F5344CB8AC3E}">
        <p14:creationId xmlns:p14="http://schemas.microsoft.com/office/powerpoint/2010/main" val="1523058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1102159"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乔顿模型</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3ACDA49-14CC-4CE2-B880-08D104B4EA65}"/>
                  </a:ext>
                </a:extLst>
              </p:cNvPr>
              <p:cNvSpPr txBox="1"/>
              <p:nvPr/>
            </p:nvSpPr>
            <p:spPr>
              <a:xfrm>
                <a:off x="138953" y="1047861"/>
                <a:ext cx="11914094" cy="5041893"/>
              </a:xfrm>
              <a:prstGeom prst="rect">
                <a:avLst/>
              </a:prstGeom>
              <a:noFill/>
            </p:spPr>
            <p:txBody>
              <a:bodyPr wrap="square" rtlCol="0">
                <a:spAutoFit/>
              </a:bodyPr>
              <a:lstStyle/>
              <a:p>
                <a:pPr algn="l"/>
                <a:r>
                  <a:rPr lang="zh-CN" altLang="en-US" sz="2800" dirty="0"/>
                  <a:t>基础货币：中央银行能够</a:t>
                </a:r>
                <a:r>
                  <a:rPr lang="zh-CN" altLang="en-US" sz="2800" dirty="0">
                    <a:solidFill>
                      <a:srgbClr val="FF0000"/>
                    </a:solidFill>
                  </a:rPr>
                  <a:t>直接控制</a:t>
                </a:r>
                <a:r>
                  <a:rPr lang="zh-CN" altLang="en-US" sz="2800" dirty="0"/>
                  <a:t>的，并作为商业银行存款创造基础的那部分货币</a:t>
                </a:r>
                <a:endParaRPr lang="en-US" altLang="zh-CN" sz="2800" dirty="0"/>
              </a:p>
              <a:p>
                <a:pPr algn="l"/>
                <a:endParaRPr lang="en-US" altLang="zh-CN" sz="1400" dirty="0"/>
              </a:p>
              <a:p>
                <a:pPr algn="l"/>
                <a:r>
                  <a:rPr lang="zh-CN" altLang="en-US" sz="2800" dirty="0"/>
                  <a:t>基础货币：</a:t>
                </a:r>
                <a14:m>
                  <m:oMath xmlns:m="http://schemas.openxmlformats.org/officeDocument/2006/math">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𝑅</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𝐶</m:t>
                    </m:r>
                  </m:oMath>
                </a14:m>
                <a:endParaRPr lang="en-US" altLang="zh-CN" sz="2800" dirty="0"/>
              </a:p>
              <a:p>
                <a:pPr algn="l"/>
                <a:r>
                  <a:rPr lang="zh-CN" altLang="en-US" sz="2800" dirty="0"/>
                  <a:t>狭义货币：</a:t>
                </a:r>
                <a14:m>
                  <m:oMath xmlns:m="http://schemas.openxmlformats.org/officeDocument/2006/math">
                    <m:r>
                      <a:rPr lang="en-US" altLang="zh-CN" sz="2800" i="1" dirty="0" smtClean="0">
                        <a:latin typeface="Cambria Math" panose="02040503050406030204" pitchFamily="18" charset="0"/>
                      </a:rPr>
                      <m:t>𝑀</m:t>
                    </m:r>
                    <m:r>
                      <a:rPr lang="en-US" altLang="zh-CN" sz="2800" i="1" dirty="0" smtClean="0">
                        <a:latin typeface="Cambria Math" panose="02040503050406030204" pitchFamily="18" charset="0"/>
                      </a:rPr>
                      <m:t>1=</m:t>
                    </m:r>
                    <m:r>
                      <a:rPr lang="en-US" altLang="zh-CN" sz="2800" i="1" dirty="0" smtClean="0">
                        <a:latin typeface="Cambria Math" panose="02040503050406030204" pitchFamily="18" charset="0"/>
                      </a:rPr>
                      <m:t>𝐷</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𝐶</m:t>
                    </m:r>
                  </m:oMath>
                </a14:m>
                <a:endParaRPr lang="en-US" altLang="zh-CN" sz="2800" dirty="0"/>
              </a:p>
              <a:p>
                <a:pPr algn="l"/>
                <a:endParaRPr lang="en-US" altLang="zh-CN" sz="1400" dirty="0"/>
              </a:p>
              <a:p>
                <a:r>
                  <a:rPr lang="zh-CN" altLang="en-US" sz="2800" dirty="0"/>
                  <a:t>货币乘数定义</a:t>
                </a:r>
                <a14:m>
                  <m:oMath xmlns:m="http://schemas.openxmlformats.org/officeDocument/2006/math">
                    <m:r>
                      <a:rPr lang="zh-CN" altLang="en-US" sz="2800" b="0" i="1" dirty="0">
                        <a:latin typeface="Cambria Math" panose="02040503050406030204" pitchFamily="18" charset="0"/>
                      </a:rPr>
                      <m:t>：</m:t>
                    </m:r>
                    <m:r>
                      <a:rPr lang="en-US" altLang="zh-CN" sz="2800" b="0" i="1" smtClean="0">
                        <a:latin typeface="Cambria Math" panose="02040503050406030204" pitchFamily="18" charset="0"/>
                      </a:rPr>
                      <m:t>𝑚</m:t>
                    </m:r>
                    <m:r>
                      <a:rPr lang="en-US" altLang="zh-CN" sz="2800" b="0" i="1" smtClean="0">
                        <a:latin typeface="Cambria Math" panose="02040503050406030204" pitchFamily="18" charset="0"/>
                      </a:rPr>
                      <m:t>1=</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𝐵</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num>
                      <m:den>
                        <m:r>
                          <a:rPr lang="en-US" altLang="zh-CN" sz="2800" b="0" i="1" smtClean="0">
                            <a:latin typeface="Cambria Math" panose="02040503050406030204" pitchFamily="18" charset="0"/>
                          </a:rPr>
                          <m:t>𝑅𝑅</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𝐸𝑅</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𝑘</m:t>
                        </m:r>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𝑒</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𝑘</m:t>
                        </m:r>
                      </m:den>
                    </m:f>
                  </m:oMath>
                </a14:m>
                <a:r>
                  <a:rPr lang="zh-CN" altLang="en-US" sz="2800" dirty="0"/>
                  <a:t>（</a:t>
                </a:r>
                <a:r>
                  <a:rPr lang="zh-CN" altLang="en-US" sz="2800" dirty="0">
                    <a:solidFill>
                      <a:srgbClr val="FF0000"/>
                    </a:solidFill>
                  </a:rPr>
                  <a:t>★ ★ ★ ★ ★ ★ </a:t>
                </a:r>
                <a:r>
                  <a:rPr lang="zh-CN" altLang="en-US" sz="2800" dirty="0"/>
                  <a:t>）</a:t>
                </a:r>
                <a:endParaRPr lang="en-US" altLang="zh-CN" sz="2800" b="0" dirty="0"/>
              </a:p>
              <a:p>
                <a:endParaRPr lang="en-US" altLang="zh-CN" sz="1400" b="0" dirty="0"/>
              </a:p>
              <a:p>
                <a:r>
                  <a:rPr lang="zh-CN" altLang="en-US" sz="2800" dirty="0"/>
                  <a:t>其中通货比例</a:t>
                </a:r>
                <a14:m>
                  <m:oMath xmlns:m="http://schemas.openxmlformats.org/officeDocument/2006/math">
                    <m:r>
                      <a:rPr lang="en-US" altLang="zh-CN" sz="2800" i="1" dirty="0" smtClean="0">
                        <a:latin typeface="Cambria Math" panose="02040503050406030204" pitchFamily="18" charset="0"/>
                      </a:rPr>
                      <m:t>𝑘</m:t>
                    </m:r>
                    <m:r>
                      <a:rPr lang="en-US" altLang="zh-CN" sz="2800" i="1" dirty="0" smtClean="0">
                        <a:latin typeface="Cambria Math" panose="02040503050406030204" pitchFamily="18" charset="0"/>
                      </a:rPr>
                      <m:t>=</m:t>
                    </m:r>
                    <m:f>
                      <m:fPr>
                        <m:ctrlPr>
                          <a:rPr lang="en-US" altLang="zh-CN" sz="2800" i="1" dirty="0">
                            <a:latin typeface="Cambria Math" panose="02040503050406030204" pitchFamily="18" charset="0"/>
                          </a:rPr>
                        </m:ctrlPr>
                      </m:fPr>
                      <m:num>
                        <m:r>
                          <a:rPr lang="en-US" altLang="zh-CN" sz="2800" b="0" i="1" dirty="0" smtClean="0">
                            <a:latin typeface="Cambria Math" panose="02040503050406030204" pitchFamily="18" charset="0"/>
                          </a:rPr>
                          <m:t>𝐶</m:t>
                        </m:r>
                      </m:num>
                      <m:den>
                        <m:r>
                          <a:rPr lang="en-US" altLang="zh-CN" sz="2800" b="0" i="1" dirty="0" smtClean="0">
                            <a:latin typeface="Cambria Math" panose="02040503050406030204" pitchFamily="18" charset="0"/>
                          </a:rPr>
                          <m:t>𝐷</m:t>
                        </m:r>
                      </m:den>
                    </m:f>
                  </m:oMath>
                </a14:m>
                <a:r>
                  <a:rPr lang="zh-CN" altLang="en-US" sz="2800" dirty="0"/>
                  <a:t>，定期存款比例</a:t>
                </a:r>
                <a14:m>
                  <m:oMath xmlns:m="http://schemas.openxmlformats.org/officeDocument/2006/math">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𝑇</m:t>
                        </m:r>
                      </m:num>
                      <m:den>
                        <m:r>
                          <a:rPr lang="en-US" altLang="zh-CN" sz="2800" b="0" i="1" smtClean="0">
                            <a:latin typeface="Cambria Math" panose="02040503050406030204" pitchFamily="18" charset="0"/>
                          </a:rPr>
                          <m:t>𝐷</m:t>
                        </m:r>
                      </m:den>
                    </m:f>
                  </m:oMath>
                </a14:m>
                <a:r>
                  <a:rPr lang="zh-CN" altLang="en-US" sz="2800" dirty="0"/>
                  <a:t>，超额准备金率</a:t>
                </a:r>
                <a14:m>
                  <m:oMath xmlns:m="http://schemas.openxmlformats.org/officeDocument/2006/math">
                    <m:r>
                      <a:rPr lang="en-US" altLang="zh-CN" sz="2800" b="0" i="1" smtClean="0">
                        <a:latin typeface="Cambria Math" panose="02040503050406030204" pitchFamily="18" charset="0"/>
                      </a:rPr>
                      <m:t>𝑒</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𝐸</m:t>
                        </m:r>
                      </m:num>
                      <m:den>
                        <m:r>
                          <a:rPr lang="en-US" altLang="zh-CN" sz="2800" b="0" i="1" smtClean="0">
                            <a:latin typeface="Cambria Math" panose="02040503050406030204" pitchFamily="18" charset="0"/>
                          </a:rPr>
                          <m:t>𝐷</m:t>
                        </m:r>
                      </m:den>
                    </m:f>
                  </m:oMath>
                </a14:m>
                <a:r>
                  <a:rPr lang="zh-CN" altLang="en-US" sz="2800" dirty="0"/>
                  <a:t>，</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𝑑</m:t>
                        </m:r>
                      </m:sub>
                    </m:sSub>
                  </m:oMath>
                </a14:m>
                <a:r>
                  <a:rPr lang="zh-CN" altLang="en-US" sz="2800" i="0" dirty="0">
                    <a:latin typeface="+mj-lt"/>
                  </a:rPr>
                  <a:t>为活期存款法定准备金率</a:t>
                </a:r>
                <a:r>
                  <a:rPr lang="en-US" altLang="zh-CN" sz="2800" b="0" i="0" dirty="0">
                    <a:latin typeface="+mj-lt"/>
                  </a:rPr>
                  <a:t>,</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𝑡</m:t>
                        </m:r>
                      </m:sub>
                    </m:sSub>
                  </m:oMath>
                </a14:m>
                <a:r>
                  <a:rPr lang="zh-CN" altLang="en-US" sz="2800" dirty="0"/>
                  <a:t>为定期存款法定准备金率</a:t>
                </a:r>
                <a:endParaRPr lang="en-US" altLang="zh-CN" sz="2800" dirty="0"/>
              </a:p>
              <a:p>
                <a:endParaRPr lang="en-US" altLang="zh-CN" sz="2800" dirty="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𝑡</m:t>
                        </m:r>
                      </m:sub>
                    </m:sSub>
                  </m:oMath>
                </a14:m>
                <a:r>
                  <a:rPr lang="en-US" altLang="zh-CN" sz="2800" dirty="0"/>
                  <a:t> </a:t>
                </a:r>
                <a14:m>
                  <m:oMath xmlns:m="http://schemas.openxmlformats.org/officeDocument/2006/math">
                    <m:r>
                      <a:rPr lang="zh-CN" altLang="en-US" sz="2800" i="1" dirty="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𝑑</m:t>
                        </m:r>
                      </m:sub>
                    </m:sSub>
                  </m:oMath>
                </a14:m>
                <a:r>
                  <a:rPr lang="zh-CN" altLang="en-US" sz="2800" dirty="0"/>
                  <a:t>由央行决定，</a:t>
                </a:r>
                <a:r>
                  <a:rPr lang="en-US" altLang="zh-CN" sz="2800" dirty="0"/>
                  <a:t> </a:t>
                </a:r>
                <a14:m>
                  <m:oMath xmlns:m="http://schemas.openxmlformats.org/officeDocument/2006/math">
                    <m:r>
                      <a:rPr lang="en-US" altLang="zh-CN" sz="2800" i="1">
                        <a:latin typeface="Cambria Math" panose="02040503050406030204" pitchFamily="18" charset="0"/>
                      </a:rPr>
                      <m:t>𝑒</m:t>
                    </m:r>
                  </m:oMath>
                </a14:m>
                <a:r>
                  <a:rPr lang="zh-CN" altLang="en-US" sz="2800" dirty="0"/>
                  <a:t>由商业银行决定，</a:t>
                </a:r>
                <a:r>
                  <a:rPr lang="en-US" altLang="zh-CN" sz="2800" dirty="0"/>
                  <a:t> </a:t>
                </a:r>
                <a14:m>
                  <m:oMath xmlns:m="http://schemas.openxmlformats.org/officeDocument/2006/math">
                    <m:r>
                      <a:rPr lang="en-US" altLang="zh-CN" sz="2800" i="1" dirty="0">
                        <a:latin typeface="Cambria Math" panose="02040503050406030204" pitchFamily="18" charset="0"/>
                      </a:rPr>
                      <m:t>𝑘</m:t>
                    </m:r>
                  </m:oMath>
                </a14:m>
                <a:r>
                  <a:rPr lang="en-US" altLang="zh-CN" sz="2800" dirty="0"/>
                  <a:t> </a:t>
                </a:r>
                <a14:m>
                  <m:oMath xmlns:m="http://schemas.openxmlformats.org/officeDocument/2006/math">
                    <m:r>
                      <a:rPr lang="zh-CN" altLang="en-US" sz="2800" i="1" dirty="0" smtClean="0">
                        <a:latin typeface="Cambria Math" panose="02040503050406030204" pitchFamily="18" charset="0"/>
                      </a:rPr>
                      <m:t>、</m:t>
                    </m:r>
                    <m:r>
                      <a:rPr lang="en-US" altLang="zh-CN" sz="2800" i="1">
                        <a:latin typeface="Cambria Math" panose="02040503050406030204" pitchFamily="18" charset="0"/>
                      </a:rPr>
                      <m:t>𝑡</m:t>
                    </m:r>
                  </m:oMath>
                </a14:m>
                <a:r>
                  <a:rPr lang="zh-CN" altLang="en-US" sz="2800" dirty="0"/>
                  <a:t>由社会公众决定</a:t>
                </a:r>
              </a:p>
            </p:txBody>
          </p:sp>
        </mc:Choice>
        <mc:Fallback xmlns="">
          <p:sp>
            <p:nvSpPr>
              <p:cNvPr id="2" name="文本框 1">
                <a:extLst>
                  <a:ext uri="{FF2B5EF4-FFF2-40B4-BE49-F238E27FC236}">
                    <a16:creationId xmlns:a16="http://schemas.microsoft.com/office/drawing/2014/main" id="{13ACDA49-14CC-4CE2-B880-08D104B4EA65}"/>
                  </a:ext>
                </a:extLst>
              </p:cNvPr>
              <p:cNvSpPr txBox="1">
                <a:spLocks noRot="1" noChangeAspect="1" noMove="1" noResize="1" noEditPoints="1" noAdjustHandles="1" noChangeArrowheads="1" noChangeShapeType="1" noTextEdit="1"/>
              </p:cNvSpPr>
              <p:nvPr/>
            </p:nvSpPr>
            <p:spPr>
              <a:xfrm>
                <a:off x="138953" y="1047861"/>
                <a:ext cx="11914094" cy="5041893"/>
              </a:xfrm>
              <a:prstGeom prst="rect">
                <a:avLst/>
              </a:prstGeom>
              <a:blipFill>
                <a:blip r:embed="rId4"/>
                <a:stretch>
                  <a:fillRect l="-1075" t="-1451" r="-4043" b="-24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6554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640494"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乔顿模型的扩展</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32F83ED-F8B7-440D-9A42-3AB3F99D74C4}"/>
                  </a:ext>
                </a:extLst>
              </p:cNvPr>
              <p:cNvSpPr txBox="1"/>
              <p:nvPr/>
            </p:nvSpPr>
            <p:spPr>
              <a:xfrm>
                <a:off x="506506" y="1497106"/>
                <a:ext cx="11178988" cy="3353034"/>
              </a:xfrm>
              <a:prstGeom prst="rect">
                <a:avLst/>
              </a:prstGeom>
              <a:noFill/>
            </p:spPr>
            <p:txBody>
              <a:bodyPr wrap="square" rtlCol="0">
                <a:spAutoFit/>
              </a:bodyPr>
              <a:lstStyle/>
              <a:p>
                <a:pPr algn="l"/>
                <a:r>
                  <a:rPr lang="zh-CN" altLang="en-US" sz="2800" dirty="0"/>
                  <a:t>基础货币：</a:t>
                </a:r>
                <a14:m>
                  <m:oMath xmlns:m="http://schemas.openxmlformats.org/officeDocument/2006/math">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𝑅</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𝐶</m:t>
                    </m:r>
                  </m:oMath>
                </a14:m>
                <a:endParaRPr lang="en-US" altLang="zh-CN" sz="2800" dirty="0"/>
              </a:p>
              <a:p>
                <a:pPr algn="l"/>
                <a:r>
                  <a:rPr lang="zh-CN" altLang="en-US" sz="2800" dirty="0"/>
                  <a:t>广义货币：</a:t>
                </a:r>
                <a14:m>
                  <m:oMath xmlns:m="http://schemas.openxmlformats.org/officeDocument/2006/math">
                    <m:r>
                      <a:rPr lang="en-US" altLang="zh-CN" sz="2800" i="1" dirty="0" smtClean="0">
                        <a:latin typeface="Cambria Math" panose="02040503050406030204" pitchFamily="18" charset="0"/>
                      </a:rPr>
                      <m:t>𝑀</m:t>
                    </m:r>
                    <m:r>
                      <a:rPr lang="en-US" altLang="zh-CN" sz="2800" i="1" dirty="0" smtClean="0">
                        <a:latin typeface="Cambria Math" panose="02040503050406030204" pitchFamily="18" charset="0"/>
                      </a:rPr>
                      <m:t>2=</m:t>
                    </m:r>
                    <m:r>
                      <a:rPr lang="en-US" altLang="zh-CN" sz="2800" i="1" dirty="0" smtClean="0">
                        <a:latin typeface="Cambria Math" panose="02040503050406030204" pitchFamily="18" charset="0"/>
                      </a:rPr>
                      <m:t>𝐶</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𝐷</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𝑇</m:t>
                    </m:r>
                  </m:oMath>
                </a14:m>
                <a:endParaRPr lang="en-US" altLang="zh-CN" sz="2800" dirty="0"/>
              </a:p>
              <a:p>
                <a:pPr algn="l"/>
                <a:endParaRPr lang="en-US" altLang="zh-CN" sz="1400" dirty="0"/>
              </a:p>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num>
                        <m:den>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𝑅</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𝑡</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𝑑</m:t>
                              </m:r>
                            </m:sub>
                          </m:sSub>
                          <m:r>
                            <a:rPr lang="en-US" altLang="zh-CN" sz="2800" i="1">
                              <a:latin typeface="Cambria Math" panose="02040503050406030204" pitchFamily="18" charset="0"/>
                            </a:rPr>
                            <m:t>+</m:t>
                          </m:r>
                          <m:r>
                            <a:rPr lang="en-US" altLang="zh-CN" sz="2800" i="1">
                              <a:latin typeface="Cambria Math" panose="02040503050406030204" pitchFamily="18" charset="0"/>
                            </a:rPr>
                            <m:t>𝑡</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r>
                            <a:rPr lang="en-US" altLang="zh-CN" sz="2800" i="1">
                              <a:latin typeface="Cambria Math" panose="02040503050406030204" pitchFamily="18" charset="0"/>
                            </a:rPr>
                            <m:t>𝑒</m:t>
                          </m:r>
                          <m:r>
                            <a:rPr lang="en-US" altLang="zh-CN" sz="2800" i="1">
                              <a:latin typeface="Cambria Math" panose="02040503050406030204" pitchFamily="18" charset="0"/>
                            </a:rPr>
                            <m:t>+</m:t>
                          </m:r>
                          <m:r>
                            <a:rPr lang="en-US" altLang="zh-CN" sz="2800" i="1">
                              <a:latin typeface="Cambria Math" panose="02040503050406030204" pitchFamily="18" charset="0"/>
                            </a:rPr>
                            <m:t>𝑘</m:t>
                          </m:r>
                        </m:den>
                      </m:f>
                    </m:oMath>
                  </m:oMathPara>
                </a14:m>
                <a:endParaRPr lang="en-US" altLang="zh-CN" sz="2800" dirty="0"/>
              </a:p>
              <a:p>
                <a:endParaRPr lang="en-US" altLang="zh-CN" sz="2800" dirty="0"/>
              </a:p>
              <a:p>
                <a:r>
                  <a:rPr lang="zh-CN" altLang="en-US" sz="2800" dirty="0"/>
                  <a:t>定期存款无法定存款准备金要求：即</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𝑡</m:t>
                        </m:r>
                      </m:sub>
                    </m:sSub>
                  </m:oMath>
                </a14:m>
                <a:r>
                  <a:rPr lang="en-US" altLang="zh-CN" sz="2800" dirty="0"/>
                  <a:t>=0</a:t>
                </a:r>
                <a:r>
                  <a:rPr lang="zh-CN" altLang="en-US" sz="2800" dirty="0"/>
                  <a:t>，对应公式即自动退化为书上</a:t>
                </a:r>
                <a:r>
                  <a:rPr lang="en-US" altLang="zh-CN" sz="2800" dirty="0"/>
                  <a:t>P295</a:t>
                </a:r>
                <a:r>
                  <a:rPr lang="zh-CN" altLang="en-US" sz="2800" dirty="0"/>
                  <a:t>页形式</a:t>
                </a:r>
              </a:p>
            </p:txBody>
          </p:sp>
        </mc:Choice>
        <mc:Fallback xmlns="">
          <p:sp>
            <p:nvSpPr>
              <p:cNvPr id="2" name="文本框 1">
                <a:extLst>
                  <a:ext uri="{FF2B5EF4-FFF2-40B4-BE49-F238E27FC236}">
                    <a16:creationId xmlns:a16="http://schemas.microsoft.com/office/drawing/2014/main" id="{532F83ED-F8B7-440D-9A42-3AB3F99D74C4}"/>
                  </a:ext>
                </a:extLst>
              </p:cNvPr>
              <p:cNvSpPr txBox="1">
                <a:spLocks noRot="1" noChangeAspect="1" noMove="1" noResize="1" noEditPoints="1" noAdjustHandles="1" noChangeArrowheads="1" noChangeShapeType="1" noTextEdit="1"/>
              </p:cNvSpPr>
              <p:nvPr/>
            </p:nvSpPr>
            <p:spPr>
              <a:xfrm>
                <a:off x="506506" y="1497106"/>
                <a:ext cx="11178988" cy="3353034"/>
              </a:xfrm>
              <a:prstGeom prst="rect">
                <a:avLst/>
              </a:prstGeom>
              <a:blipFill>
                <a:blip r:embed="rId4"/>
                <a:stretch>
                  <a:fillRect l="-1091" t="-2000" b="-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0615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9DCD46B-6920-4A56-A1C7-4EF94907D2EB}"/>
              </a:ext>
            </a:extLst>
          </p:cNvPr>
          <p:cNvSpPr txBox="1"/>
          <p:nvPr/>
        </p:nvSpPr>
        <p:spPr>
          <a:xfrm>
            <a:off x="486609" y="250621"/>
            <a:ext cx="2646878"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货币供给决定因素</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F1C2A34-5C10-4DD8-ABFE-951582425F14}"/>
                  </a:ext>
                </a:extLst>
              </p:cNvPr>
              <p:cNvSpPr txBox="1"/>
              <p:nvPr/>
            </p:nvSpPr>
            <p:spPr>
              <a:xfrm>
                <a:off x="1381408" y="2197894"/>
                <a:ext cx="9429184" cy="2462213"/>
              </a:xfrm>
              <a:prstGeom prst="rect">
                <a:avLst/>
              </a:prstGeom>
              <a:noFill/>
            </p:spPr>
            <p:txBody>
              <a:bodyPr wrap="none" rtlCol="0">
                <a:spAutoFit/>
              </a:bodyPr>
              <a:lstStyle/>
              <a:p>
                <a:pPr algn="l"/>
                <a:r>
                  <a:rPr lang="en-US" altLang="zh-CN" sz="2800" dirty="0"/>
                  <a:t>1.</a:t>
                </a:r>
                <a:r>
                  <a:rPr lang="zh-CN" altLang="en-US" sz="2800" b="1" dirty="0"/>
                  <a:t>基础货币</a:t>
                </a:r>
                <a:r>
                  <a:rPr lang="zh-CN" altLang="en-US" sz="2800" dirty="0"/>
                  <a:t>：由货币当局直接控制，属于货币当局的负债。</a:t>
                </a:r>
                <a:endParaRPr lang="en-US" altLang="zh-CN" sz="2800" dirty="0"/>
              </a:p>
              <a:p>
                <a:pPr algn="l"/>
                <a:r>
                  <a:rPr lang="en-US" altLang="zh-CN" sz="2800" dirty="0"/>
                  <a:t>2.</a:t>
                </a:r>
                <a:r>
                  <a:rPr lang="zh-CN" altLang="en-US" sz="2800" b="1" dirty="0"/>
                  <a:t>货币乘数</a:t>
                </a:r>
                <a:r>
                  <a:rPr lang="zh-CN" altLang="en-US" sz="2800" dirty="0"/>
                  <a:t>：</a:t>
                </a:r>
                <a:endParaRPr lang="en-US" altLang="zh-CN" sz="2800" dirty="0"/>
              </a:p>
              <a:p>
                <a:pPr algn="l"/>
                <a:r>
                  <a:rPr lang="en-US" altLang="zh-CN" sz="2800" dirty="0"/>
                  <a:t>	</a:t>
                </a:r>
                <a:r>
                  <a:rPr lang="zh-CN" altLang="en-US" sz="2800" dirty="0"/>
                  <a:t>影响因素：①</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𝑑</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𝑒</m:t>
                    </m:r>
                    <m:r>
                      <a:rPr lang="en-US" altLang="zh-CN" sz="2800" b="0" i="1" smtClean="0">
                        <a:latin typeface="Cambria Math" panose="02040503050406030204" pitchFamily="18" charset="0"/>
                      </a:rPr>
                      <m:t>,</m:t>
                    </m:r>
                    <m:r>
                      <a:rPr lang="en-US" altLang="zh-CN" sz="2800" i="1">
                        <a:latin typeface="Cambria Math" panose="02040503050406030204" pitchFamily="18" charset="0"/>
                      </a:rPr>
                      <m:t>𝑘</m:t>
                    </m:r>
                  </m:oMath>
                </a14:m>
                <a:r>
                  <a:rPr lang="zh-CN" altLang="en-US" sz="2800" dirty="0"/>
                  <a:t>与货币乘数反向变动</a:t>
                </a:r>
                <a:endParaRPr lang="en-US" altLang="zh-CN" sz="2800" dirty="0"/>
              </a:p>
              <a:p>
                <a:r>
                  <a:rPr lang="en-US" altLang="zh-CN" sz="2800" dirty="0"/>
                  <a:t>                            </a:t>
                </a:r>
                <a:r>
                  <a:rPr lang="zh-CN" altLang="en-US" sz="2800" dirty="0"/>
                  <a:t>②</a:t>
                </a:r>
                <a:r>
                  <a:rPr lang="en-US" altLang="zh-CN" sz="2800" dirty="0"/>
                  <a:t> </a:t>
                </a:r>
                <a14:m>
                  <m:oMath xmlns:m="http://schemas.openxmlformats.org/officeDocument/2006/math">
                    <m:r>
                      <a:rPr lang="en-US" altLang="zh-CN" sz="2800" b="0" i="1" smtClean="0">
                        <a:latin typeface="Cambria Math" panose="02040503050406030204" pitchFamily="18" charset="0"/>
                      </a:rPr>
                      <m:t>𝑡</m:t>
                    </m:r>
                  </m:oMath>
                </a14:m>
                <a:r>
                  <a:rPr lang="zh-CN" altLang="en-US" sz="2800" dirty="0"/>
                  <a:t>与</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1</m:t>
                        </m:r>
                      </m:sub>
                    </m:sSub>
                  </m:oMath>
                </a14:m>
                <a:r>
                  <a:rPr lang="zh-CN" altLang="en-US" sz="2800" dirty="0"/>
                  <a:t>反向变动，与</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m:t>
                        </m:r>
                      </m:e>
                      <m:sub>
                        <m:r>
                          <a:rPr lang="en-US" altLang="zh-CN" sz="2800" b="0" i="1" smtClean="0">
                            <a:latin typeface="Cambria Math" panose="02040503050406030204" pitchFamily="18" charset="0"/>
                          </a:rPr>
                          <m:t>2</m:t>
                        </m:r>
                      </m:sub>
                    </m:sSub>
                  </m:oMath>
                </a14:m>
                <a:r>
                  <a:rPr lang="zh-CN" altLang="en-US" sz="2800" dirty="0"/>
                  <a:t>正向变动</a:t>
                </a:r>
                <a:endParaRPr lang="en-US" altLang="zh-CN" sz="2800" dirty="0"/>
              </a:p>
              <a:p>
                <a:endParaRPr lang="en-US" altLang="zh-CN" sz="1400" dirty="0"/>
              </a:p>
              <a:p>
                <a:r>
                  <a:rPr lang="zh-CN" altLang="en-US" sz="2800" dirty="0"/>
                  <a:t>（可以理解之后记忆，理解不了就</a:t>
                </a:r>
                <a:r>
                  <a:rPr lang="zh-CN" altLang="en-US" sz="2800" dirty="0">
                    <a:solidFill>
                      <a:srgbClr val="FF0000"/>
                    </a:solidFill>
                  </a:rPr>
                  <a:t>直接记住</a:t>
                </a:r>
                <a:r>
                  <a:rPr lang="zh-CN" altLang="en-US" sz="2800" dirty="0"/>
                  <a:t>）</a:t>
                </a:r>
                <a:endParaRPr lang="en-US" altLang="zh-CN" sz="2800" dirty="0"/>
              </a:p>
            </p:txBody>
          </p:sp>
        </mc:Choice>
        <mc:Fallback xmlns="">
          <p:sp>
            <p:nvSpPr>
              <p:cNvPr id="2" name="文本框 1">
                <a:extLst>
                  <a:ext uri="{FF2B5EF4-FFF2-40B4-BE49-F238E27FC236}">
                    <a16:creationId xmlns:a16="http://schemas.microsoft.com/office/drawing/2014/main" id="{9F1C2A34-5C10-4DD8-ABFE-951582425F14}"/>
                  </a:ext>
                </a:extLst>
              </p:cNvPr>
              <p:cNvSpPr txBox="1">
                <a:spLocks noRot="1" noChangeAspect="1" noMove="1" noResize="1" noEditPoints="1" noAdjustHandles="1" noChangeArrowheads="1" noChangeShapeType="1" noTextEdit="1"/>
              </p:cNvSpPr>
              <p:nvPr/>
            </p:nvSpPr>
            <p:spPr>
              <a:xfrm>
                <a:off x="1381408" y="2197894"/>
                <a:ext cx="9429184" cy="2462213"/>
              </a:xfrm>
              <a:prstGeom prst="rect">
                <a:avLst/>
              </a:prstGeom>
              <a:blipFill>
                <a:blip r:embed="rId4"/>
                <a:stretch>
                  <a:fillRect l="-1358" t="-2978" r="-65" b="-59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7234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99A73B4A-9F6F-4E6A-B00C-4F8CB982647F}"/>
              </a:ext>
            </a:extLst>
          </p:cNvPr>
          <p:cNvSpPr txBox="1"/>
          <p:nvPr/>
        </p:nvSpPr>
        <p:spPr>
          <a:xfrm>
            <a:off x="335280" y="1047861"/>
            <a:ext cx="11521440" cy="2893100"/>
          </a:xfrm>
          <a:prstGeom prst="rect">
            <a:avLst/>
          </a:prstGeom>
          <a:noFill/>
        </p:spPr>
        <p:txBody>
          <a:bodyPr wrap="square">
            <a:spAutoFit/>
          </a:bodyPr>
          <a:lstStyle/>
          <a:p>
            <a:r>
              <a:rPr lang="zh-CN" altLang="en-US" sz="2800" dirty="0"/>
              <a:t>例题（</a:t>
            </a:r>
            <a:r>
              <a:rPr lang="zh-CN" altLang="en-US" sz="2800" dirty="0">
                <a:solidFill>
                  <a:schemeClr val="accent1"/>
                </a:solidFill>
              </a:rPr>
              <a:t>常规</a:t>
            </a:r>
            <a:r>
              <a:rPr lang="zh-CN" altLang="en-US" sz="2800" dirty="0"/>
              <a:t>）：财大</a:t>
            </a:r>
            <a:r>
              <a:rPr lang="en-US" altLang="zh-CN" sz="2800" dirty="0"/>
              <a:t>2016</a:t>
            </a:r>
            <a:r>
              <a:rPr lang="zh-CN" altLang="en-US" sz="2800" dirty="0"/>
              <a:t>年真题</a:t>
            </a:r>
            <a:endParaRPr lang="en-US" altLang="zh-CN" sz="2800" dirty="0"/>
          </a:p>
          <a:p>
            <a:endParaRPr lang="en-US" altLang="zh-CN" sz="1400" dirty="0"/>
          </a:p>
          <a:p>
            <a:r>
              <a:rPr lang="zh-CN" altLang="en-US" sz="2800" dirty="0"/>
              <a:t>假设银行体系准备金为</a:t>
            </a:r>
            <a:r>
              <a:rPr lang="en-US" altLang="zh-CN" sz="2800" dirty="0"/>
              <a:t>750</a:t>
            </a:r>
            <a:r>
              <a:rPr lang="zh-CN" altLang="en-US" sz="2800" dirty="0"/>
              <a:t>亿元，公众持有现金</a:t>
            </a:r>
            <a:r>
              <a:rPr lang="en-US" altLang="zh-CN" sz="2800" dirty="0"/>
              <a:t>500</a:t>
            </a:r>
            <a:r>
              <a:rPr lang="zh-CN" altLang="en-US" sz="2800" dirty="0"/>
              <a:t>亿元，中央银行法定活期存款准备金率为</a:t>
            </a:r>
            <a:r>
              <a:rPr lang="en-US" altLang="zh-CN" sz="2800" dirty="0"/>
              <a:t>10%</a:t>
            </a:r>
            <a:r>
              <a:rPr lang="zh-CN" altLang="en-US" sz="2800" dirty="0"/>
              <a:t>，法定定期存款准备金率为</a:t>
            </a:r>
            <a:r>
              <a:rPr lang="en-US" altLang="zh-CN" sz="2800" dirty="0"/>
              <a:t>5%</a:t>
            </a:r>
            <a:r>
              <a:rPr lang="zh-CN" altLang="en-US" sz="2800" dirty="0"/>
              <a:t>，流通中通货比率为</a:t>
            </a:r>
            <a:r>
              <a:rPr lang="en-US" altLang="zh-CN" sz="2800" dirty="0"/>
              <a:t>20%</a:t>
            </a:r>
            <a:r>
              <a:rPr lang="zh-CN" altLang="en-US" sz="2800" dirty="0"/>
              <a:t>，定期存款比率是</a:t>
            </a:r>
            <a:r>
              <a:rPr lang="en-US" altLang="zh-CN" sz="2800" dirty="0"/>
              <a:t>40%</a:t>
            </a:r>
            <a:r>
              <a:rPr lang="zh-CN" altLang="en-US" sz="2800" dirty="0"/>
              <a:t>，商业银行的超额准备金率为</a:t>
            </a:r>
            <a:r>
              <a:rPr lang="en-US" altLang="zh-CN" sz="2800" dirty="0"/>
              <a:t>18%</a:t>
            </a:r>
            <a:r>
              <a:rPr lang="zh-CN" altLang="en-US" sz="2800" dirty="0"/>
              <a:t>，试求：</a:t>
            </a:r>
          </a:p>
          <a:p>
            <a:r>
              <a:rPr lang="zh-CN" altLang="en-US" sz="2800" dirty="0"/>
              <a:t>（</a:t>
            </a:r>
            <a:r>
              <a:rPr lang="en-US" altLang="zh-CN" sz="2800" dirty="0"/>
              <a:t>1</a:t>
            </a:r>
            <a:r>
              <a:rPr lang="zh-CN" altLang="en-US" sz="2800" dirty="0"/>
              <a:t>）货币乘数是多少？</a:t>
            </a:r>
          </a:p>
          <a:p>
            <a:r>
              <a:rPr lang="zh-CN" altLang="en-US" sz="2800" dirty="0"/>
              <a:t>（</a:t>
            </a:r>
            <a:r>
              <a:rPr lang="en-US" altLang="zh-CN" sz="2800" dirty="0"/>
              <a:t>2</a:t>
            </a:r>
            <a:r>
              <a:rPr lang="zh-CN" altLang="en-US" sz="2800" dirty="0"/>
              <a:t>）狭义货币供应量 </a:t>
            </a:r>
            <a:r>
              <a:rPr lang="en-US" altLang="zh-CN" sz="2800" dirty="0"/>
              <a:t>M1 </a:t>
            </a:r>
            <a:r>
              <a:rPr lang="zh-CN" altLang="en-US" sz="2800" dirty="0"/>
              <a:t>是多少</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FBDAE7B-B806-40A9-AAE7-B2C7E1C7083A}"/>
                  </a:ext>
                </a:extLst>
              </p:cNvPr>
              <p:cNvSpPr txBox="1"/>
              <p:nvPr/>
            </p:nvSpPr>
            <p:spPr>
              <a:xfrm>
                <a:off x="335280" y="4276536"/>
                <a:ext cx="11521440" cy="1658339"/>
              </a:xfrm>
              <a:prstGeom prst="rect">
                <a:avLst/>
              </a:prstGeom>
              <a:noFill/>
            </p:spPr>
            <p:txBody>
              <a:bodyPr wrap="square">
                <a:spAutoFit/>
              </a:bodyPr>
              <a:lstStyle/>
              <a:p>
                <a:r>
                  <a:rPr lang="zh-CN" altLang="en-US" sz="2800" dirty="0"/>
                  <a:t>答：</a:t>
                </a:r>
              </a:p>
              <a:p>
                <a:r>
                  <a:rPr lang="zh-CN" altLang="en-US" sz="2800" dirty="0"/>
                  <a:t>（</a:t>
                </a:r>
                <a:r>
                  <a:rPr lang="en-US" altLang="zh-CN" sz="2800" dirty="0"/>
                  <a:t>1</a:t>
                </a:r>
                <a:r>
                  <a:rPr lang="zh-CN" altLang="en-US" sz="2800" dirty="0"/>
                  <a:t>）</a:t>
                </a:r>
                <a:r>
                  <a:rPr lang="en-US" altLang="zh-CN" sz="2800" b="0" dirty="0"/>
                  <a:t> </a:t>
                </a:r>
                <a14:m>
                  <m:oMath xmlns:m="http://schemas.openxmlformats.org/officeDocument/2006/math">
                    <m:r>
                      <a:rPr lang="en-US" altLang="zh-CN" sz="2800" b="0" i="1" smtClean="0">
                        <a:latin typeface="Cambria Math" panose="02040503050406030204" pitchFamily="18" charset="0"/>
                      </a:rPr>
                      <m:t>𝑚</m:t>
                    </m:r>
                    <m:r>
                      <a:rPr lang="en-US" altLang="zh-CN" sz="2800" b="0" i="1" smtClean="0">
                        <a:latin typeface="Cambria Math" panose="02040503050406030204" pitchFamily="18" charset="0"/>
                      </a:rPr>
                      <m:t>1=</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𝑘</m:t>
                        </m:r>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𝑒</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𝑘</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1+20%</m:t>
                        </m:r>
                      </m:num>
                      <m:den>
                        <m:r>
                          <a:rPr lang="en-US" altLang="zh-CN" sz="2800" b="0" i="1" smtClean="0">
                            <a:latin typeface="Cambria Math" panose="02040503050406030204" pitchFamily="18" charset="0"/>
                          </a:rPr>
                          <m:t>10%+40%</m:t>
                        </m:r>
                        <m:r>
                          <a:rPr lang="en-US" altLang="zh-CN" sz="2800" b="0" i="1" smtClean="0">
                            <a:latin typeface="Cambria Math" panose="02040503050406030204" pitchFamily="18" charset="0"/>
                            <a:ea typeface="Cambria Math" panose="02040503050406030204" pitchFamily="18" charset="0"/>
                          </a:rPr>
                          <m:t>×5%+18%+20%</m:t>
                        </m:r>
                      </m:den>
                    </m:f>
                    <m:r>
                      <a:rPr lang="en-US" altLang="zh-CN" sz="2800" b="0" i="1" smtClean="0">
                        <a:latin typeface="Cambria Math" panose="02040503050406030204" pitchFamily="18" charset="0"/>
                      </a:rPr>
                      <m:t>=2.4</m:t>
                    </m:r>
                  </m:oMath>
                </a14:m>
                <a:endParaRPr lang="en-US" altLang="zh-CN" sz="2800" dirty="0"/>
              </a:p>
              <a:p>
                <a:r>
                  <a:rPr lang="zh-CN" altLang="en-US" sz="2800" dirty="0"/>
                  <a:t>（</a:t>
                </a:r>
                <a:r>
                  <a:rPr lang="en-US" altLang="zh-CN" sz="2800" dirty="0"/>
                  <a:t>2</a:t>
                </a:r>
                <a:r>
                  <a:rPr lang="zh-CN" altLang="en-US" sz="2800" dirty="0"/>
                  <a:t>）</a:t>
                </a:r>
                <a14:m>
                  <m:oMath xmlns:m="http://schemas.openxmlformats.org/officeDocument/2006/math">
                    <m:r>
                      <a:rPr lang="en-US" altLang="zh-CN" sz="2800" i="1">
                        <a:latin typeface="Cambria Math" panose="02040503050406030204" pitchFamily="18" charset="0"/>
                      </a:rPr>
                      <m:t>𝑀</m:t>
                    </m:r>
                    <m:r>
                      <a:rPr lang="en-US" altLang="zh-CN" sz="2800" i="1">
                        <a:latin typeface="Cambria Math" panose="02040503050406030204" pitchFamily="18" charset="0"/>
                      </a:rPr>
                      <m:t>1=</m:t>
                    </m:r>
                    <m:r>
                      <a:rPr lang="en-US" altLang="zh-CN" sz="2800" i="1">
                        <a:latin typeface="Cambria Math" panose="02040503050406030204" pitchFamily="18" charset="0"/>
                      </a:rPr>
                      <m:t>𝑚</m:t>
                    </m:r>
                    <m:r>
                      <a:rPr lang="en-US" altLang="zh-CN" sz="2800" i="1">
                        <a:latin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𝐵</m:t>
                    </m:r>
                    <m:r>
                      <a:rPr lang="en-US" altLang="zh-CN" sz="2800" b="0" i="1" smtClean="0">
                        <a:latin typeface="Cambria Math" panose="02040503050406030204" pitchFamily="18" charset="0"/>
                        <a:ea typeface="Cambria Math" panose="02040503050406030204" pitchFamily="18" charset="0"/>
                      </a:rPr>
                      <m:t>=2.4×</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750+500</m:t>
                        </m:r>
                      </m:e>
                    </m:d>
                    <m:r>
                      <a:rPr lang="en-US" altLang="zh-CN" sz="2800" b="0" i="1" smtClean="0">
                        <a:latin typeface="Cambria Math" panose="02040503050406030204" pitchFamily="18" charset="0"/>
                        <a:ea typeface="Cambria Math" panose="02040503050406030204" pitchFamily="18" charset="0"/>
                      </a:rPr>
                      <m:t>=3000</m:t>
                    </m:r>
                  </m:oMath>
                </a14:m>
                <a:r>
                  <a:rPr lang="zh-CN" altLang="en-US" sz="2800" dirty="0"/>
                  <a:t>亿元</a:t>
                </a:r>
              </a:p>
            </p:txBody>
          </p:sp>
        </mc:Choice>
        <mc:Fallback xmlns="">
          <p:sp>
            <p:nvSpPr>
              <p:cNvPr id="6" name="文本框 5">
                <a:extLst>
                  <a:ext uri="{FF2B5EF4-FFF2-40B4-BE49-F238E27FC236}">
                    <a16:creationId xmlns:a16="http://schemas.microsoft.com/office/drawing/2014/main" id="{FFBDAE7B-B806-40A9-AAE7-B2C7E1C7083A}"/>
                  </a:ext>
                </a:extLst>
              </p:cNvPr>
              <p:cNvSpPr txBox="1">
                <a:spLocks noRot="1" noChangeAspect="1" noMove="1" noResize="1" noEditPoints="1" noAdjustHandles="1" noChangeArrowheads="1" noChangeShapeType="1" noTextEdit="1"/>
              </p:cNvSpPr>
              <p:nvPr/>
            </p:nvSpPr>
            <p:spPr>
              <a:xfrm>
                <a:off x="335280" y="4276536"/>
                <a:ext cx="11521440" cy="1658339"/>
              </a:xfrm>
              <a:prstGeom prst="rect">
                <a:avLst/>
              </a:prstGeom>
              <a:blipFill>
                <a:blip r:embed="rId4"/>
                <a:stretch>
                  <a:fillRect l="-1058" t="-4412" b="-77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034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2880888" cy="687948"/>
            <a:chOff x="3993858" y="1478759"/>
            <a:chExt cx="2880888" cy="687948"/>
          </a:xfrm>
        </p:grpSpPr>
        <p:sp>
          <p:nvSpPr>
            <p:cNvPr id="8" name="TextBox 7"/>
            <p:cNvSpPr txBox="1"/>
            <p:nvPr/>
          </p:nvSpPr>
          <p:spPr bwMode="auto">
            <a:xfrm>
              <a:off x="4781880" y="1478759"/>
              <a:ext cx="209286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缺口模型</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21</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9" name="组合 8">
            <a:extLst>
              <a:ext uri="{FF2B5EF4-FFF2-40B4-BE49-F238E27FC236}">
                <a16:creationId xmlns:a16="http://schemas.microsoft.com/office/drawing/2014/main" id="{B0993134-6BA1-4CAA-BE6F-9ED07F69EAE4}"/>
              </a:ext>
            </a:extLst>
          </p:cNvPr>
          <p:cNvGrpSpPr/>
          <p:nvPr/>
        </p:nvGrpSpPr>
        <p:grpSpPr>
          <a:xfrm>
            <a:off x="3984059" y="4641446"/>
            <a:ext cx="2880888" cy="687948"/>
            <a:chOff x="3993858" y="1478759"/>
            <a:chExt cx="2880888" cy="687948"/>
          </a:xfrm>
        </p:grpSpPr>
        <p:sp>
          <p:nvSpPr>
            <p:cNvPr id="10" name="TextBox 7">
              <a:extLst>
                <a:ext uri="{FF2B5EF4-FFF2-40B4-BE49-F238E27FC236}">
                  <a16:creationId xmlns:a16="http://schemas.microsoft.com/office/drawing/2014/main" id="{16D0D477-A10D-433A-B7A5-E7B2E1FC00E7}"/>
                </a:ext>
              </a:extLst>
            </p:cNvPr>
            <p:cNvSpPr txBox="1"/>
            <p:nvPr/>
          </p:nvSpPr>
          <p:spPr bwMode="auto">
            <a:xfrm>
              <a:off x="4781880" y="1478759"/>
              <a:ext cx="209286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期权定价</a:t>
              </a:r>
            </a:p>
          </p:txBody>
        </p:sp>
        <p:sp>
          <p:nvSpPr>
            <p:cNvPr id="11" name="TextBox 15">
              <a:extLst>
                <a:ext uri="{FF2B5EF4-FFF2-40B4-BE49-F238E27FC236}">
                  <a16:creationId xmlns:a16="http://schemas.microsoft.com/office/drawing/2014/main" id="{07F95305-64C8-49AD-933E-AAE07008E9C0}"/>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24</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2" name="组合 11">
            <a:extLst>
              <a:ext uri="{FF2B5EF4-FFF2-40B4-BE49-F238E27FC236}">
                <a16:creationId xmlns:a16="http://schemas.microsoft.com/office/drawing/2014/main" id="{C46034B8-7673-466E-8778-FD4D5DE3443F}"/>
              </a:ext>
            </a:extLst>
          </p:cNvPr>
          <p:cNvGrpSpPr/>
          <p:nvPr/>
        </p:nvGrpSpPr>
        <p:grpSpPr>
          <a:xfrm>
            <a:off x="3984059" y="3739638"/>
            <a:ext cx="3342553" cy="687948"/>
            <a:chOff x="3993858" y="1478759"/>
            <a:chExt cx="3342553" cy="687948"/>
          </a:xfrm>
        </p:grpSpPr>
        <p:sp>
          <p:nvSpPr>
            <p:cNvPr id="13" name="TextBox 7">
              <a:extLst>
                <a:ext uri="{FF2B5EF4-FFF2-40B4-BE49-F238E27FC236}">
                  <a16:creationId xmlns:a16="http://schemas.microsoft.com/office/drawing/2014/main" id="{7CC42332-8B64-4D97-AD3A-BE45A6D60B5D}"/>
                </a:ext>
              </a:extLst>
            </p:cNvPr>
            <p:cNvSpPr txBox="1"/>
            <p:nvPr/>
          </p:nvSpPr>
          <p:spPr bwMode="auto">
            <a:xfrm>
              <a:off x="4781880" y="1478759"/>
              <a:ext cx="255453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巴塞尔协议</a:t>
              </a:r>
            </a:p>
          </p:txBody>
        </p:sp>
        <p:sp>
          <p:nvSpPr>
            <p:cNvPr id="14" name="TextBox 15">
              <a:extLst>
                <a:ext uri="{FF2B5EF4-FFF2-40B4-BE49-F238E27FC236}">
                  <a16:creationId xmlns:a16="http://schemas.microsoft.com/office/drawing/2014/main" id="{41B904F7-B254-411A-8567-584F0C1C779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23</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5" name="组合 14">
            <a:extLst>
              <a:ext uri="{FF2B5EF4-FFF2-40B4-BE49-F238E27FC236}">
                <a16:creationId xmlns:a16="http://schemas.microsoft.com/office/drawing/2014/main" id="{5B065390-BFB3-488F-A964-001B9F81E8F9}"/>
              </a:ext>
            </a:extLst>
          </p:cNvPr>
          <p:cNvGrpSpPr/>
          <p:nvPr/>
        </p:nvGrpSpPr>
        <p:grpSpPr>
          <a:xfrm>
            <a:off x="3984059" y="2837831"/>
            <a:ext cx="3804218" cy="687948"/>
            <a:chOff x="3993858" y="1478759"/>
            <a:chExt cx="3804218" cy="687948"/>
          </a:xfrm>
        </p:grpSpPr>
        <p:sp>
          <p:nvSpPr>
            <p:cNvPr id="17" name="TextBox 7">
              <a:extLst>
                <a:ext uri="{FF2B5EF4-FFF2-40B4-BE49-F238E27FC236}">
                  <a16:creationId xmlns:a16="http://schemas.microsoft.com/office/drawing/2014/main" id="{7F4CA2E9-F045-408D-A721-621A60E5D770}"/>
                </a:ext>
              </a:extLst>
            </p:cNvPr>
            <p:cNvSpPr txBox="1"/>
            <p:nvPr/>
          </p:nvSpPr>
          <p:spPr bwMode="auto">
            <a:xfrm>
              <a:off x="4781880" y="1478759"/>
              <a:ext cx="301619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市场风险模型</a:t>
              </a:r>
            </a:p>
          </p:txBody>
        </p:sp>
        <p:sp>
          <p:nvSpPr>
            <p:cNvPr id="18" name="TextBox 15">
              <a:extLst>
                <a:ext uri="{FF2B5EF4-FFF2-40B4-BE49-F238E27FC236}">
                  <a16:creationId xmlns:a16="http://schemas.microsoft.com/office/drawing/2014/main" id="{F83E54A8-CA77-4B59-ACF8-87E1D880BBCD}"/>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22</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grpSp>
        <p:nvGrpSpPr>
          <p:cNvPr id="19" name="组合 18">
            <a:extLst>
              <a:ext uri="{FF2B5EF4-FFF2-40B4-BE49-F238E27FC236}">
                <a16:creationId xmlns:a16="http://schemas.microsoft.com/office/drawing/2014/main" id="{C016EDED-902A-3529-F9C0-095FCAEC5081}"/>
              </a:ext>
            </a:extLst>
          </p:cNvPr>
          <p:cNvGrpSpPr/>
          <p:nvPr/>
        </p:nvGrpSpPr>
        <p:grpSpPr>
          <a:xfrm>
            <a:off x="3984059" y="5543253"/>
            <a:ext cx="3342553" cy="687948"/>
            <a:chOff x="3993858" y="1478759"/>
            <a:chExt cx="3342553" cy="687948"/>
          </a:xfrm>
        </p:grpSpPr>
        <p:sp>
          <p:nvSpPr>
            <p:cNvPr id="20" name="TextBox 7">
              <a:extLst>
                <a:ext uri="{FF2B5EF4-FFF2-40B4-BE49-F238E27FC236}">
                  <a16:creationId xmlns:a16="http://schemas.microsoft.com/office/drawing/2014/main" id="{78DBCB66-52EE-949E-0A89-E366DC889376}"/>
                </a:ext>
              </a:extLst>
            </p:cNvPr>
            <p:cNvSpPr txBox="1"/>
            <p:nvPr/>
          </p:nvSpPr>
          <p:spPr bwMode="auto">
            <a:xfrm>
              <a:off x="4781880" y="1478759"/>
              <a:ext cx="2554531"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保证金交易</a:t>
              </a:r>
            </a:p>
          </p:txBody>
        </p:sp>
        <p:sp>
          <p:nvSpPr>
            <p:cNvPr id="21" name="TextBox 15">
              <a:extLst>
                <a:ext uri="{FF2B5EF4-FFF2-40B4-BE49-F238E27FC236}">
                  <a16:creationId xmlns:a16="http://schemas.microsoft.com/office/drawing/2014/main" id="{E72EC0A7-69A2-759A-6A86-CCBAC5B21E36}"/>
                </a:ext>
              </a:extLst>
            </p:cNvPr>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lang="en-US" altLang="zh-CN" sz="3600" dirty="0">
                  <a:latin typeface="字魂35号-经典雅黑" panose="02000000000000000000" pitchFamily="2" charset="-122"/>
                  <a:ea typeface="字魂35号-经典雅黑" panose="02000000000000000000" pitchFamily="2" charset="-122"/>
                </a:rPr>
                <a:t>25</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934580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EA9A523C-01AA-4CDF-91E6-C7A487AC6750}"/>
              </a:ext>
            </a:extLst>
          </p:cNvPr>
          <p:cNvSpPr txBox="1"/>
          <p:nvPr/>
        </p:nvSpPr>
        <p:spPr>
          <a:xfrm>
            <a:off x="283028" y="1397675"/>
            <a:ext cx="11625943" cy="2893100"/>
          </a:xfrm>
          <a:prstGeom prst="rect">
            <a:avLst/>
          </a:prstGeom>
          <a:noFill/>
        </p:spPr>
        <p:txBody>
          <a:bodyPr wrap="square">
            <a:spAutoFit/>
          </a:bodyPr>
          <a:lstStyle/>
          <a:p>
            <a:r>
              <a:rPr lang="zh-CN" altLang="en-US" sz="2800" dirty="0"/>
              <a:t>例题（</a:t>
            </a:r>
            <a:r>
              <a:rPr lang="zh-CN" altLang="en-US" sz="2800" dirty="0">
                <a:solidFill>
                  <a:schemeClr val="accent1"/>
                </a:solidFill>
              </a:rPr>
              <a:t>较复杂</a:t>
            </a:r>
            <a:r>
              <a:rPr lang="zh-CN" altLang="en-US" sz="2800" dirty="0"/>
              <a:t>）：财大</a:t>
            </a:r>
            <a:r>
              <a:rPr lang="en-US" altLang="zh-CN" sz="2800" dirty="0"/>
              <a:t>2021</a:t>
            </a:r>
            <a:r>
              <a:rPr lang="zh-CN" altLang="en-US" sz="2800" dirty="0"/>
              <a:t>年真题</a:t>
            </a:r>
            <a:endParaRPr lang="en-US" altLang="zh-CN" sz="2800" dirty="0"/>
          </a:p>
          <a:p>
            <a:endParaRPr lang="en-US" altLang="zh-CN" sz="1400" dirty="0"/>
          </a:p>
          <a:p>
            <a:r>
              <a:rPr lang="zh-CN" altLang="en-US" sz="2800" dirty="0"/>
              <a:t>商业银行有活期存款</a:t>
            </a:r>
            <a:r>
              <a:rPr lang="en-US" altLang="zh-CN" sz="2800" dirty="0"/>
              <a:t>1000</a:t>
            </a:r>
            <a:r>
              <a:rPr lang="zh-CN" altLang="en-US" sz="2800" dirty="0"/>
              <a:t>亿，通货发行量为</a:t>
            </a:r>
            <a:r>
              <a:rPr lang="en-US" altLang="zh-CN" sz="2800" dirty="0"/>
              <a:t>500</a:t>
            </a:r>
            <a:r>
              <a:rPr lang="zh-CN" altLang="en-US" sz="2800" dirty="0"/>
              <a:t>亿，同业活期存款为</a:t>
            </a:r>
            <a:r>
              <a:rPr lang="en-US" altLang="zh-CN" sz="2800" dirty="0"/>
              <a:t>300 </a:t>
            </a:r>
            <a:r>
              <a:rPr lang="zh-CN" altLang="en-US" sz="2800" dirty="0"/>
              <a:t>亿，央行库存现金</a:t>
            </a:r>
            <a:r>
              <a:rPr lang="en-US" altLang="zh-CN" sz="2800" dirty="0"/>
              <a:t>20</a:t>
            </a:r>
            <a:r>
              <a:rPr lang="zh-CN" altLang="en-US" sz="2800" dirty="0"/>
              <a:t>亿，商业银行库存现金</a:t>
            </a:r>
            <a:r>
              <a:rPr lang="en-US" altLang="zh-CN" sz="2800" dirty="0"/>
              <a:t>50</a:t>
            </a:r>
            <a:r>
              <a:rPr lang="zh-CN" altLang="en-US" sz="2800" dirty="0"/>
              <a:t>亿，央行存款总额</a:t>
            </a:r>
            <a:r>
              <a:rPr lang="en-US" altLang="zh-CN" sz="2800" dirty="0"/>
              <a:t>200</a:t>
            </a:r>
            <a:r>
              <a:rPr lang="zh-CN" altLang="en-US" sz="2800" dirty="0"/>
              <a:t>亿，试计算： </a:t>
            </a:r>
            <a:endParaRPr lang="en-US" altLang="zh-CN" sz="2800" dirty="0"/>
          </a:p>
          <a:p>
            <a:r>
              <a:rPr lang="zh-CN" altLang="en-US" sz="2800" dirty="0"/>
              <a:t>（</a:t>
            </a:r>
            <a:r>
              <a:rPr lang="en-US" altLang="zh-CN" sz="2800" dirty="0"/>
              <a:t>1</a:t>
            </a:r>
            <a:r>
              <a:rPr lang="zh-CN" altLang="en-US" sz="2800" dirty="0"/>
              <a:t>）求货币供给量</a:t>
            </a:r>
            <a:r>
              <a:rPr lang="en-US" altLang="zh-CN" sz="2800" dirty="0"/>
              <a:t>M1 </a:t>
            </a:r>
          </a:p>
          <a:p>
            <a:r>
              <a:rPr lang="zh-CN" altLang="en-US" sz="2800" dirty="0"/>
              <a:t>（</a:t>
            </a:r>
            <a:r>
              <a:rPr lang="en-US" altLang="zh-CN" sz="2800" dirty="0"/>
              <a:t>2</a:t>
            </a:r>
            <a:r>
              <a:rPr lang="zh-CN" altLang="en-US" sz="2800" dirty="0"/>
              <a:t>）求货币乘数</a:t>
            </a:r>
            <a:r>
              <a:rPr lang="en-US" altLang="zh-CN" sz="2800" dirty="0"/>
              <a:t>m1</a:t>
            </a:r>
            <a:endParaRPr lang="zh-CN" altLang="en-US" sz="2800" dirty="0"/>
          </a:p>
        </p:txBody>
      </p:sp>
    </p:spTree>
    <p:extLst>
      <p:ext uri="{BB962C8B-B14F-4D97-AF65-F5344CB8AC3E}">
        <p14:creationId xmlns:p14="http://schemas.microsoft.com/office/powerpoint/2010/main" val="1003614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1784207-F6BF-4A6F-8428-CBBFB0703DE7}"/>
              </a:ext>
            </a:extLst>
          </p:cNvPr>
          <p:cNvSpPr txBox="1"/>
          <p:nvPr/>
        </p:nvSpPr>
        <p:spPr>
          <a:xfrm>
            <a:off x="640489" y="250621"/>
            <a:ext cx="233910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人民币发行流程</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30" name="组合 29">
            <a:extLst>
              <a:ext uri="{FF2B5EF4-FFF2-40B4-BE49-F238E27FC236}">
                <a16:creationId xmlns:a16="http://schemas.microsoft.com/office/drawing/2014/main" id="{E6CD982F-486C-4615-9C7E-8E93FE081156}"/>
              </a:ext>
            </a:extLst>
          </p:cNvPr>
          <p:cNvGrpSpPr/>
          <p:nvPr/>
        </p:nvGrpSpPr>
        <p:grpSpPr>
          <a:xfrm>
            <a:off x="125506" y="2127501"/>
            <a:ext cx="11940988" cy="1473279"/>
            <a:chOff x="125506" y="2127501"/>
            <a:chExt cx="11940988" cy="1473279"/>
          </a:xfrm>
        </p:grpSpPr>
        <p:sp>
          <p:nvSpPr>
            <p:cNvPr id="2" name="文本框 1">
              <a:extLst>
                <a:ext uri="{FF2B5EF4-FFF2-40B4-BE49-F238E27FC236}">
                  <a16:creationId xmlns:a16="http://schemas.microsoft.com/office/drawing/2014/main" id="{46DAC944-A4E2-4E1D-BD5C-3598B736AD73}"/>
                </a:ext>
              </a:extLst>
            </p:cNvPr>
            <p:cNvSpPr txBox="1"/>
            <p:nvPr/>
          </p:nvSpPr>
          <p:spPr>
            <a:xfrm>
              <a:off x="125506" y="2502785"/>
              <a:ext cx="3416320" cy="523220"/>
            </a:xfrm>
            <a:prstGeom prst="rect">
              <a:avLst/>
            </a:prstGeom>
            <a:noFill/>
          </p:spPr>
          <p:txBody>
            <a:bodyPr wrap="none" rtlCol="0">
              <a:spAutoFit/>
            </a:bodyPr>
            <a:lstStyle/>
            <a:p>
              <a:pPr algn="l"/>
              <a:r>
                <a:rPr lang="zh-CN" altLang="en-US" sz="2800" dirty="0"/>
                <a:t>中国印钞造币总公司</a:t>
              </a:r>
            </a:p>
          </p:txBody>
        </p:sp>
        <p:sp>
          <p:nvSpPr>
            <p:cNvPr id="3" name="箭头: 右 2">
              <a:extLst>
                <a:ext uri="{FF2B5EF4-FFF2-40B4-BE49-F238E27FC236}">
                  <a16:creationId xmlns:a16="http://schemas.microsoft.com/office/drawing/2014/main" id="{DFBA68B6-94DD-459C-B033-DD635E7AD667}"/>
                </a:ext>
              </a:extLst>
            </p:cNvPr>
            <p:cNvSpPr/>
            <p:nvPr/>
          </p:nvSpPr>
          <p:spPr>
            <a:xfrm>
              <a:off x="3568720" y="2700009"/>
              <a:ext cx="1343939" cy="15076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F8486E8-E4DB-4A2C-8F6A-DE3769576BF0}"/>
                </a:ext>
              </a:extLst>
            </p:cNvPr>
            <p:cNvSpPr txBox="1"/>
            <p:nvPr/>
          </p:nvSpPr>
          <p:spPr>
            <a:xfrm>
              <a:off x="3789283" y="2327556"/>
              <a:ext cx="800219" cy="461665"/>
            </a:xfrm>
            <a:prstGeom prst="rect">
              <a:avLst/>
            </a:prstGeom>
            <a:noFill/>
          </p:spPr>
          <p:txBody>
            <a:bodyPr wrap="none" rtlCol="0">
              <a:spAutoFit/>
            </a:bodyPr>
            <a:lstStyle/>
            <a:p>
              <a:pPr algn="l"/>
              <a:r>
                <a:rPr lang="zh-CN" altLang="en-US" sz="2400" dirty="0"/>
                <a:t>印钱</a:t>
              </a:r>
            </a:p>
          </p:txBody>
        </p:sp>
        <p:sp>
          <p:nvSpPr>
            <p:cNvPr id="5" name="文本框 4">
              <a:extLst>
                <a:ext uri="{FF2B5EF4-FFF2-40B4-BE49-F238E27FC236}">
                  <a16:creationId xmlns:a16="http://schemas.microsoft.com/office/drawing/2014/main" id="{5E11DBDE-40D7-4F8A-9B28-4BF2264309D1}"/>
                </a:ext>
              </a:extLst>
            </p:cNvPr>
            <p:cNvSpPr txBox="1"/>
            <p:nvPr/>
          </p:nvSpPr>
          <p:spPr>
            <a:xfrm>
              <a:off x="4912657" y="2502785"/>
              <a:ext cx="3416320" cy="523220"/>
            </a:xfrm>
            <a:prstGeom prst="rect">
              <a:avLst/>
            </a:prstGeom>
            <a:noFill/>
          </p:spPr>
          <p:txBody>
            <a:bodyPr wrap="none" rtlCol="0">
              <a:spAutoFit/>
            </a:bodyPr>
            <a:lstStyle/>
            <a:p>
              <a:pPr algn="l"/>
              <a:r>
                <a:rPr lang="zh-CN" altLang="en-US" sz="2800" dirty="0"/>
                <a:t>中国人民银行发行库</a:t>
              </a:r>
            </a:p>
          </p:txBody>
        </p:sp>
        <p:sp>
          <p:nvSpPr>
            <p:cNvPr id="8" name="文本框 7">
              <a:extLst>
                <a:ext uri="{FF2B5EF4-FFF2-40B4-BE49-F238E27FC236}">
                  <a16:creationId xmlns:a16="http://schemas.microsoft.com/office/drawing/2014/main" id="{489AE29E-445A-45F4-9BF4-1206477AA7AD}"/>
                </a:ext>
              </a:extLst>
            </p:cNvPr>
            <p:cNvSpPr txBox="1"/>
            <p:nvPr/>
          </p:nvSpPr>
          <p:spPr>
            <a:xfrm>
              <a:off x="5989875" y="3026005"/>
              <a:ext cx="1261884" cy="523220"/>
            </a:xfrm>
            <a:prstGeom prst="rect">
              <a:avLst/>
            </a:prstGeom>
            <a:noFill/>
          </p:spPr>
          <p:txBody>
            <a:bodyPr wrap="none" rtlCol="0">
              <a:spAutoFit/>
            </a:bodyPr>
            <a:lstStyle/>
            <a:p>
              <a:pPr algn="l"/>
              <a:r>
                <a:rPr lang="zh-CN" altLang="en-US" sz="2800" dirty="0">
                  <a:solidFill>
                    <a:srgbClr val="FF0000"/>
                  </a:solidFill>
                </a:rPr>
                <a:t>未流通</a:t>
              </a:r>
            </a:p>
          </p:txBody>
        </p:sp>
        <p:sp>
          <p:nvSpPr>
            <p:cNvPr id="13" name="文本框 12">
              <a:extLst>
                <a:ext uri="{FF2B5EF4-FFF2-40B4-BE49-F238E27FC236}">
                  <a16:creationId xmlns:a16="http://schemas.microsoft.com/office/drawing/2014/main" id="{42D0B776-7D13-49FD-AA9C-5247189480CE}"/>
                </a:ext>
              </a:extLst>
            </p:cNvPr>
            <p:cNvSpPr txBox="1"/>
            <p:nvPr/>
          </p:nvSpPr>
          <p:spPr>
            <a:xfrm>
              <a:off x="9368319" y="2502785"/>
              <a:ext cx="2698175" cy="523220"/>
            </a:xfrm>
            <a:prstGeom prst="rect">
              <a:avLst/>
            </a:prstGeom>
            <a:noFill/>
          </p:spPr>
          <p:txBody>
            <a:bodyPr wrap="none" rtlCol="0">
              <a:spAutoFit/>
            </a:bodyPr>
            <a:lstStyle/>
            <a:p>
              <a:pPr algn="l"/>
              <a:r>
                <a:rPr lang="zh-CN" altLang="en-US" sz="2800" dirty="0"/>
                <a:t>商业银行业务库</a:t>
              </a:r>
            </a:p>
          </p:txBody>
        </p:sp>
        <p:cxnSp>
          <p:nvCxnSpPr>
            <p:cNvPr id="21" name="直接箭头连接符 20">
              <a:extLst>
                <a:ext uri="{FF2B5EF4-FFF2-40B4-BE49-F238E27FC236}">
                  <a16:creationId xmlns:a16="http://schemas.microsoft.com/office/drawing/2014/main" id="{4AF99C46-9EE9-4DB6-AB4A-662CC25E814C}"/>
                </a:ext>
              </a:extLst>
            </p:cNvPr>
            <p:cNvCxnSpPr/>
            <p:nvPr/>
          </p:nvCxnSpPr>
          <p:spPr>
            <a:xfrm>
              <a:off x="8328977" y="2589166"/>
              <a:ext cx="1039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C4BCE27-EB5C-4585-9AB0-85043F2F7544}"/>
                </a:ext>
              </a:extLst>
            </p:cNvPr>
            <p:cNvCxnSpPr>
              <a:cxnSpLocks/>
            </p:cNvCxnSpPr>
            <p:nvPr/>
          </p:nvCxnSpPr>
          <p:spPr>
            <a:xfrm flipH="1">
              <a:off x="8328977" y="2940424"/>
              <a:ext cx="1039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1ACA920-8F15-48A7-8069-FE98E9F7FC74}"/>
                </a:ext>
              </a:extLst>
            </p:cNvPr>
            <p:cNvSpPr txBox="1"/>
            <p:nvPr/>
          </p:nvSpPr>
          <p:spPr>
            <a:xfrm>
              <a:off x="8140762" y="2127501"/>
              <a:ext cx="1415772" cy="461665"/>
            </a:xfrm>
            <a:prstGeom prst="rect">
              <a:avLst/>
            </a:prstGeom>
            <a:noFill/>
          </p:spPr>
          <p:txBody>
            <a:bodyPr wrap="none" rtlCol="0">
              <a:spAutoFit/>
            </a:bodyPr>
            <a:lstStyle/>
            <a:p>
              <a:pPr algn="l"/>
              <a:r>
                <a:rPr lang="zh-CN" altLang="en-US" sz="2400" dirty="0"/>
                <a:t>提取现金</a:t>
              </a:r>
            </a:p>
          </p:txBody>
        </p:sp>
        <p:sp>
          <p:nvSpPr>
            <p:cNvPr id="27" name="文本框 26">
              <a:extLst>
                <a:ext uri="{FF2B5EF4-FFF2-40B4-BE49-F238E27FC236}">
                  <a16:creationId xmlns:a16="http://schemas.microsoft.com/office/drawing/2014/main" id="{93062280-FB41-42EE-ADD0-751D1C888D6F}"/>
                </a:ext>
              </a:extLst>
            </p:cNvPr>
            <p:cNvSpPr txBox="1"/>
            <p:nvPr/>
          </p:nvSpPr>
          <p:spPr>
            <a:xfrm>
              <a:off x="8448538" y="2967335"/>
              <a:ext cx="800219" cy="461665"/>
            </a:xfrm>
            <a:prstGeom prst="rect">
              <a:avLst/>
            </a:prstGeom>
            <a:noFill/>
          </p:spPr>
          <p:txBody>
            <a:bodyPr wrap="none" rtlCol="0">
              <a:spAutoFit/>
            </a:bodyPr>
            <a:lstStyle/>
            <a:p>
              <a:pPr algn="l"/>
              <a:r>
                <a:rPr lang="zh-CN" altLang="en-US" sz="2400" dirty="0"/>
                <a:t>回流</a:t>
              </a:r>
            </a:p>
          </p:txBody>
        </p:sp>
        <p:sp>
          <p:nvSpPr>
            <p:cNvPr id="28" name="文本框 27">
              <a:extLst>
                <a:ext uri="{FF2B5EF4-FFF2-40B4-BE49-F238E27FC236}">
                  <a16:creationId xmlns:a16="http://schemas.microsoft.com/office/drawing/2014/main" id="{520E9FEC-6180-487E-86D3-CD01DD726B34}"/>
                </a:ext>
              </a:extLst>
            </p:cNvPr>
            <p:cNvSpPr txBox="1"/>
            <p:nvPr/>
          </p:nvSpPr>
          <p:spPr>
            <a:xfrm>
              <a:off x="10086464" y="3077560"/>
              <a:ext cx="902811" cy="523220"/>
            </a:xfrm>
            <a:prstGeom prst="rect">
              <a:avLst/>
            </a:prstGeom>
            <a:noFill/>
          </p:spPr>
          <p:txBody>
            <a:bodyPr wrap="none" rtlCol="0">
              <a:spAutoFit/>
            </a:bodyPr>
            <a:lstStyle/>
            <a:p>
              <a:pPr algn="l"/>
              <a:r>
                <a:rPr lang="zh-CN" altLang="en-US" sz="2800" dirty="0">
                  <a:solidFill>
                    <a:srgbClr val="FF0000"/>
                  </a:solidFill>
                </a:rPr>
                <a:t>流通</a:t>
              </a:r>
            </a:p>
          </p:txBody>
        </p:sp>
      </p:grpSp>
      <p:sp>
        <p:nvSpPr>
          <p:cNvPr id="29" name="文本框 28">
            <a:extLst>
              <a:ext uri="{FF2B5EF4-FFF2-40B4-BE49-F238E27FC236}">
                <a16:creationId xmlns:a16="http://schemas.microsoft.com/office/drawing/2014/main" id="{04B1F90F-CEEA-4EB9-B3A3-E3940991254A}"/>
              </a:ext>
            </a:extLst>
          </p:cNvPr>
          <p:cNvSpPr txBox="1"/>
          <p:nvPr/>
        </p:nvSpPr>
        <p:spPr>
          <a:xfrm>
            <a:off x="5688791" y="3831996"/>
            <a:ext cx="1274160" cy="523220"/>
          </a:xfrm>
          <a:prstGeom prst="rect">
            <a:avLst/>
          </a:prstGeom>
          <a:noFill/>
        </p:spPr>
        <p:txBody>
          <a:bodyPr wrap="square" rtlCol="0">
            <a:spAutoFit/>
          </a:bodyPr>
          <a:lstStyle/>
          <a:p>
            <a:r>
              <a:rPr lang="zh-CN" altLang="en-US" sz="2800" dirty="0">
                <a:solidFill>
                  <a:srgbClr val="FF0000"/>
                </a:solidFill>
              </a:rPr>
              <a:t>★★★</a:t>
            </a:r>
          </a:p>
        </p:txBody>
      </p:sp>
    </p:spTree>
    <p:extLst>
      <p:ext uri="{BB962C8B-B14F-4D97-AF65-F5344CB8AC3E}">
        <p14:creationId xmlns:p14="http://schemas.microsoft.com/office/powerpoint/2010/main" val="2723058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48237CEE-571A-4153-826F-8B40622B4DCD}"/>
              </a:ext>
            </a:extLst>
          </p:cNvPr>
          <p:cNvSpPr txBox="1"/>
          <p:nvPr/>
        </p:nvSpPr>
        <p:spPr>
          <a:xfrm>
            <a:off x="207661" y="3203473"/>
            <a:ext cx="11776678" cy="3108543"/>
          </a:xfrm>
          <a:prstGeom prst="rect">
            <a:avLst/>
          </a:prstGeom>
          <a:noFill/>
        </p:spPr>
        <p:txBody>
          <a:bodyPr wrap="square">
            <a:spAutoFit/>
          </a:bodyPr>
          <a:lstStyle/>
          <a:p>
            <a:r>
              <a:rPr lang="zh-CN" altLang="en-US" sz="2400" dirty="0"/>
              <a:t>注：</a:t>
            </a:r>
            <a:endParaRPr lang="en-US" altLang="zh-CN" sz="2400" dirty="0"/>
          </a:p>
          <a:p>
            <a:r>
              <a:rPr lang="zh-CN" altLang="en-US" sz="2400" dirty="0"/>
              <a:t>①按照货币供给的定义，同业活期存款不属于工商企业的，不是货币供给；</a:t>
            </a:r>
            <a:endParaRPr lang="en-US" altLang="zh-CN" sz="2400" dirty="0"/>
          </a:p>
          <a:p>
            <a:r>
              <a:rPr lang="zh-CN" altLang="en-US" sz="2400" dirty="0"/>
              <a:t>②央行库存现金还没发行出来之前可以理解为纸，还不属于通货发行，就像你准备发行债券筹资，但债券没发行认购之前，你得那些债券就是纸。但商业银行的库存现金是通货发行的一部分，也就是说，央行发行出来的通货一部分留在商业银行，一部分进入实体经济流通。</a:t>
            </a:r>
            <a:endParaRPr lang="en-US" altLang="zh-CN" sz="2400" dirty="0"/>
          </a:p>
          <a:p>
            <a:r>
              <a:rPr lang="zh-CN" altLang="en-US" sz="2400" dirty="0"/>
              <a:t>③商业银行库存现金也不是货币供给，它不在公众和工商企业手中。但是商业银行库存现金是基础货币，它属于央行的负债，央行的负债就是基础货币</a:t>
            </a:r>
            <a:r>
              <a:rPr lang="zh-CN" altLang="en-US" sz="2800" dirty="0"/>
              <a:t>。</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95D7761-B6DC-4A25-9407-A97D46B608A6}"/>
                  </a:ext>
                </a:extLst>
              </p:cNvPr>
              <p:cNvSpPr txBox="1"/>
              <p:nvPr/>
            </p:nvSpPr>
            <p:spPr>
              <a:xfrm>
                <a:off x="207661" y="985281"/>
                <a:ext cx="11776678" cy="2003112"/>
              </a:xfrm>
              <a:prstGeom prst="rect">
                <a:avLst/>
              </a:prstGeom>
              <a:noFill/>
            </p:spPr>
            <p:txBody>
              <a:bodyPr wrap="square" rtlCol="0">
                <a:spAutoFit/>
              </a:bodyPr>
              <a:lstStyle/>
              <a:p>
                <a:pPr algn="l"/>
                <a:r>
                  <a:rPr lang="zh-CN" altLang="en-US" sz="2800" dirty="0"/>
                  <a:t>答：</a:t>
                </a:r>
                <a:endParaRPr lang="en-US" altLang="zh-CN" sz="2800" dirty="0"/>
              </a:p>
              <a:p>
                <a:pPr algn="l"/>
                <a:r>
                  <a:rPr lang="zh-CN" altLang="en-US" sz="2800" dirty="0"/>
                  <a:t>（</a:t>
                </a:r>
                <a:r>
                  <a:rPr lang="en-US" altLang="zh-CN" sz="2800" dirty="0"/>
                  <a:t>1</a:t>
                </a:r>
                <a:r>
                  <a:rPr lang="zh-CN" altLang="en-US" sz="2800" dirty="0"/>
                  <a:t>）货币供给量</a:t>
                </a:r>
                <a14:m>
                  <m:oMath xmlns:m="http://schemas.openxmlformats.org/officeDocument/2006/math">
                    <m:r>
                      <a:rPr lang="en-US" altLang="zh-CN" sz="2800" i="1" dirty="0" smtClean="0">
                        <a:latin typeface="Cambria Math" panose="02040503050406030204" pitchFamily="18" charset="0"/>
                      </a:rPr>
                      <m:t>𝑀</m:t>
                    </m:r>
                    <m:r>
                      <a:rPr lang="en-US" altLang="zh-CN" sz="2800" i="1" dirty="0" smtClean="0">
                        <a:latin typeface="Cambria Math" panose="02040503050406030204" pitchFamily="18" charset="0"/>
                      </a:rPr>
                      <m:t>1=</m:t>
                    </m:r>
                    <m:r>
                      <a:rPr lang="en-US" altLang="zh-CN" sz="2800" i="1" dirty="0" smtClean="0">
                        <a:latin typeface="Cambria Math" panose="02040503050406030204" pitchFamily="18" charset="0"/>
                      </a:rPr>
                      <m:t>𝐶</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𝐷</m:t>
                    </m:r>
                    <m:r>
                      <a:rPr lang="en-US" altLang="zh-CN" sz="2800" i="1" dirty="0" smtClean="0">
                        <a:latin typeface="Cambria Math" panose="02040503050406030204" pitchFamily="18" charset="0"/>
                      </a:rPr>
                      <m:t>=</m:t>
                    </m:r>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500−50</m:t>
                        </m:r>
                      </m:e>
                    </m:d>
                    <m:r>
                      <a:rPr lang="en-US" altLang="zh-CN" sz="2800" b="0" i="1" dirty="0" smtClean="0">
                        <a:latin typeface="Cambria Math" panose="02040503050406030204" pitchFamily="18" charset="0"/>
                      </a:rPr>
                      <m:t>+1000</m:t>
                    </m:r>
                    <m:r>
                      <a:rPr lang="en-US" altLang="zh-CN" sz="2800" i="1" dirty="0" smtClean="0">
                        <a:latin typeface="Cambria Math" panose="02040503050406030204" pitchFamily="18" charset="0"/>
                      </a:rPr>
                      <m:t>=1450</m:t>
                    </m:r>
                    <m:r>
                      <a:rPr lang="zh-CN" altLang="en-US" sz="2800" i="1" dirty="0" smtClean="0">
                        <a:latin typeface="Cambria Math" panose="02040503050406030204" pitchFamily="18" charset="0"/>
                      </a:rPr>
                      <m:t>亿</m:t>
                    </m:r>
                    <m:r>
                      <a:rPr lang="zh-CN" altLang="en-US" sz="2800" i="1" dirty="0" smtClean="0">
                        <a:latin typeface="Cambria Math" panose="02040503050406030204" pitchFamily="18" charset="0"/>
                      </a:rPr>
                      <m:t> </m:t>
                    </m:r>
                  </m:oMath>
                </a14:m>
                <a:endParaRPr lang="en-US" altLang="zh-CN" sz="2800" dirty="0"/>
              </a:p>
              <a:p>
                <a:r>
                  <a:rPr lang="zh-CN" altLang="en-US" sz="2800" dirty="0"/>
                  <a:t>（</a:t>
                </a:r>
                <a:r>
                  <a:rPr lang="en-US" altLang="zh-CN" sz="2800" dirty="0"/>
                  <a:t>2</a:t>
                </a:r>
                <a:r>
                  <a:rPr lang="zh-CN" altLang="en-US" sz="2800" dirty="0"/>
                  <a:t>）基础货币</a:t>
                </a:r>
                <a14:m>
                  <m:oMath xmlns:m="http://schemas.openxmlformats.org/officeDocument/2006/math">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𝐶</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𝑅</m:t>
                    </m:r>
                    <m:r>
                      <a:rPr lang="en-US" altLang="zh-CN" sz="2800" i="1" dirty="0" smtClean="0">
                        <a:latin typeface="Cambria Math" panose="02040503050406030204" pitchFamily="18" charset="0"/>
                      </a:rPr>
                      <m:t>=</m:t>
                    </m:r>
                    <m:d>
                      <m:dPr>
                        <m:ctrlPr>
                          <a:rPr lang="en-US" altLang="zh-CN" sz="2800" b="0" i="1" dirty="0" smtClean="0">
                            <a:latin typeface="Cambria Math" panose="02040503050406030204" pitchFamily="18" charset="0"/>
                          </a:rPr>
                        </m:ctrlPr>
                      </m:dPr>
                      <m:e>
                        <m:r>
                          <a:rPr lang="en-US" altLang="zh-CN" sz="2800" i="1" dirty="0" smtClean="0">
                            <a:latin typeface="Cambria Math" panose="02040503050406030204" pitchFamily="18" charset="0"/>
                          </a:rPr>
                          <m:t>500</m:t>
                        </m:r>
                        <m:r>
                          <a:rPr lang="en-US" altLang="zh-CN" sz="2800" b="0" i="1" dirty="0" smtClean="0">
                            <a:latin typeface="Cambria Math" panose="02040503050406030204" pitchFamily="18" charset="0"/>
                          </a:rPr>
                          <m:t>−50</m:t>
                        </m:r>
                      </m:e>
                    </m:d>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(200+50)</m:t>
                    </m:r>
                    <m:r>
                      <a:rPr lang="en-US" altLang="zh-CN" sz="2800" i="1" dirty="0" smtClean="0">
                        <a:latin typeface="Cambria Math" panose="02040503050406030204" pitchFamily="18" charset="0"/>
                      </a:rPr>
                      <m:t>=700</m:t>
                    </m:r>
                    <m:r>
                      <a:rPr lang="zh-CN" altLang="en-US" sz="2800" i="1" dirty="0" smtClean="0">
                        <a:latin typeface="Cambria Math" panose="02040503050406030204" pitchFamily="18" charset="0"/>
                      </a:rPr>
                      <m:t>亿</m:t>
                    </m:r>
                  </m:oMath>
                </a14:m>
                <a:endParaRPr lang="en-US" altLang="zh-CN" sz="2800" dirty="0"/>
              </a:p>
              <a:p>
                <a:r>
                  <a:rPr lang="en-US" altLang="zh-CN" sz="2800" dirty="0"/>
                  <a:t>	</a:t>
                </a:r>
                <a:r>
                  <a:rPr lang="zh-CN" altLang="en-US" sz="2800" dirty="0"/>
                  <a:t>货币乘数</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𝑚</m:t>
                        </m:r>
                      </m:e>
                      <m:sub>
                        <m:r>
                          <a:rPr lang="en-US" altLang="zh-CN" sz="2800" b="0" i="1" dirty="0" smtClean="0">
                            <a:latin typeface="Cambria Math" panose="02040503050406030204" pitchFamily="18" charset="0"/>
                          </a:rPr>
                          <m:t>1</m:t>
                        </m:r>
                      </m:sub>
                    </m:sSub>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i="1" dirty="0">
                            <a:latin typeface="Cambria Math" panose="02040503050406030204" pitchFamily="18" charset="0"/>
                          </a:rPr>
                          <m:t>𝑀</m:t>
                        </m:r>
                        <m:r>
                          <a:rPr lang="en-US" altLang="zh-CN" sz="2800" i="1" dirty="0">
                            <a:latin typeface="Cambria Math" panose="02040503050406030204" pitchFamily="18" charset="0"/>
                          </a:rPr>
                          <m:t>1</m:t>
                        </m:r>
                      </m:num>
                      <m:den>
                        <m:r>
                          <a:rPr lang="en-US" altLang="zh-CN" sz="2800" b="0" i="1" dirty="0" smtClean="0">
                            <a:latin typeface="Cambria Math" panose="02040503050406030204" pitchFamily="18" charset="0"/>
                          </a:rPr>
                          <m:t>𝐵</m:t>
                        </m:r>
                      </m:den>
                    </m:f>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1450</m:t>
                        </m:r>
                      </m:num>
                      <m:den>
                        <m:r>
                          <a:rPr lang="en-US" altLang="zh-CN" sz="2800" b="0" i="1" dirty="0" smtClean="0">
                            <a:latin typeface="Cambria Math" panose="02040503050406030204" pitchFamily="18" charset="0"/>
                          </a:rPr>
                          <m:t>700</m:t>
                        </m:r>
                      </m:den>
                    </m:f>
                    <m:r>
                      <a:rPr lang="en-US" altLang="zh-CN" sz="2800" i="1" dirty="0" smtClean="0">
                        <a:latin typeface="Cambria Math" panose="02040503050406030204" pitchFamily="18" charset="0"/>
                      </a:rPr>
                      <m:t>=2.07</m:t>
                    </m:r>
                  </m:oMath>
                </a14:m>
                <a:endParaRPr lang="zh-CN" altLang="en-US" sz="2800" dirty="0"/>
              </a:p>
            </p:txBody>
          </p:sp>
        </mc:Choice>
        <mc:Fallback xmlns="">
          <p:sp>
            <p:nvSpPr>
              <p:cNvPr id="3" name="文本框 2">
                <a:extLst>
                  <a:ext uri="{FF2B5EF4-FFF2-40B4-BE49-F238E27FC236}">
                    <a16:creationId xmlns:a16="http://schemas.microsoft.com/office/drawing/2014/main" id="{695D7761-B6DC-4A25-9407-A97D46B608A6}"/>
                  </a:ext>
                </a:extLst>
              </p:cNvPr>
              <p:cNvSpPr txBox="1">
                <a:spLocks noRot="1" noChangeAspect="1" noMove="1" noResize="1" noEditPoints="1" noAdjustHandles="1" noChangeArrowheads="1" noChangeShapeType="1" noTextEdit="1"/>
              </p:cNvSpPr>
              <p:nvPr/>
            </p:nvSpPr>
            <p:spPr>
              <a:xfrm>
                <a:off x="207661" y="985281"/>
                <a:ext cx="11776678" cy="2003112"/>
              </a:xfrm>
              <a:prstGeom prst="rect">
                <a:avLst/>
              </a:prstGeom>
              <a:blipFill>
                <a:blip r:embed="rId4"/>
                <a:stretch>
                  <a:fillRect l="-1035" t="-3659" b="-33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1890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7798B8D-C79D-40EF-A29E-0A2973073E66}"/>
                  </a:ext>
                </a:extLst>
              </p:cNvPr>
              <p:cNvSpPr txBox="1"/>
              <p:nvPr/>
            </p:nvSpPr>
            <p:spPr>
              <a:xfrm>
                <a:off x="283029" y="835972"/>
                <a:ext cx="11625943" cy="5657061"/>
              </a:xfrm>
              <a:prstGeom prst="rect">
                <a:avLst/>
              </a:prstGeom>
              <a:noFill/>
            </p:spPr>
            <p:txBody>
              <a:bodyPr wrap="square">
                <a:spAutoFit/>
              </a:bodyPr>
              <a:lstStyle/>
              <a:p>
                <a:r>
                  <a:rPr lang="zh-CN" altLang="en-US" sz="2800" dirty="0"/>
                  <a:t>例题（</a:t>
                </a:r>
                <a:r>
                  <a:rPr lang="zh-CN" altLang="en-US" sz="2800" dirty="0">
                    <a:solidFill>
                      <a:schemeClr val="accent1"/>
                    </a:solidFill>
                  </a:rPr>
                  <a:t>复杂</a:t>
                </a:r>
                <a:r>
                  <a:rPr lang="zh-CN" altLang="en-US" sz="2800" dirty="0"/>
                  <a:t>）：金融学联考</a:t>
                </a:r>
                <a:r>
                  <a:rPr lang="en-US" altLang="zh-CN" sz="2800" dirty="0"/>
                  <a:t>2009</a:t>
                </a:r>
                <a:r>
                  <a:rPr lang="zh-CN" altLang="en-US" sz="2800" dirty="0"/>
                  <a:t>年真题</a:t>
                </a:r>
                <a:endParaRPr lang="en-US" altLang="zh-CN" sz="2800" dirty="0"/>
              </a:p>
              <a:p>
                <a:endParaRPr lang="en-US" altLang="zh-CN" sz="800" dirty="0"/>
              </a:p>
              <a:p>
                <a:r>
                  <a:rPr lang="zh-CN" altLang="en-US" sz="2800" dirty="0"/>
                  <a:t>假设活期存款法定存款准备金率</a:t>
                </a:r>
                <a:r>
                  <a:rPr lang="en-US" altLang="zh-CN" sz="2800" dirty="0"/>
                  <a:t>9.5%</a:t>
                </a:r>
                <a:r>
                  <a:rPr lang="zh-CN" altLang="en-US" sz="2800" dirty="0"/>
                  <a:t>，超额准备金率为</a:t>
                </a:r>
                <a:r>
                  <a:rPr lang="en-US" altLang="zh-CN" sz="2800" dirty="0"/>
                  <a:t>0.5%</a:t>
                </a:r>
                <a:r>
                  <a:rPr lang="zh-CN" altLang="en-US" sz="2800" dirty="0"/>
                  <a:t>，现金余额为</a:t>
                </a:r>
                <a:r>
                  <a:rPr lang="en-US" altLang="zh-CN" sz="2800" dirty="0"/>
                  <a:t>300</a:t>
                </a:r>
                <a:r>
                  <a:rPr lang="zh-CN" altLang="en-US" sz="2800" dirty="0"/>
                  <a:t>亿元，现金漏损率为</a:t>
                </a:r>
                <a:r>
                  <a:rPr lang="en-US" altLang="zh-CN" sz="2800" dirty="0"/>
                  <a:t>5%</a:t>
                </a:r>
                <a:r>
                  <a:rPr lang="zh-CN" altLang="en-US" sz="2800" dirty="0"/>
                  <a:t>。试求：</a:t>
                </a:r>
              </a:p>
              <a:p>
                <a:r>
                  <a:rPr lang="zh-CN" altLang="en-US" sz="2800" dirty="0"/>
                  <a:t>（</a:t>
                </a:r>
                <a:r>
                  <a:rPr lang="en-US" altLang="zh-CN" sz="2800" dirty="0"/>
                  <a:t>1</a:t>
                </a:r>
                <a:r>
                  <a:rPr lang="zh-CN" altLang="en-US" sz="2800" dirty="0"/>
                  <a:t>）总准备金是多少？货币供应量</a:t>
                </a:r>
                <a14:m>
                  <m:oMath xmlns:m="http://schemas.openxmlformats.org/officeDocument/2006/math">
                    <m:r>
                      <a:rPr lang="en-US" altLang="zh-CN" sz="2800" i="1" dirty="0" smtClean="0">
                        <a:latin typeface="Cambria Math" panose="02040503050406030204" pitchFamily="18" charset="0"/>
                      </a:rPr>
                      <m:t>𝑀</m:t>
                    </m:r>
                    <m:r>
                      <a:rPr lang="en-US" altLang="zh-CN" sz="2800" i="1" dirty="0" smtClean="0">
                        <a:latin typeface="Cambria Math" panose="02040503050406030204" pitchFamily="18" charset="0"/>
                      </a:rPr>
                      <m:t>1</m:t>
                    </m:r>
                  </m:oMath>
                </a14:m>
                <a:r>
                  <a:rPr lang="zh-CN" altLang="en-US" sz="2800" dirty="0"/>
                  <a:t>是多少？ </a:t>
                </a:r>
              </a:p>
              <a:p>
                <a:r>
                  <a:rPr lang="zh-CN" altLang="en-US" sz="2800" dirty="0"/>
                  <a:t>（</a:t>
                </a:r>
                <a:r>
                  <a:rPr lang="en-US" altLang="zh-CN" sz="2800" dirty="0"/>
                  <a:t>2</a:t>
                </a:r>
                <a:r>
                  <a:rPr lang="zh-CN" altLang="en-US" sz="2800" dirty="0"/>
                  <a:t>）若国内货币市场均衡条件满足</a:t>
                </a:r>
                <a14:m>
                  <m:oMath xmlns:m="http://schemas.openxmlformats.org/officeDocument/2006/math">
                    <m:r>
                      <a:rPr lang="zh-CN" altLang="en-US" sz="2800" i="1" dirty="0"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i="1" dirty="0">
                            <a:latin typeface="Cambria Math" panose="02040503050406030204" pitchFamily="18" charset="0"/>
                          </a:rPr>
                          <m:t>𝑀</m:t>
                        </m:r>
                        <m:r>
                          <a:rPr lang="en-US" altLang="zh-CN" sz="2800" i="1" dirty="0">
                            <a:latin typeface="Cambria Math" panose="02040503050406030204" pitchFamily="18" charset="0"/>
                          </a:rPr>
                          <m:t>1</m:t>
                        </m:r>
                      </m:num>
                      <m:den>
                        <m:r>
                          <a:rPr lang="en-US" altLang="zh-CN" sz="2800" b="0" i="1" smtClean="0">
                            <a:latin typeface="Cambria Math" panose="02040503050406030204" pitchFamily="18" charset="0"/>
                          </a:rPr>
                          <m:t>𝑃</m:t>
                        </m:r>
                      </m:den>
                    </m:f>
                    <m:r>
                      <a:rPr lang="en-US" altLang="zh-CN" sz="2800" b="0" i="1" smtClean="0">
                        <a:latin typeface="Cambria Math" panose="02040503050406030204" pitchFamily="18" charset="0"/>
                      </a:rPr>
                      <m:t>=0.6</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−3000</m:t>
                    </m:r>
                    <m:r>
                      <a:rPr lang="en-US" altLang="zh-CN" sz="2800" b="0" i="1" smtClean="0">
                        <a:latin typeface="Cambria Math" panose="02040503050406030204" pitchFamily="18" charset="0"/>
                      </a:rPr>
                      <m:t>𝑟</m:t>
                    </m:r>
                  </m:oMath>
                </a14:m>
                <a:r>
                  <a:rPr lang="zh-CN" altLang="en-US" sz="2800" dirty="0"/>
                  <a:t>，且绝对形式的购买力平价条件成立，国外价格水平</a:t>
                </a:r>
                <a14:m>
                  <m:oMath xmlns:m="http://schemas.openxmlformats.org/officeDocument/2006/math">
                    <m:sSup>
                      <m:sSupPr>
                        <m:ctrlPr>
                          <a:rPr lang="en-US" altLang="zh-CN" sz="2800" i="1" dirty="0" smtClean="0">
                            <a:latin typeface="Cambria Math" panose="02040503050406030204" pitchFamily="18" charset="0"/>
                          </a:rPr>
                        </m:ctrlPr>
                      </m:sSupPr>
                      <m:e>
                        <m:r>
                          <a:rPr lang="en-US" altLang="zh-CN" sz="2800" b="0" i="1" dirty="0" smtClean="0">
                            <a:latin typeface="Cambria Math" panose="02040503050406030204" pitchFamily="18" charset="0"/>
                          </a:rPr>
                          <m:t>𝑃</m:t>
                        </m:r>
                      </m:e>
                      <m:sup>
                        <m:r>
                          <a:rPr lang="en-US" altLang="zh-CN" sz="2800" b="0" i="1" dirty="0" smtClean="0">
                            <a:latin typeface="Cambria Math" panose="02040503050406030204" pitchFamily="18" charset="0"/>
                          </a:rPr>
                          <m:t>∗</m:t>
                        </m:r>
                      </m:sup>
                    </m:sSup>
                    <m:r>
                      <a:rPr lang="en-US" altLang="zh-CN" sz="2800" i="1" dirty="0" smtClean="0">
                        <a:latin typeface="Cambria Math" panose="02040503050406030204" pitchFamily="18" charset="0"/>
                      </a:rPr>
                      <m:t>=3</m:t>
                    </m:r>
                  </m:oMath>
                </a14:m>
                <a:r>
                  <a:rPr lang="zh-CN" altLang="en-US" sz="2800" dirty="0"/>
                  <a:t>，国内收入水平</a:t>
                </a:r>
                <a14:m>
                  <m:oMath xmlns:m="http://schemas.openxmlformats.org/officeDocument/2006/math">
                    <m:r>
                      <a:rPr lang="en-US" altLang="zh-CN" sz="2800" i="1" dirty="0" smtClean="0">
                        <a:latin typeface="Cambria Math" panose="02040503050406030204" pitchFamily="18" charset="0"/>
                      </a:rPr>
                      <m:t>𝑌</m:t>
                    </m:r>
                    <m:r>
                      <a:rPr lang="en-US" altLang="zh-CN" sz="2800" i="1" dirty="0" smtClean="0">
                        <a:latin typeface="Cambria Math" panose="02040503050406030204" pitchFamily="18" charset="0"/>
                      </a:rPr>
                      <m:t>=800</m:t>
                    </m:r>
                  </m:oMath>
                </a14:m>
                <a:r>
                  <a:rPr lang="zh-CN" altLang="en-US" sz="2800" dirty="0"/>
                  <a:t>亿元， </a:t>
                </a:r>
                <a14:m>
                  <m:oMath xmlns:m="http://schemas.openxmlformats.org/officeDocument/2006/math">
                    <m:r>
                      <a:rPr lang="en-US" altLang="zh-CN" sz="2800" i="1" dirty="0" smtClean="0">
                        <a:latin typeface="Cambria Math" panose="02040503050406030204" pitchFamily="18" charset="0"/>
                      </a:rPr>
                      <m:t>𝑟</m:t>
                    </m:r>
                    <m:r>
                      <a:rPr lang="en-US" altLang="zh-CN" sz="2800" i="1" dirty="0" smtClean="0">
                        <a:latin typeface="Cambria Math" panose="02040503050406030204" pitchFamily="18" charset="0"/>
                      </a:rPr>
                      <m:t>=6% </m:t>
                    </m:r>
                  </m:oMath>
                </a14:m>
                <a:r>
                  <a:rPr lang="zh-CN" altLang="en-US" sz="2800" dirty="0"/>
                  <a:t>，请用弹性货币分析法计算均衡汇率</a:t>
                </a:r>
                <a14:m>
                  <m:oMath xmlns:m="http://schemas.openxmlformats.org/officeDocument/2006/math">
                    <m:r>
                      <a:rPr lang="en-US" altLang="zh-CN" sz="2800" i="1" dirty="0" smtClean="0">
                        <a:latin typeface="Cambria Math" panose="02040503050406030204" pitchFamily="18" charset="0"/>
                      </a:rPr>
                      <m:t>𝑒</m:t>
                    </m:r>
                  </m:oMath>
                </a14:m>
                <a:r>
                  <a:rPr lang="zh-CN" altLang="en-US" sz="2800" dirty="0"/>
                  <a:t>（直接标价法）；</a:t>
                </a:r>
              </a:p>
              <a:p>
                <a:r>
                  <a:rPr lang="zh-CN" altLang="en-US" sz="2800" dirty="0"/>
                  <a:t>（</a:t>
                </a:r>
                <a:r>
                  <a:rPr lang="en-US" altLang="zh-CN" sz="2800" dirty="0"/>
                  <a:t>3</a:t>
                </a:r>
                <a:r>
                  <a:rPr lang="zh-CN" altLang="en-US" sz="2800" dirty="0"/>
                  <a:t>）在前两问的假设下：</a:t>
                </a:r>
                <a:endParaRPr lang="en-US" altLang="zh-CN" sz="2800" dirty="0"/>
              </a:p>
              <a:p>
                <a:r>
                  <a:rPr lang="en-US" altLang="zh-CN" sz="2800" dirty="0"/>
                  <a:t>I.</a:t>
                </a:r>
                <a:r>
                  <a:rPr lang="zh-CN" altLang="en-US" sz="2800" dirty="0"/>
                  <a:t>若本国法定准备金率提高</a:t>
                </a:r>
                <a:r>
                  <a:rPr lang="en-US" altLang="zh-CN" sz="2800" dirty="0"/>
                  <a:t>3</a:t>
                </a:r>
                <a:r>
                  <a:rPr lang="zh-CN" altLang="en-US" sz="2800" dirty="0"/>
                  <a:t>个百分点，求新的均衡汇率</a:t>
                </a:r>
                <a14:m>
                  <m:oMath xmlns:m="http://schemas.openxmlformats.org/officeDocument/2006/math">
                    <m:r>
                      <a:rPr lang="en-US" altLang="zh-CN" sz="2800" i="1" dirty="0" smtClean="0">
                        <a:latin typeface="Cambria Math" panose="02040503050406030204" pitchFamily="18" charset="0"/>
                      </a:rPr>
                      <m:t>𝑒</m:t>
                    </m:r>
                    <m:r>
                      <a:rPr lang="en-US" altLang="zh-CN" sz="2800" i="1" dirty="0" smtClean="0">
                        <a:latin typeface="Cambria Math" panose="02040503050406030204" pitchFamily="18" charset="0"/>
                      </a:rPr>
                      <m:t>′</m:t>
                    </m:r>
                  </m:oMath>
                </a14:m>
                <a:r>
                  <a:rPr lang="zh-CN" altLang="en-US" sz="2800" dirty="0"/>
                  <a:t>； </a:t>
                </a:r>
                <a:endParaRPr lang="en-US" altLang="zh-CN" sz="2800" dirty="0"/>
              </a:p>
              <a:p>
                <a:r>
                  <a:rPr lang="en-US" altLang="zh-CN" sz="2800" dirty="0"/>
                  <a:t>II.</a:t>
                </a:r>
                <a:r>
                  <a:rPr lang="zh-CN" altLang="en-US" sz="2800" dirty="0"/>
                  <a:t>若利率提高</a:t>
                </a:r>
                <a:r>
                  <a:rPr lang="en-US" altLang="zh-CN" sz="2800" dirty="0"/>
                  <a:t>2</a:t>
                </a:r>
                <a:r>
                  <a:rPr lang="zh-CN" altLang="en-US" sz="2800" dirty="0"/>
                  <a:t>个百分点，求新的均衡汇率</a:t>
                </a:r>
                <a14:m>
                  <m:oMath xmlns:m="http://schemas.openxmlformats.org/officeDocument/2006/math">
                    <m:r>
                      <a:rPr lang="en-US" altLang="zh-CN" sz="2800" i="1" dirty="0">
                        <a:latin typeface="Cambria Math" panose="02040503050406030204" pitchFamily="18" charset="0"/>
                      </a:rPr>
                      <m:t>𝑒</m:t>
                    </m:r>
                    <m:r>
                      <a:rPr lang="en-US" altLang="zh-CN" sz="2800" i="1" dirty="0" smtClean="0">
                        <a:latin typeface="Cambria Math" panose="02040503050406030204" pitchFamily="18" charset="0"/>
                      </a:rPr>
                      <m:t>″</m:t>
                    </m:r>
                  </m:oMath>
                </a14:m>
                <a:r>
                  <a:rPr lang="zh-CN" altLang="en-US" sz="2800" dirty="0"/>
                  <a:t>；</a:t>
                </a:r>
                <a:r>
                  <a:rPr lang="en-US" altLang="zh-CN" sz="2800" dirty="0"/>
                  <a:t> </a:t>
                </a:r>
              </a:p>
              <a:p>
                <a:r>
                  <a:rPr lang="en-US" altLang="zh-CN" sz="2800" dirty="0"/>
                  <a:t>III.</a:t>
                </a:r>
                <a:r>
                  <a:rPr lang="zh-CN" altLang="en-US" sz="2800" dirty="0"/>
                  <a:t>若准备金率和现金比率均保持不变，央行在公开市场收购</a:t>
                </a:r>
                <a:r>
                  <a:rPr lang="en-US" altLang="zh-CN" sz="2800" dirty="0"/>
                  <a:t>27</a:t>
                </a:r>
                <a:r>
                  <a:rPr lang="zh-CN" altLang="en-US" sz="2800" dirty="0"/>
                  <a:t>亿债券会使均衡汇率</a:t>
                </a:r>
                <a14:m>
                  <m:oMath xmlns:m="http://schemas.openxmlformats.org/officeDocument/2006/math">
                    <m:r>
                      <a:rPr lang="en-US" altLang="zh-CN" sz="2800" i="1" dirty="0" smtClean="0">
                        <a:latin typeface="Cambria Math" panose="02040503050406030204" pitchFamily="18" charset="0"/>
                      </a:rPr>
                      <m:t>𝑒</m:t>
                    </m:r>
                    <m:r>
                      <a:rPr lang="en-US" altLang="zh-CN" sz="2800" i="1" dirty="0" smtClean="0">
                        <a:latin typeface="Cambria Math" panose="02040503050406030204" pitchFamily="18" charset="0"/>
                      </a:rPr>
                      <m:t>‴</m:t>
                    </m:r>
                  </m:oMath>
                </a14:m>
                <a:r>
                  <a:rPr lang="zh-CN" altLang="en-US" sz="2800" dirty="0"/>
                  <a:t>怎样变化？</a:t>
                </a:r>
              </a:p>
            </p:txBody>
          </p:sp>
        </mc:Choice>
        <mc:Fallback xmlns="">
          <p:sp>
            <p:nvSpPr>
              <p:cNvPr id="4" name="文本框 3">
                <a:extLst>
                  <a:ext uri="{FF2B5EF4-FFF2-40B4-BE49-F238E27FC236}">
                    <a16:creationId xmlns:a16="http://schemas.microsoft.com/office/drawing/2014/main" id="{57798B8D-C79D-40EF-A29E-0A2973073E66}"/>
                  </a:ext>
                </a:extLst>
              </p:cNvPr>
              <p:cNvSpPr txBox="1">
                <a:spLocks noRot="1" noChangeAspect="1" noMove="1" noResize="1" noEditPoints="1" noAdjustHandles="1" noChangeArrowheads="1" noChangeShapeType="1" noTextEdit="1"/>
              </p:cNvSpPr>
              <p:nvPr/>
            </p:nvSpPr>
            <p:spPr>
              <a:xfrm>
                <a:off x="283029" y="835972"/>
                <a:ext cx="11625943" cy="5657061"/>
              </a:xfrm>
              <a:prstGeom prst="rect">
                <a:avLst/>
              </a:prstGeom>
              <a:blipFill>
                <a:blip r:embed="rId4"/>
                <a:stretch>
                  <a:fillRect l="-1048" t="-1185" r="-4088" b="-4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4375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15FF4F6-1F6A-410E-92E3-531139E35589}"/>
                  </a:ext>
                </a:extLst>
              </p:cNvPr>
              <p:cNvSpPr txBox="1"/>
              <p:nvPr/>
            </p:nvSpPr>
            <p:spPr>
              <a:xfrm>
                <a:off x="290137" y="1298888"/>
                <a:ext cx="11611727" cy="3649076"/>
              </a:xfrm>
              <a:prstGeom prst="rect">
                <a:avLst/>
              </a:prstGeom>
              <a:noFill/>
            </p:spPr>
            <p:txBody>
              <a:bodyPr wrap="square">
                <a:spAutoFit/>
              </a:bodyPr>
              <a:lstStyle/>
              <a:p>
                <a:r>
                  <a:rPr lang="zh-CN" altLang="en-US" sz="2800" dirty="0"/>
                  <a:t>答：</a:t>
                </a:r>
              </a:p>
              <a:p>
                <a:r>
                  <a:rPr lang="zh-CN" altLang="en-US" sz="2800" dirty="0"/>
                  <a:t>（</a:t>
                </a:r>
                <a:r>
                  <a:rPr lang="en-US" altLang="zh-CN" sz="2800" dirty="0"/>
                  <a:t>1</a:t>
                </a:r>
                <a:r>
                  <a:rPr lang="zh-CN" altLang="en-US" sz="2800" dirty="0"/>
                  <a:t>）求商业银行体系的活期存款总额：</a:t>
                </a:r>
                <a14:m>
                  <m:oMath xmlns:m="http://schemas.openxmlformats.org/officeDocument/2006/math">
                    <m:r>
                      <a:rPr lang="en-US" altLang="zh-CN" sz="2800" i="1" dirty="0" smtClean="0">
                        <a:latin typeface="Cambria Math" panose="02040503050406030204" pitchFamily="18" charset="0"/>
                      </a:rPr>
                      <m:t>𝑘</m:t>
                    </m:r>
                    <m:r>
                      <a:rPr lang="en-US" altLang="zh-CN" sz="2800" i="1" dirty="0" smtClean="0">
                        <a:latin typeface="Cambria Math" panose="02040503050406030204" pitchFamily="18" charset="0"/>
                      </a:rPr>
                      <m:t>=</m:t>
                    </m:r>
                    <m:f>
                      <m:fPr>
                        <m:ctrlPr>
                          <a:rPr lang="en-US" altLang="zh-CN" sz="2800" i="1" dirty="0">
                            <a:latin typeface="Cambria Math" panose="02040503050406030204" pitchFamily="18" charset="0"/>
                          </a:rPr>
                        </m:ctrlPr>
                      </m:fPr>
                      <m:num>
                        <m:r>
                          <a:rPr lang="en-US" altLang="zh-CN" sz="2800" b="0" i="1" dirty="0" smtClean="0">
                            <a:latin typeface="Cambria Math" panose="02040503050406030204" pitchFamily="18" charset="0"/>
                          </a:rPr>
                          <m:t>𝐶</m:t>
                        </m:r>
                      </m:num>
                      <m:den>
                        <m:r>
                          <a:rPr lang="en-US" altLang="zh-CN" sz="2800" b="0" i="1" dirty="0" smtClean="0">
                            <a:latin typeface="Cambria Math" panose="02040503050406030204" pitchFamily="18" charset="0"/>
                          </a:rPr>
                          <m:t>𝐷</m:t>
                        </m:r>
                      </m:den>
                    </m:f>
                    <m:r>
                      <a:rPr lang="en-US" altLang="zh-CN" sz="2800" b="0" i="1" dirty="0" smtClean="0">
                        <a:latin typeface="Cambria Math" panose="02040503050406030204" pitchFamily="18" charset="0"/>
                      </a:rPr>
                      <m:t>=5%</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𝐷</m:t>
                    </m:r>
                    <m:r>
                      <a:rPr lang="en-US" altLang="zh-CN" sz="2800" b="0" i="1" smtClean="0">
                        <a:latin typeface="Cambria Math" panose="02040503050406030204" pitchFamily="18" charset="0"/>
                        <a:ea typeface="Cambria Math" panose="02040503050406030204" pitchFamily="18" charset="0"/>
                      </a:rPr>
                      <m:t>=6000</m:t>
                    </m:r>
                  </m:oMath>
                </a14:m>
                <a:r>
                  <a:rPr lang="zh-CN" altLang="en-US" sz="2800" dirty="0"/>
                  <a:t>亿元</a:t>
                </a:r>
                <a:endParaRPr lang="en-US" altLang="zh-CN" sz="2800" dirty="0"/>
              </a:p>
              <a:p>
                <a:r>
                  <a:rPr lang="en-US" altLang="zh-CN" sz="2800" dirty="0"/>
                  <a:t>	</a:t>
                </a:r>
                <a:r>
                  <a:rPr lang="zh-CN" altLang="en-US" sz="2800" dirty="0"/>
                  <a:t>准备金</a:t>
                </a:r>
                <a14:m>
                  <m:oMath xmlns:m="http://schemas.openxmlformats.org/officeDocument/2006/math">
                    <m:r>
                      <a:rPr lang="en-US" altLang="zh-CN" sz="2800" i="1" dirty="0" smtClean="0">
                        <a:latin typeface="Cambria Math" panose="02040503050406030204" pitchFamily="18" charset="0"/>
                      </a:rPr>
                      <m:t>𝑅</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𝐷</m:t>
                    </m:r>
                    <m:r>
                      <a:rPr lang="en-US" altLang="zh-CN" sz="2800" b="0" i="1" dirty="0" smtClean="0">
                        <a:latin typeface="Cambria Math" panose="02040503050406030204" pitchFamily="18" charset="0"/>
                        <a:ea typeface="Cambria Math" panose="02040503050406030204" pitchFamily="18" charset="0"/>
                      </a:rPr>
                      <m:t>×</m:t>
                    </m:r>
                    <m:d>
                      <m:dPr>
                        <m:ctrlPr>
                          <a:rPr lang="en-US" altLang="zh-CN" sz="2800" b="0" i="1" dirty="0"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𝑑</m:t>
                            </m:r>
                          </m:sub>
                        </m:sSub>
                        <m:r>
                          <a:rPr lang="en-US" altLang="zh-CN" sz="2800" i="1">
                            <a:latin typeface="Cambria Math" panose="02040503050406030204" pitchFamily="18" charset="0"/>
                          </a:rPr>
                          <m:t>+</m:t>
                        </m:r>
                        <m:r>
                          <a:rPr lang="en-US" altLang="zh-CN" sz="2800" i="1">
                            <a:latin typeface="Cambria Math" panose="02040503050406030204" pitchFamily="18" charset="0"/>
                          </a:rPr>
                          <m:t>𝑒</m:t>
                        </m:r>
                      </m:e>
                    </m:d>
                    <m:r>
                      <a:rPr lang="en-US" altLang="zh-CN" sz="2800" b="0" i="0" dirty="0" smtClean="0">
                        <a:latin typeface="Cambria Math" panose="02040503050406030204" pitchFamily="18" charset="0"/>
                      </a:rPr>
                      <m:t>=6000</m:t>
                    </m:r>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rPr>
                        </m:ctrlPr>
                      </m:dPr>
                      <m:e>
                        <m:r>
                          <a:rPr lang="en-US" altLang="zh-CN" sz="2800" b="0" i="1" dirty="0" smtClean="0">
                            <a:latin typeface="Cambria Math" panose="02040503050406030204" pitchFamily="18" charset="0"/>
                          </a:rPr>
                          <m:t>9.5%</m:t>
                        </m:r>
                        <m:r>
                          <a:rPr lang="en-US" altLang="zh-CN" sz="2800" i="1">
                            <a:latin typeface="Cambria Math" panose="02040503050406030204" pitchFamily="18" charset="0"/>
                          </a:rPr>
                          <m:t>+</m:t>
                        </m:r>
                        <m:r>
                          <a:rPr lang="en-US" altLang="zh-CN" sz="2800" b="0" i="1" smtClean="0">
                            <a:latin typeface="Cambria Math" panose="02040503050406030204" pitchFamily="18" charset="0"/>
                          </a:rPr>
                          <m:t>0.5%</m:t>
                        </m:r>
                      </m:e>
                    </m:d>
                    <m:r>
                      <a:rPr lang="en-US" altLang="zh-CN" sz="2800" b="0" i="1" smtClean="0">
                        <a:latin typeface="Cambria Math" panose="02040503050406030204" pitchFamily="18" charset="0"/>
                      </a:rPr>
                      <m:t>=600</m:t>
                    </m:r>
                  </m:oMath>
                </a14:m>
                <a:r>
                  <a:rPr lang="zh-CN" altLang="en-US" sz="2800" dirty="0"/>
                  <a:t>亿元</a:t>
                </a:r>
                <a:endParaRPr lang="en-US" altLang="zh-CN" sz="2800" dirty="0"/>
              </a:p>
              <a:p>
                <a:r>
                  <a:rPr lang="en-US" altLang="zh-CN" sz="2800" dirty="0"/>
                  <a:t>	</a:t>
                </a:r>
                <a:r>
                  <a:rPr lang="zh-CN" altLang="en-US" sz="2800" dirty="0"/>
                  <a:t>货币供应量</a:t>
                </a:r>
                <a14:m>
                  <m:oMath xmlns:m="http://schemas.openxmlformats.org/officeDocument/2006/math">
                    <m:r>
                      <a:rPr lang="en-US" altLang="zh-CN" sz="2800" i="1" dirty="0" smtClean="0">
                        <a:latin typeface="Cambria Math" panose="02040503050406030204" pitchFamily="18" charset="0"/>
                      </a:rPr>
                      <m:t>𝑀</m:t>
                    </m:r>
                    <m:r>
                      <a:rPr lang="en-US" altLang="zh-CN" sz="2800" i="1" dirty="0" smtClean="0">
                        <a:latin typeface="Cambria Math" panose="02040503050406030204" pitchFamily="18" charset="0"/>
                      </a:rPr>
                      <m:t>1=</m:t>
                    </m:r>
                    <m:r>
                      <a:rPr lang="en-US" altLang="zh-CN" sz="2800" b="0" i="1" dirty="0" smtClean="0">
                        <a:latin typeface="Cambria Math" panose="02040503050406030204" pitchFamily="18" charset="0"/>
                      </a:rPr>
                      <m:t>𝐶</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𝐷</m:t>
                    </m:r>
                    <m:r>
                      <a:rPr lang="en-US" altLang="zh-CN" sz="2800" b="0" i="1" dirty="0" smtClean="0">
                        <a:latin typeface="Cambria Math" panose="02040503050406030204" pitchFamily="18" charset="0"/>
                      </a:rPr>
                      <m:t>=300+6000=6300</m:t>
                    </m:r>
                  </m:oMath>
                </a14:m>
                <a:r>
                  <a:rPr lang="zh-CN" altLang="en-US" sz="2800" dirty="0"/>
                  <a:t>亿元</a:t>
                </a:r>
                <a:endParaRPr lang="en-US" altLang="zh-CN" sz="2800" dirty="0"/>
              </a:p>
              <a:p>
                <a:r>
                  <a:rPr lang="zh-CN" altLang="en-US" sz="2800" dirty="0"/>
                  <a:t>（</a:t>
                </a:r>
                <a:r>
                  <a:rPr lang="en-US" altLang="zh-CN" sz="2800" dirty="0"/>
                  <a:t>2</a:t>
                </a:r>
                <a:r>
                  <a:rPr lang="zh-CN" altLang="en-US" sz="2800" dirty="0"/>
                  <a:t>）将题中相关数据代入国内货币市场均衡条件：</a:t>
                </a: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r>
                          <a:rPr lang="en-US" altLang="zh-CN" sz="2800" i="1" dirty="0">
                            <a:latin typeface="Cambria Math" panose="02040503050406030204" pitchFamily="18" charset="0"/>
                          </a:rPr>
                          <m:t>𝑀</m:t>
                        </m:r>
                        <m:r>
                          <a:rPr lang="en-US" altLang="zh-CN" sz="2800" i="1" dirty="0">
                            <a:latin typeface="Cambria Math" panose="02040503050406030204" pitchFamily="18" charset="0"/>
                          </a:rPr>
                          <m:t>1</m:t>
                        </m:r>
                      </m:num>
                      <m:den>
                        <m:r>
                          <a:rPr lang="en-US" altLang="zh-CN" sz="2800" b="0" i="1" smtClean="0">
                            <a:latin typeface="Cambria Math" panose="02040503050406030204" pitchFamily="18" charset="0"/>
                          </a:rPr>
                          <m:t>𝑃</m:t>
                        </m:r>
                      </m:den>
                    </m:f>
                    <m:r>
                      <a:rPr lang="en-US" altLang="zh-CN" sz="2800" b="0" i="1" smtClean="0">
                        <a:latin typeface="Cambria Math" panose="02040503050406030204" pitchFamily="18" charset="0"/>
                      </a:rPr>
                      <m:t>=0.6</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−3000</m:t>
                    </m:r>
                    <m:r>
                      <a:rPr lang="en-US" altLang="zh-CN" sz="2800" b="0" i="1" smtClean="0">
                        <a:latin typeface="Cambria Math" panose="02040503050406030204" pitchFamily="18" charset="0"/>
                      </a:rPr>
                      <m:t>𝑟</m:t>
                    </m:r>
                  </m:oMath>
                </a14:m>
                <a:endParaRPr lang="en-US" altLang="zh-CN" sz="2800" dirty="0"/>
              </a:p>
              <a:p>
                <a:r>
                  <a:rPr lang="en-US" altLang="zh-CN" sz="2800" b="0" dirty="0"/>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𝑃</m:t>
                    </m:r>
                    <m:r>
                      <a:rPr lang="en-US" altLang="zh-CN" sz="2800" b="0" i="0" smtClean="0">
                        <a:latin typeface="Cambria Math" panose="02040503050406030204" pitchFamily="18" charset="0"/>
                      </a:rPr>
                      <m:t>=21</m:t>
                    </m:r>
                  </m:oMath>
                </a14:m>
                <a:endParaRPr lang="en-US" altLang="zh-CN" sz="2800" dirty="0"/>
              </a:p>
              <a:p>
                <a:r>
                  <a:rPr lang="en-US" altLang="zh-CN" sz="2800" dirty="0"/>
                  <a:t>	</a:t>
                </a:r>
                <a:r>
                  <a:rPr lang="zh-CN" altLang="en-US" sz="2800" dirty="0"/>
                  <a:t>由于绝对形式的购买力平价成立有：均衡汇率</a:t>
                </a:r>
                <a14:m>
                  <m:oMath xmlns:m="http://schemas.openxmlformats.org/officeDocument/2006/math">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𝑒</m:t>
                    </m:r>
                    <m:r>
                      <a:rPr kumimoji="0" lang="en-US" altLang="zh-CN" sz="2800" b="0" i="0" u="none" strike="noStrike" kern="1200" cap="none" spc="0" normalizeH="0" baseline="0" noProof="0" smtClean="0">
                        <a:ln>
                          <a:noFill/>
                        </a:ln>
                        <a:solidFill>
                          <a:schemeClr val="tx1"/>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num>
                      <m:den>
                        <m:sSup>
                          <m:sSup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e>
                          <m:sup>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den>
                    </m:f>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21</m:t>
                        </m:r>
                      </m:num>
                      <m:den>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3</m:t>
                        </m:r>
                      </m:den>
                    </m:f>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=7</m:t>
                    </m:r>
                  </m:oMath>
                </a14:m>
                <a:endParaRPr lang="en-US" altLang="zh-CN" sz="2800" dirty="0"/>
              </a:p>
            </p:txBody>
          </p:sp>
        </mc:Choice>
        <mc:Fallback xmlns="">
          <p:sp>
            <p:nvSpPr>
              <p:cNvPr id="6" name="文本框 5">
                <a:extLst>
                  <a:ext uri="{FF2B5EF4-FFF2-40B4-BE49-F238E27FC236}">
                    <a16:creationId xmlns:a16="http://schemas.microsoft.com/office/drawing/2014/main" id="{215FF4F6-1F6A-410E-92E3-531139E35589}"/>
                  </a:ext>
                </a:extLst>
              </p:cNvPr>
              <p:cNvSpPr txBox="1">
                <a:spLocks noRot="1" noChangeAspect="1" noMove="1" noResize="1" noEditPoints="1" noAdjustHandles="1" noChangeArrowheads="1" noChangeShapeType="1" noTextEdit="1"/>
              </p:cNvSpPr>
              <p:nvPr/>
            </p:nvSpPr>
            <p:spPr>
              <a:xfrm>
                <a:off x="290137" y="1298888"/>
                <a:ext cx="11611727" cy="3649076"/>
              </a:xfrm>
              <a:prstGeom prst="rect">
                <a:avLst/>
              </a:prstGeom>
              <a:blipFill>
                <a:blip r:embed="rId4"/>
                <a:stretch>
                  <a:fillRect l="-1103" t="-1836" b="-11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14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15FF4F6-1F6A-410E-92E3-531139E35589}"/>
                  </a:ext>
                </a:extLst>
              </p:cNvPr>
              <p:cNvSpPr txBox="1"/>
              <p:nvPr/>
            </p:nvSpPr>
            <p:spPr>
              <a:xfrm>
                <a:off x="290137" y="1298888"/>
                <a:ext cx="11611727" cy="4948471"/>
              </a:xfrm>
              <a:prstGeom prst="rect">
                <a:avLst/>
              </a:prstGeom>
              <a:noFill/>
            </p:spPr>
            <p:txBody>
              <a:bodyPr wrap="square">
                <a:spAutoFit/>
              </a:bodyPr>
              <a:lstStyle/>
              <a:p>
                <a:r>
                  <a:rPr lang="zh-CN" altLang="en-US" sz="2800" dirty="0"/>
                  <a:t>（</a:t>
                </a:r>
                <a:r>
                  <a:rPr lang="en-US" altLang="zh-CN" sz="2800" dirty="0"/>
                  <a:t>3</a:t>
                </a:r>
                <a:r>
                  <a:rPr lang="zh-CN" altLang="en-US" sz="2800" dirty="0"/>
                  <a:t>）</a:t>
                </a:r>
                <a:endParaRPr lang="en-US" altLang="zh-CN" sz="2800" dirty="0"/>
              </a:p>
              <a:p>
                <a:r>
                  <a:rPr lang="en-US" altLang="zh-CN" sz="2800" dirty="0"/>
                  <a:t>Ⅰ</a:t>
                </a:r>
                <a:r>
                  <a:rPr lang="zh-CN" altLang="en-US" sz="2800" dirty="0"/>
                  <a:t>国内法定存款准备金率变为：</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𝑑</m:t>
                        </m:r>
                      </m:sub>
                      <m:sup>
                        <m:r>
                          <a:rPr lang="en-US" altLang="zh-CN" sz="2800" i="1" dirty="0">
                            <a:latin typeface="Cambria Math" panose="02040503050406030204" pitchFamily="18" charset="0"/>
                          </a:rPr>
                          <m:t>′</m:t>
                        </m:r>
                      </m:sup>
                    </m:sSubSup>
                    <m:r>
                      <a:rPr lang="en-US" altLang="zh-CN" sz="2800" b="0" i="1" smtClean="0">
                        <a:latin typeface="Cambria Math" panose="02040503050406030204" pitchFamily="18" charset="0"/>
                      </a:rPr>
                      <m:t>=9.5%+3%=12.5%</m:t>
                    </m:r>
                  </m:oMath>
                </a14:m>
                <a:endParaRPr lang="en-US" altLang="zh-CN" sz="2800" dirty="0"/>
              </a:p>
              <a:p>
                <a:r>
                  <a:rPr lang="zh-CN" altLang="en-US" sz="2800" dirty="0"/>
                  <a:t>    基础货币不变：</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𝐵</m:t>
                        </m:r>
                      </m:e>
                      <m:sup>
                        <m:r>
                          <a:rPr lang="en-US" altLang="zh-CN" sz="2800" i="1" dirty="0">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m:t>
                    </m:r>
                    <m:r>
                      <a:rPr lang="en-US" altLang="zh-CN" sz="2800" i="1" dirty="0">
                        <a:latin typeface="Cambria Math" panose="02040503050406030204" pitchFamily="18" charset="0"/>
                      </a:rPr>
                      <m:t>𝐶</m:t>
                    </m:r>
                    <m:r>
                      <a:rPr lang="en-US" altLang="zh-CN" sz="2800" i="1" dirty="0">
                        <a:latin typeface="Cambria Math" panose="02040503050406030204" pitchFamily="18" charset="0"/>
                      </a:rPr>
                      <m:t>+</m:t>
                    </m:r>
                    <m:r>
                      <a:rPr lang="en-US" altLang="zh-CN" sz="2800" i="1" dirty="0">
                        <a:latin typeface="Cambria Math" panose="02040503050406030204" pitchFamily="18" charset="0"/>
                      </a:rPr>
                      <m:t>𝑅</m:t>
                    </m:r>
                    <m:r>
                      <a:rPr lang="en-US" altLang="zh-CN" sz="2800" b="0" i="1" dirty="0" smtClean="0">
                        <a:latin typeface="Cambria Math" panose="02040503050406030204" pitchFamily="18" charset="0"/>
                      </a:rPr>
                      <m:t>=300+600=900</m:t>
                    </m:r>
                  </m:oMath>
                </a14:m>
                <a:r>
                  <a:rPr lang="zh-CN" altLang="en-US" sz="2800" dirty="0"/>
                  <a:t>亿元</a:t>
                </a:r>
                <a:endParaRPr lang="en-US" altLang="zh-CN" sz="2800" dirty="0"/>
              </a:p>
              <a:p>
                <a:r>
                  <a:rPr lang="en-US" altLang="zh-CN" sz="2800" dirty="0"/>
                  <a:t>    </a:t>
                </a:r>
                <a:r>
                  <a:rPr lang="zh-CN" altLang="en-US" sz="2800" dirty="0"/>
                  <a:t>货币乘数变为：</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1</m:t>
                        </m:r>
                      </m:sub>
                      <m:sup>
                        <m:r>
                          <a:rPr lang="en-US" altLang="zh-CN" sz="2800" i="1" dirty="0">
                            <a:latin typeface="Cambria Math" panose="02040503050406030204" pitchFamily="18" charset="0"/>
                          </a:rPr>
                          <m:t>′</m:t>
                        </m:r>
                      </m:sup>
                    </m:sSubSup>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rPr>
                          <m:t>𝑘</m:t>
                        </m:r>
                      </m:num>
                      <m:den>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𝑟</m:t>
                            </m:r>
                          </m:e>
                          <m:sub>
                            <m:r>
                              <a:rPr lang="en-US" altLang="zh-CN" sz="2800" i="1">
                                <a:latin typeface="Cambria Math" panose="02040503050406030204" pitchFamily="18" charset="0"/>
                              </a:rPr>
                              <m:t>𝑑</m:t>
                            </m:r>
                          </m:sub>
                          <m:sup>
                            <m:r>
                              <a:rPr lang="en-US" altLang="zh-CN" sz="2800" i="1" dirty="0">
                                <a:latin typeface="Cambria Math" panose="02040503050406030204" pitchFamily="18" charset="0"/>
                              </a:rPr>
                              <m:t>′</m:t>
                            </m:r>
                          </m:sup>
                        </m:sSubSup>
                        <m:r>
                          <a:rPr lang="en-US" altLang="zh-CN" sz="2800" i="1">
                            <a:latin typeface="Cambria Math" panose="02040503050406030204" pitchFamily="18" charset="0"/>
                          </a:rPr>
                          <m:t>+</m:t>
                        </m:r>
                        <m:r>
                          <a:rPr lang="en-US" altLang="zh-CN" sz="2800" i="1">
                            <a:latin typeface="Cambria Math" panose="02040503050406030204" pitchFamily="18" charset="0"/>
                          </a:rPr>
                          <m:t>𝑒</m:t>
                        </m:r>
                        <m:r>
                          <a:rPr lang="en-US" altLang="zh-CN" sz="2800" i="1">
                            <a:latin typeface="Cambria Math" panose="02040503050406030204" pitchFamily="18" charset="0"/>
                          </a:rPr>
                          <m:t>+</m:t>
                        </m:r>
                        <m:r>
                          <a:rPr lang="en-US" altLang="zh-CN" sz="2800" i="1">
                            <a:latin typeface="Cambria Math" panose="02040503050406030204" pitchFamily="18" charset="0"/>
                          </a:rPr>
                          <m:t>𝑘</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1+5%</m:t>
                        </m:r>
                      </m:num>
                      <m:den>
                        <m:r>
                          <a:rPr lang="en-US" altLang="zh-CN" sz="2800" b="0" i="1" smtClean="0">
                            <a:latin typeface="Cambria Math" panose="02040503050406030204" pitchFamily="18" charset="0"/>
                          </a:rPr>
                          <m:t>12.5%+0.5%+5%</m:t>
                        </m:r>
                      </m:den>
                    </m:f>
                    <m:r>
                      <a:rPr lang="en-US" altLang="zh-CN" sz="2800" b="0" i="1" smtClean="0">
                        <a:latin typeface="Cambria Math" panose="02040503050406030204" pitchFamily="18" charset="0"/>
                      </a:rPr>
                      <m:t>=5.8333</m:t>
                    </m:r>
                  </m:oMath>
                </a14:m>
                <a:endParaRPr lang="en-US" altLang="zh-CN" sz="2800" dirty="0"/>
              </a:p>
              <a:p>
                <a:r>
                  <a:rPr lang="en-US" altLang="zh-CN" sz="2800" dirty="0"/>
                  <a:t>    </a:t>
                </a:r>
                <a:r>
                  <a:rPr lang="zh-CN" altLang="en-US" sz="2800" dirty="0"/>
                  <a:t>货币供应量变为：</a:t>
                </a:r>
                <a:r>
                  <a:rPr lang="en-US" altLang="zh-CN" sz="2800" dirty="0"/>
                  <a:t> </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𝑀</m:t>
                        </m:r>
                      </m:e>
                      <m:sub>
                        <m:r>
                          <a:rPr lang="en-US" altLang="zh-CN" sz="2800" b="0" i="1" smtClean="0">
                            <a:latin typeface="Cambria Math" panose="02040503050406030204" pitchFamily="18" charset="0"/>
                          </a:rPr>
                          <m:t>1</m:t>
                        </m:r>
                      </m:sub>
                      <m:sup>
                        <m:r>
                          <a:rPr lang="en-US" altLang="zh-CN" sz="2800" i="1" dirty="0">
                            <a:latin typeface="Cambria Math" panose="02040503050406030204" pitchFamily="18" charset="0"/>
                          </a:rPr>
                          <m:t>′</m:t>
                        </m:r>
                      </m:sup>
                    </m:sSub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𝑚</m:t>
                        </m:r>
                      </m:e>
                      <m:sub>
                        <m:r>
                          <a:rPr lang="en-US" altLang="zh-CN" sz="2800" i="1">
                            <a:latin typeface="Cambria Math" panose="02040503050406030204" pitchFamily="18" charset="0"/>
                          </a:rPr>
                          <m:t>1</m:t>
                        </m:r>
                      </m:sub>
                      <m:sup>
                        <m:r>
                          <a:rPr lang="en-US" altLang="zh-CN" sz="2800" i="1" dirty="0">
                            <a:latin typeface="Cambria Math" panose="02040503050406030204" pitchFamily="18" charset="0"/>
                          </a:rPr>
                          <m:t>′</m:t>
                        </m:r>
                      </m:sup>
                    </m:sSubSup>
                    <m:r>
                      <a:rPr lang="en-US" altLang="zh-CN" sz="2800" i="1" dirty="0" smtClean="0">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𝐵</m:t>
                        </m:r>
                      </m:e>
                      <m:sup>
                        <m:r>
                          <a:rPr lang="en-US" altLang="zh-CN" sz="2800" i="1" dirty="0">
                            <a:latin typeface="Cambria Math" panose="02040503050406030204" pitchFamily="18" charset="0"/>
                          </a:rPr>
                          <m:t>′</m:t>
                        </m:r>
                      </m:sup>
                    </m:sSup>
                    <m:r>
                      <a:rPr lang="en-US" altLang="zh-CN" sz="2800" b="0" i="0" dirty="0" smtClean="0">
                        <a:latin typeface="Cambria Math" panose="02040503050406030204" pitchFamily="18" charset="0"/>
                      </a:rPr>
                      <m:t>=5250</m:t>
                    </m:r>
                  </m:oMath>
                </a14:m>
                <a:r>
                  <a:rPr lang="zh-CN" altLang="en-US" sz="2800" dirty="0"/>
                  <a:t>亿元</a:t>
                </a:r>
                <a:endParaRPr lang="en-US" altLang="zh-CN" sz="2800" dirty="0"/>
              </a:p>
              <a:p>
                <a:r>
                  <a:rPr lang="zh-CN" altLang="en-US" sz="2800" dirty="0"/>
                  <a:t>    将相关数据代入均衡条件：</a:t>
                </a: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𝑀</m:t>
                            </m:r>
                          </m:e>
                          <m:sub>
                            <m:r>
                              <a:rPr lang="en-US" altLang="zh-CN" sz="2800" i="1">
                                <a:latin typeface="Cambria Math" panose="02040503050406030204" pitchFamily="18" charset="0"/>
                              </a:rPr>
                              <m:t>1</m:t>
                            </m:r>
                          </m:sub>
                          <m:sup>
                            <m:r>
                              <a:rPr lang="en-US" altLang="zh-CN" sz="2800" i="1" dirty="0">
                                <a:latin typeface="Cambria Math" panose="02040503050406030204" pitchFamily="18" charset="0"/>
                              </a:rPr>
                              <m:t>′</m:t>
                            </m:r>
                          </m:sup>
                        </m:sSubSup>
                      </m:num>
                      <m:den>
                        <m:sSup>
                          <m:sSupPr>
                            <m:ctrlPr>
                              <a:rPr lang="en-US" altLang="zh-CN" sz="2800" i="1" dirty="0" smtClean="0">
                                <a:latin typeface="Cambria Math" panose="02040503050406030204" pitchFamily="18" charset="0"/>
                              </a:rPr>
                            </m:ctrlPr>
                          </m:sSupPr>
                          <m:e>
                            <m:r>
                              <a:rPr lang="en-US" altLang="zh-CN" sz="2800" b="0" i="1" dirty="0" smtClean="0">
                                <a:latin typeface="Cambria Math" panose="02040503050406030204" pitchFamily="18" charset="0"/>
                              </a:rPr>
                              <m:t>𝑃</m:t>
                            </m:r>
                          </m:e>
                          <m:sup>
                            <m:r>
                              <a:rPr lang="en-US" altLang="zh-CN" sz="2800" i="1" dirty="0">
                                <a:latin typeface="Cambria Math" panose="02040503050406030204" pitchFamily="18" charset="0"/>
                              </a:rPr>
                              <m:t>′</m:t>
                            </m:r>
                          </m:sup>
                        </m:sSup>
                      </m:den>
                    </m:f>
                    <m:r>
                      <a:rPr lang="en-US" altLang="zh-CN" sz="2800" b="0" i="1" smtClean="0">
                        <a:latin typeface="Cambria Math" panose="02040503050406030204" pitchFamily="18" charset="0"/>
                      </a:rPr>
                      <m:t>=0.6</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−3000</m:t>
                    </m:r>
                    <m:r>
                      <a:rPr lang="en-US" altLang="zh-CN" sz="2800" b="0" i="1" smtClean="0">
                        <a:latin typeface="Cambria Math" panose="02040503050406030204" pitchFamily="18" charset="0"/>
                      </a:rPr>
                      <m:t>𝑟</m:t>
                    </m:r>
                    <m:r>
                      <a:rPr lang="en-US" altLang="zh-CN" sz="2800" i="1">
                        <a:latin typeface="Cambria Math" panose="02040503050406030204" pitchFamily="18" charset="0"/>
                        <a:ea typeface="Cambria Math" panose="02040503050406030204" pitchFamily="18" charset="0"/>
                      </a:rPr>
                      <m:t>⇒</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𝑃</m:t>
                        </m:r>
                      </m:e>
                      <m:sup>
                        <m:r>
                          <a:rPr lang="en-US" altLang="zh-CN" sz="2800" i="1" dirty="0">
                            <a:latin typeface="Cambria Math" panose="02040503050406030204" pitchFamily="18" charset="0"/>
                          </a:rPr>
                          <m:t>′</m:t>
                        </m:r>
                      </m:sup>
                    </m:sSup>
                    <m:r>
                      <a:rPr lang="en-US" altLang="zh-CN" sz="2800" b="0" i="0" smtClean="0">
                        <a:latin typeface="Cambria Math" panose="02040503050406030204" pitchFamily="18" charset="0"/>
                      </a:rPr>
                      <m:t>=17.5</m:t>
                    </m:r>
                  </m:oMath>
                </a14:m>
                <a:endParaRPr lang="en-US" altLang="zh-CN" sz="2800" dirty="0"/>
              </a:p>
              <a:p>
                <a:r>
                  <a:rPr lang="en-US" altLang="zh-CN" sz="2800" dirty="0"/>
                  <a:t>    </a:t>
                </a:r>
                <a:r>
                  <a:rPr lang="zh-CN" altLang="en-US" sz="2800" dirty="0"/>
                  <a:t>故新的均衡汇率为：</a:t>
                </a:r>
                <a14:m>
                  <m:oMath xmlns:m="http://schemas.openxmlformats.org/officeDocument/2006/math">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𝑒</m:t>
                    </m:r>
                    <m:r>
                      <a:rPr lang="en-US" altLang="zh-CN" sz="2800" i="1" dirty="0">
                        <a:latin typeface="Cambria Math" panose="02040503050406030204" pitchFamily="18" charset="0"/>
                      </a:rPr>
                      <m:t>′</m:t>
                    </m:r>
                    <m:r>
                      <a:rPr kumimoji="0" lang="en-US" altLang="zh-CN" sz="2800" b="0" i="0" u="none" strike="noStrike" kern="1200" cap="none" spc="0" normalizeH="0" baseline="0" noProof="0" smtClean="0">
                        <a:ln>
                          <a:noFill/>
                        </a:ln>
                        <a:solidFill>
                          <a:schemeClr val="tx1"/>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Pr>
                      <m:num>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𝑃</m:t>
                            </m:r>
                          </m:e>
                          <m:sup>
                            <m:r>
                              <a:rPr lang="en-US" altLang="zh-CN" sz="2800" i="1" dirty="0">
                                <a:latin typeface="Cambria Math" panose="02040503050406030204" pitchFamily="18" charset="0"/>
                              </a:rPr>
                              <m:t>′</m:t>
                            </m:r>
                          </m:sup>
                        </m:sSup>
                      </m:num>
                      <m:den>
                        <m:sSup>
                          <m:sSup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e>
                          <m:sup>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den>
                    </m:f>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17</m:t>
                        </m:r>
                        <m:r>
                          <a:rPr lang="en-US" altLang="zh-CN" sz="2800" i="1">
                            <a:latin typeface="Cambria Math" panose="02040503050406030204" pitchFamily="18" charset="0"/>
                          </a:rPr>
                          <m:t>.</m:t>
                        </m:r>
                        <m:r>
                          <a:rPr lang="en-US" altLang="zh-CN" sz="2800" b="0" i="1" smtClean="0">
                            <a:latin typeface="Cambria Math" panose="02040503050406030204" pitchFamily="18" charset="0"/>
                          </a:rPr>
                          <m:t>5</m:t>
                        </m:r>
                      </m:num>
                      <m:den>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3</m:t>
                        </m:r>
                      </m:den>
                    </m:f>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800" b="0" i="1" u="none" strike="noStrike" kern="1200" cap="none" spc="0" normalizeH="0" baseline="0" noProof="0" dirty="0" smtClean="0">
                        <a:ln>
                          <a:noFill/>
                        </a:ln>
                        <a:solidFill>
                          <a:schemeClr val="tx1"/>
                        </a:solidFill>
                        <a:effectLst/>
                        <a:uLnTx/>
                        <a:uFillTx/>
                        <a:latin typeface="Cambria Math" panose="02040503050406030204" pitchFamily="18" charset="0"/>
                        <a:cs typeface="+mn-cs"/>
                      </a:rPr>
                      <m:t>5</m:t>
                    </m:r>
                    <m:r>
                      <a:rPr lang="en-US" altLang="zh-CN" sz="2800" i="1" dirty="0" smtClean="0">
                        <a:latin typeface="Cambria Math" panose="02040503050406030204" pitchFamily="18" charset="0"/>
                      </a:rPr>
                      <m:t>.833</m:t>
                    </m:r>
                  </m:oMath>
                </a14:m>
                <a:endParaRPr lang="en-US" altLang="zh-CN" sz="2800" dirty="0"/>
              </a:p>
              <a:p>
                <a:endParaRPr lang="en-US" altLang="zh-CN" sz="1400" dirty="0"/>
              </a:p>
              <a:p>
                <a:r>
                  <a:rPr lang="zh-CN" altLang="en-US" sz="2800" dirty="0"/>
                  <a:t>注：本问关键在</a:t>
                </a:r>
                <a:r>
                  <a:rPr lang="zh-CN" altLang="en-US" sz="2800" dirty="0">
                    <a:solidFill>
                      <a:srgbClr val="FF0000"/>
                    </a:solidFill>
                  </a:rPr>
                  <a:t>央行调整法定存款准备金率不会影响基础货币供应量</a:t>
                </a:r>
                <a:r>
                  <a:rPr lang="zh-CN" altLang="en-US" sz="2800" dirty="0"/>
                  <a:t>，个人认为部分机构所给答案不正确。</a:t>
                </a:r>
                <a:endParaRPr lang="en-US" altLang="zh-CN" sz="2800" dirty="0"/>
              </a:p>
            </p:txBody>
          </p:sp>
        </mc:Choice>
        <mc:Fallback xmlns="">
          <p:sp>
            <p:nvSpPr>
              <p:cNvPr id="6" name="文本框 5">
                <a:extLst>
                  <a:ext uri="{FF2B5EF4-FFF2-40B4-BE49-F238E27FC236}">
                    <a16:creationId xmlns:a16="http://schemas.microsoft.com/office/drawing/2014/main" id="{215FF4F6-1F6A-410E-92E3-531139E35589}"/>
                  </a:ext>
                </a:extLst>
              </p:cNvPr>
              <p:cNvSpPr txBox="1">
                <a:spLocks noRot="1" noChangeAspect="1" noMove="1" noResize="1" noEditPoints="1" noAdjustHandles="1" noChangeArrowheads="1" noChangeShapeType="1" noTextEdit="1"/>
              </p:cNvSpPr>
              <p:nvPr/>
            </p:nvSpPr>
            <p:spPr>
              <a:xfrm>
                <a:off x="290137" y="1298888"/>
                <a:ext cx="11611727" cy="4948471"/>
              </a:xfrm>
              <a:prstGeom prst="rect">
                <a:avLst/>
              </a:prstGeom>
              <a:blipFill>
                <a:blip r:embed="rId4"/>
                <a:stretch>
                  <a:fillRect l="-1103" t="-1355" r="-420" b="-23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1419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15FF4F6-1F6A-410E-92E3-531139E35589}"/>
                  </a:ext>
                </a:extLst>
              </p:cNvPr>
              <p:cNvSpPr txBox="1"/>
              <p:nvPr/>
            </p:nvSpPr>
            <p:spPr>
              <a:xfrm>
                <a:off x="290137" y="1298888"/>
                <a:ext cx="11611727" cy="5192575"/>
              </a:xfrm>
              <a:prstGeom prst="rect">
                <a:avLst/>
              </a:prstGeom>
              <a:noFill/>
            </p:spPr>
            <p:txBody>
              <a:bodyPr wrap="square">
                <a:spAutoFit/>
              </a:bodyPr>
              <a:lstStyle/>
              <a:p>
                <a:r>
                  <a:rPr lang="en-US" altLang="zh-CN" sz="2800" dirty="0"/>
                  <a:t>Ⅱ</a:t>
                </a:r>
                <a:r>
                  <a:rPr lang="zh-CN" altLang="en-US" sz="2800" dirty="0"/>
                  <a:t>货币供应量不变，利率变为：</a:t>
                </a:r>
                <a14:m>
                  <m:oMath xmlns:m="http://schemas.openxmlformats.org/officeDocument/2006/math">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𝑟</m:t>
                        </m:r>
                      </m:e>
                      <m:sup>
                        <m:r>
                          <a:rPr lang="en-US" altLang="zh-CN" sz="2800" b="0" i="1" dirty="0" smtClean="0">
                            <a:latin typeface="Cambria Math" panose="02040503050406030204" pitchFamily="18" charset="0"/>
                          </a:rPr>
                          <m:t>″</m:t>
                        </m:r>
                      </m:sup>
                    </m:sSup>
                    <m:r>
                      <a:rPr lang="en-US" altLang="zh-CN" sz="2800" b="0" i="1" dirty="0" smtClean="0">
                        <a:latin typeface="Cambria Math" panose="02040503050406030204" pitchFamily="18" charset="0"/>
                      </a:rPr>
                      <m:t>=6%+2%=8%</m:t>
                    </m:r>
                  </m:oMath>
                </a14:m>
                <a:endParaRPr lang="en-US" altLang="zh-CN" sz="2800" dirty="0"/>
              </a:p>
              <a:p>
                <a:r>
                  <a:rPr lang="zh-CN" altLang="en-US" sz="2800" dirty="0"/>
                  <a:t>    同理：</a:t>
                </a: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𝑀</m:t>
                            </m:r>
                          </m:e>
                          <m:sub>
                            <m:r>
                              <a:rPr lang="en-US" altLang="zh-CN" sz="2800" i="1">
                                <a:latin typeface="Cambria Math" panose="02040503050406030204" pitchFamily="18" charset="0"/>
                              </a:rPr>
                              <m:t>1</m:t>
                            </m:r>
                          </m:sub>
                          <m:sup>
                            <m:r>
                              <a:rPr lang="en-US" altLang="zh-CN" sz="2800" i="1" dirty="0">
                                <a:latin typeface="Cambria Math" panose="02040503050406030204" pitchFamily="18" charset="0"/>
                              </a:rPr>
                              <m:t>″</m:t>
                            </m:r>
                          </m:sup>
                        </m:sSubSup>
                      </m:num>
                      <m:den>
                        <m:sSup>
                          <m:sSupPr>
                            <m:ctrlPr>
                              <a:rPr lang="en-US" altLang="zh-CN" sz="2800" i="1" dirty="0">
                                <a:latin typeface="Cambria Math" panose="02040503050406030204" pitchFamily="18" charset="0"/>
                              </a:rPr>
                            </m:ctrlPr>
                          </m:sSupPr>
                          <m:e>
                            <m:r>
                              <a:rPr lang="en-US" altLang="zh-CN" sz="2800" b="0" i="1" dirty="0" smtClean="0">
                                <a:latin typeface="Cambria Math" panose="02040503050406030204" pitchFamily="18" charset="0"/>
                              </a:rPr>
                              <m:t>𝑃</m:t>
                            </m:r>
                          </m:e>
                          <m:sup>
                            <m:r>
                              <a:rPr lang="en-US" altLang="zh-CN" sz="2800" i="1" dirty="0">
                                <a:latin typeface="Cambria Math" panose="02040503050406030204" pitchFamily="18" charset="0"/>
                              </a:rPr>
                              <m:t>″</m:t>
                            </m:r>
                          </m:sup>
                        </m:sSup>
                      </m:den>
                    </m:f>
                    <m:r>
                      <a:rPr lang="en-US" altLang="zh-CN" sz="2800" b="0" i="1" smtClean="0">
                        <a:latin typeface="Cambria Math" panose="02040503050406030204" pitchFamily="18" charset="0"/>
                      </a:rPr>
                      <m:t>=0.6</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−3000</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𝑟</m:t>
                        </m:r>
                      </m:e>
                      <m:sup>
                        <m:r>
                          <a:rPr lang="en-US" altLang="zh-CN" sz="2800" i="1" dirty="0">
                            <a:latin typeface="Cambria Math" panose="02040503050406030204" pitchFamily="18" charset="0"/>
                          </a:rPr>
                          <m:t>″</m:t>
                        </m:r>
                      </m:sup>
                    </m:sSup>
                    <m:r>
                      <a:rPr lang="en-US" altLang="zh-CN" sz="2800" i="1">
                        <a:latin typeface="Cambria Math" panose="02040503050406030204" pitchFamily="18" charset="0"/>
                        <a:ea typeface="Cambria Math" panose="02040503050406030204" pitchFamily="18" charset="0"/>
                      </a:rPr>
                      <m:t>⇒</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𝑃</m:t>
                        </m:r>
                      </m:e>
                      <m:sup>
                        <m:r>
                          <a:rPr lang="en-US" altLang="zh-CN" sz="2800" i="1" dirty="0">
                            <a:latin typeface="Cambria Math" panose="02040503050406030204" pitchFamily="18" charset="0"/>
                          </a:rPr>
                          <m:t>″</m:t>
                        </m:r>
                      </m:sup>
                    </m:sSup>
                    <m:r>
                      <a:rPr lang="en-US" altLang="zh-CN" sz="2800" b="0" i="0" smtClean="0">
                        <a:latin typeface="Cambria Math" panose="02040503050406030204" pitchFamily="18" charset="0"/>
                      </a:rPr>
                      <m:t>=26.25</m:t>
                    </m:r>
                  </m:oMath>
                </a14:m>
                <a:endParaRPr lang="en-US" altLang="zh-CN" sz="2800" dirty="0"/>
              </a:p>
              <a:p>
                <a:r>
                  <a:rPr lang="zh-CN" altLang="en-US" sz="2800" dirty="0"/>
                  <a:t>    故新的均衡汇率为：</a:t>
                </a:r>
                <a14:m>
                  <m:oMath xmlns:m="http://schemas.openxmlformats.org/officeDocument/2006/math">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𝑒</m:t>
                    </m:r>
                    <m:r>
                      <a:rPr lang="en-US" altLang="zh-CN" sz="2800" i="1" dirty="0">
                        <a:latin typeface="Cambria Math" panose="02040503050406030204" pitchFamily="18" charset="0"/>
                      </a:rPr>
                      <m:t>″</m:t>
                    </m:r>
                    <m:r>
                      <a:rPr kumimoji="0" lang="en-US" altLang="zh-CN" sz="2800" b="0" i="0" u="none" strike="noStrike" kern="1200" cap="none" spc="0" normalizeH="0" baseline="0" noProof="0" smtClean="0">
                        <a:ln>
                          <a:noFill/>
                        </a:ln>
                        <a:solidFill>
                          <a:schemeClr val="tx1"/>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Pr>
                      <m:num>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𝑃</m:t>
                            </m:r>
                          </m:e>
                          <m:sup>
                            <m:r>
                              <a:rPr lang="en-US" altLang="zh-CN" sz="2800" i="1" dirty="0">
                                <a:latin typeface="Cambria Math" panose="02040503050406030204" pitchFamily="18" charset="0"/>
                              </a:rPr>
                              <m:t>″</m:t>
                            </m:r>
                          </m:sup>
                        </m:sSup>
                      </m:num>
                      <m:den>
                        <m:sSup>
                          <m:sSup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e>
                          <m:sup>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den>
                    </m:f>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26</m:t>
                        </m:r>
                        <m:r>
                          <a:rPr lang="en-US" altLang="zh-CN" sz="2800" i="1">
                            <a:latin typeface="Cambria Math" panose="02040503050406030204" pitchFamily="18" charset="0"/>
                          </a:rPr>
                          <m:t>.</m:t>
                        </m:r>
                        <m:r>
                          <a:rPr lang="en-US" altLang="zh-CN" sz="2800" b="0" i="1" smtClean="0">
                            <a:latin typeface="Cambria Math" panose="02040503050406030204" pitchFamily="18" charset="0"/>
                          </a:rPr>
                          <m:t>25</m:t>
                        </m:r>
                      </m:num>
                      <m:den>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3</m:t>
                        </m:r>
                      </m:den>
                    </m:f>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=8</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75</m:t>
                    </m:r>
                  </m:oMath>
                </a14:m>
                <a:endParaRPr lang="en-US" altLang="zh-CN" sz="2800" dirty="0"/>
              </a:p>
              <a:p>
                <a:r>
                  <a:rPr lang="en-US" altLang="zh-CN" sz="2800" dirty="0"/>
                  <a:t>Ⅲ</a:t>
                </a:r>
                <a:r>
                  <a:rPr lang="zh-CN" altLang="en-US" sz="2800" dirty="0"/>
                  <a:t>若准备金率和现金比率均保持不变，央行在公开市场收购</a:t>
                </a:r>
                <a:r>
                  <a:rPr lang="en-US" altLang="zh-CN" sz="2800" dirty="0"/>
                  <a:t>27</a:t>
                </a:r>
                <a:r>
                  <a:rPr lang="zh-CN" altLang="en-US" sz="2800" dirty="0"/>
                  <a:t>亿债券：</a:t>
                </a:r>
                <a:endParaRPr lang="en-US" altLang="zh-CN" sz="2800" dirty="0"/>
              </a:p>
              <a:p>
                <a:r>
                  <a:rPr lang="zh-CN" altLang="en-US" sz="2800" dirty="0"/>
                  <a:t>由题目所给条件知，货币乘数不变</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1</m:t>
                        </m:r>
                      </m:sub>
                      <m:sup>
                        <m:r>
                          <a:rPr lang="en-US" altLang="zh-CN" sz="2800" i="1" dirty="0">
                            <a:latin typeface="Cambria Math" panose="02040503050406030204" pitchFamily="18" charset="0"/>
                          </a:rPr>
                          <m:t>‴</m:t>
                        </m:r>
                      </m:sup>
                    </m:sSubSup>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𝑚</m:t>
                        </m:r>
                      </m:e>
                      <m:sub>
                        <m:r>
                          <a:rPr lang="en-US" altLang="zh-CN" sz="2800" b="0" i="1" dirty="0" smtClean="0">
                            <a:latin typeface="Cambria Math" panose="02040503050406030204" pitchFamily="18" charset="0"/>
                          </a:rPr>
                          <m:t>1</m:t>
                        </m:r>
                      </m:sub>
                    </m:sSub>
                    <m:r>
                      <a:rPr lang="en-US" altLang="zh-CN" sz="2800" b="0" i="1" dirty="0"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i="1">
                            <a:latin typeface="Cambria Math" panose="02040503050406030204" pitchFamily="18" charset="0"/>
                          </a:rPr>
                          <m:t>𝑘</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𝑑</m:t>
                            </m:r>
                          </m:sub>
                        </m:sSub>
                        <m:r>
                          <a:rPr lang="en-US" altLang="zh-CN" sz="2800" i="1">
                            <a:latin typeface="Cambria Math" panose="02040503050406030204" pitchFamily="18" charset="0"/>
                          </a:rPr>
                          <m:t>+</m:t>
                        </m:r>
                        <m:r>
                          <a:rPr lang="en-US" altLang="zh-CN" sz="2800" i="1">
                            <a:latin typeface="Cambria Math" panose="02040503050406030204" pitchFamily="18" charset="0"/>
                          </a:rPr>
                          <m:t>𝑒</m:t>
                        </m:r>
                        <m:r>
                          <a:rPr lang="en-US" altLang="zh-CN" sz="2800" i="1">
                            <a:latin typeface="Cambria Math" panose="02040503050406030204" pitchFamily="18" charset="0"/>
                          </a:rPr>
                          <m:t>+</m:t>
                        </m:r>
                        <m:r>
                          <a:rPr lang="en-US" altLang="zh-CN" sz="2800" i="1">
                            <a:latin typeface="Cambria Math" panose="02040503050406030204" pitchFamily="18" charset="0"/>
                          </a:rPr>
                          <m:t>𝑘</m:t>
                        </m:r>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1+5%</m:t>
                        </m:r>
                      </m:num>
                      <m:den>
                        <m:r>
                          <a:rPr lang="en-US" altLang="zh-CN" sz="2800" b="0" i="1" smtClean="0">
                            <a:latin typeface="Cambria Math" panose="02040503050406030204" pitchFamily="18" charset="0"/>
                          </a:rPr>
                          <m:t>9</m:t>
                        </m:r>
                        <m:r>
                          <a:rPr lang="en-US" altLang="zh-CN" sz="2800" i="1">
                            <a:latin typeface="Cambria Math" panose="02040503050406030204" pitchFamily="18" charset="0"/>
                          </a:rPr>
                          <m:t>.5%+0.5%+5%</m:t>
                        </m:r>
                      </m:den>
                    </m:f>
                    <m:r>
                      <a:rPr lang="en-US" altLang="zh-CN" sz="2800" i="1">
                        <a:latin typeface="Cambria Math" panose="02040503050406030204" pitchFamily="18" charset="0"/>
                      </a:rPr>
                      <m:t>=</m:t>
                    </m:r>
                    <m:r>
                      <a:rPr lang="en-US" altLang="zh-CN" sz="2800" b="0" i="1" smtClean="0">
                        <a:latin typeface="Cambria Math" panose="02040503050406030204" pitchFamily="18" charset="0"/>
                      </a:rPr>
                      <m:t>7</m:t>
                    </m:r>
                  </m:oMath>
                </a14:m>
                <a:endParaRPr lang="en-US" altLang="zh-CN" sz="2800" b="0" dirty="0"/>
              </a:p>
              <a:p>
                <a:r>
                  <a:rPr lang="zh-CN" altLang="en-US" sz="2800" dirty="0"/>
                  <a:t>基础货币变为：</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smtClean="0">
                            <a:latin typeface="Cambria Math" panose="02040503050406030204" pitchFamily="18" charset="0"/>
                          </a:rPr>
                          <m:t>𝐵</m:t>
                        </m:r>
                      </m:e>
                      <m:sup>
                        <m:r>
                          <a:rPr lang="en-US" altLang="zh-CN" sz="2800" i="1" dirty="0">
                            <a:latin typeface="Cambria Math" panose="02040503050406030204" pitchFamily="18" charset="0"/>
                          </a:rPr>
                          <m:t>‴</m:t>
                        </m:r>
                      </m:sup>
                    </m:sSup>
                    <m:r>
                      <a:rPr lang="en-US" altLang="zh-CN" sz="2800" b="0" i="1" dirty="0" smtClean="0">
                        <a:latin typeface="Cambria Math" panose="02040503050406030204" pitchFamily="18" charset="0"/>
                      </a:rPr>
                      <m:t>=900+27=927</m:t>
                    </m:r>
                  </m:oMath>
                </a14:m>
                <a:r>
                  <a:rPr lang="zh-CN" altLang="en-US" sz="2800" dirty="0"/>
                  <a:t>亿元</a:t>
                </a:r>
                <a:endParaRPr lang="en-US" altLang="zh-CN" sz="2800" dirty="0"/>
              </a:p>
              <a:p>
                <a:r>
                  <a:rPr lang="zh-CN" altLang="en-US" sz="2800" dirty="0"/>
                  <a:t>货币供应量变为：</a:t>
                </a:r>
                <a:r>
                  <a:rPr lang="en-US" altLang="zh-CN" sz="2800" dirty="0"/>
                  <a:t> </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𝑀</m:t>
                        </m:r>
                      </m:e>
                      <m:sub>
                        <m:r>
                          <a:rPr lang="en-US" altLang="zh-CN" sz="2800" b="0" i="1" smtClean="0">
                            <a:latin typeface="Cambria Math" panose="02040503050406030204" pitchFamily="18" charset="0"/>
                          </a:rPr>
                          <m:t>1</m:t>
                        </m:r>
                      </m:sub>
                      <m:sup>
                        <m:r>
                          <a:rPr lang="en-US" altLang="zh-CN" sz="2800" i="1" dirty="0">
                            <a:latin typeface="Cambria Math" panose="02040503050406030204" pitchFamily="18" charset="0"/>
                          </a:rPr>
                          <m:t>‴</m:t>
                        </m:r>
                      </m:sup>
                    </m:sSub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𝑚</m:t>
                        </m:r>
                      </m:e>
                      <m:sub>
                        <m:r>
                          <a:rPr lang="en-US" altLang="zh-CN" sz="2800" i="1">
                            <a:latin typeface="Cambria Math" panose="02040503050406030204" pitchFamily="18" charset="0"/>
                          </a:rPr>
                          <m:t>1</m:t>
                        </m:r>
                      </m:sub>
                      <m:sup>
                        <m:r>
                          <a:rPr lang="en-US" altLang="zh-CN" sz="2800" i="1" dirty="0">
                            <a:latin typeface="Cambria Math" panose="02040503050406030204" pitchFamily="18" charset="0"/>
                          </a:rPr>
                          <m:t>‴</m:t>
                        </m:r>
                      </m:sup>
                    </m:sSubSup>
                    <m:r>
                      <a:rPr lang="en-US" altLang="zh-CN" sz="2800" i="1" dirty="0" smtClean="0">
                        <a:latin typeface="Cambria Math" panose="02040503050406030204" pitchFamily="18" charset="0"/>
                        <a:ea typeface="Cambria Math" panose="02040503050406030204" pitchFamily="18" charset="0"/>
                      </a:rPr>
                      <m:t>×</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𝐵</m:t>
                        </m:r>
                      </m:e>
                      <m:sup>
                        <m:r>
                          <a:rPr lang="en-US" altLang="zh-CN" sz="2800" i="1" dirty="0">
                            <a:latin typeface="Cambria Math" panose="02040503050406030204" pitchFamily="18" charset="0"/>
                          </a:rPr>
                          <m:t>‴</m:t>
                        </m:r>
                      </m:sup>
                    </m:sSup>
                    <m:r>
                      <a:rPr lang="en-US" altLang="zh-CN" sz="2800" b="0" i="0" dirty="0" smtClean="0">
                        <a:latin typeface="Cambria Math" panose="02040503050406030204" pitchFamily="18" charset="0"/>
                      </a:rPr>
                      <m:t>=7</m:t>
                    </m:r>
                    <m:r>
                      <a:rPr lang="en-US" altLang="zh-CN" sz="2800" b="0" i="1" dirty="0" smtClean="0">
                        <a:latin typeface="Cambria Math" panose="02040503050406030204" pitchFamily="18" charset="0"/>
                        <a:ea typeface="Cambria Math" panose="02040503050406030204" pitchFamily="18" charset="0"/>
                      </a:rPr>
                      <m:t>×927</m:t>
                    </m:r>
                    <m:r>
                      <a:rPr lang="en-US" altLang="zh-CN" sz="2800" b="0" i="0" dirty="0" smtClean="0">
                        <a:latin typeface="Cambria Math" panose="02040503050406030204" pitchFamily="18" charset="0"/>
                        <a:ea typeface="Cambria Math" panose="02040503050406030204" pitchFamily="18" charset="0"/>
                      </a:rPr>
                      <m:t>=6489</m:t>
                    </m:r>
                  </m:oMath>
                </a14:m>
                <a:r>
                  <a:rPr lang="zh-CN" altLang="en-US" sz="2800" dirty="0"/>
                  <a:t>亿元</a:t>
                </a:r>
                <a:endParaRPr lang="en-US" altLang="zh-CN" sz="2800" dirty="0"/>
              </a:p>
              <a:p>
                <a:r>
                  <a:rPr lang="zh-CN" altLang="en-US" sz="2800" dirty="0"/>
                  <a:t> 同理：</a:t>
                </a: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𝑀</m:t>
                            </m:r>
                          </m:e>
                          <m:sub>
                            <m:r>
                              <a:rPr lang="en-US" altLang="zh-CN" sz="2800" i="1">
                                <a:latin typeface="Cambria Math" panose="02040503050406030204" pitchFamily="18" charset="0"/>
                              </a:rPr>
                              <m:t>1</m:t>
                            </m:r>
                          </m:sub>
                          <m:sup>
                            <m:r>
                              <a:rPr lang="en-US" altLang="zh-CN" sz="2800" i="1" dirty="0">
                                <a:latin typeface="Cambria Math" panose="02040503050406030204" pitchFamily="18" charset="0"/>
                              </a:rPr>
                              <m:t>‴</m:t>
                            </m:r>
                          </m:sup>
                        </m:sSubSup>
                      </m:num>
                      <m:den>
                        <m:sSup>
                          <m:sSupPr>
                            <m:ctrlPr>
                              <a:rPr lang="en-US" altLang="zh-CN" sz="2800" i="1" dirty="0">
                                <a:latin typeface="Cambria Math" panose="02040503050406030204" pitchFamily="18" charset="0"/>
                              </a:rPr>
                            </m:ctrlPr>
                          </m:sSupPr>
                          <m:e>
                            <m:r>
                              <a:rPr lang="en-US" altLang="zh-CN" sz="2800" b="0" i="1" dirty="0" smtClean="0">
                                <a:latin typeface="Cambria Math" panose="02040503050406030204" pitchFamily="18" charset="0"/>
                              </a:rPr>
                              <m:t>𝑃</m:t>
                            </m:r>
                          </m:e>
                          <m:sup>
                            <m:r>
                              <a:rPr lang="en-US" altLang="zh-CN" sz="2800" i="1" dirty="0">
                                <a:latin typeface="Cambria Math" panose="02040503050406030204" pitchFamily="18" charset="0"/>
                              </a:rPr>
                              <m:t>‴</m:t>
                            </m:r>
                          </m:sup>
                        </m:sSup>
                      </m:den>
                    </m:f>
                    <m:r>
                      <a:rPr lang="en-US" altLang="zh-CN" sz="2800" b="0" i="1" smtClean="0">
                        <a:latin typeface="Cambria Math" panose="02040503050406030204" pitchFamily="18" charset="0"/>
                      </a:rPr>
                      <m:t>=0.6</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−3000</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𝑟</m:t>
                        </m:r>
                      </m:e>
                      <m:sup>
                        <m:r>
                          <a:rPr lang="en-US" altLang="zh-CN" sz="2800" i="1" dirty="0">
                            <a:latin typeface="Cambria Math" panose="02040503050406030204" pitchFamily="18" charset="0"/>
                          </a:rPr>
                          <m:t>‴</m:t>
                        </m:r>
                      </m:sup>
                    </m:sSup>
                    <m:r>
                      <a:rPr lang="en-US" altLang="zh-CN" sz="2800" i="1">
                        <a:latin typeface="Cambria Math" panose="02040503050406030204" pitchFamily="18" charset="0"/>
                        <a:ea typeface="Cambria Math" panose="02040503050406030204" pitchFamily="18" charset="0"/>
                      </a:rPr>
                      <m:t>⇒</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𝑃</m:t>
                        </m:r>
                      </m:e>
                      <m:sup>
                        <m:r>
                          <a:rPr lang="en-US" altLang="zh-CN" sz="2800" i="1" dirty="0">
                            <a:latin typeface="Cambria Math" panose="02040503050406030204" pitchFamily="18" charset="0"/>
                          </a:rPr>
                          <m:t>‴</m:t>
                        </m:r>
                      </m:sup>
                    </m:sSup>
                    <m:r>
                      <a:rPr lang="en-US" altLang="zh-CN" sz="2800" b="0" i="0" smtClean="0">
                        <a:latin typeface="Cambria Math" panose="02040503050406030204" pitchFamily="18" charset="0"/>
                      </a:rPr>
                      <m:t>=21.63</m:t>
                    </m:r>
                  </m:oMath>
                </a14:m>
                <a:endParaRPr lang="en-US" altLang="zh-CN" sz="2800" dirty="0"/>
              </a:p>
              <a:p>
                <a:r>
                  <a:rPr lang="zh-CN" altLang="en-US" sz="2800" dirty="0"/>
                  <a:t>    故新的均衡汇率为：</a:t>
                </a:r>
                <a14:m>
                  <m:oMath xmlns:m="http://schemas.openxmlformats.org/officeDocument/2006/math">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𝑒</m:t>
                    </m:r>
                    <m:r>
                      <a:rPr lang="en-US" altLang="zh-CN" sz="2800" i="1" dirty="0">
                        <a:latin typeface="Cambria Math" panose="02040503050406030204" pitchFamily="18" charset="0"/>
                      </a:rPr>
                      <m:t>‴</m:t>
                    </m:r>
                    <m:r>
                      <a:rPr kumimoji="0" lang="en-US" altLang="zh-CN" sz="2800" b="0" i="0" u="none" strike="noStrike" kern="1200" cap="none" spc="0" normalizeH="0" baseline="0" noProof="0" smtClean="0">
                        <a:ln>
                          <a:noFill/>
                        </a:ln>
                        <a:solidFill>
                          <a:schemeClr val="tx1"/>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Pr>
                      <m:num>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𝑃</m:t>
                            </m:r>
                          </m:e>
                          <m:sup>
                            <m:r>
                              <a:rPr lang="en-US" altLang="zh-CN" sz="2800" i="1" dirty="0">
                                <a:latin typeface="Cambria Math" panose="02040503050406030204" pitchFamily="18" charset="0"/>
                              </a:rPr>
                              <m:t>‴</m:t>
                            </m:r>
                          </m:sup>
                        </m:sSup>
                      </m:num>
                      <m:den>
                        <m:sSup>
                          <m:sSup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e>
                          <m:sup>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den>
                    </m:f>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Pr>
                      <m:num>
                        <m:r>
                          <a:rPr lang="en-US" altLang="zh-CN" sz="2800">
                            <a:latin typeface="Cambria Math" panose="02040503050406030204" pitchFamily="18" charset="0"/>
                          </a:rPr>
                          <m:t>21.63</m:t>
                        </m:r>
                      </m:num>
                      <m:den>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3</m:t>
                        </m:r>
                      </m:den>
                    </m:f>
                    <m:r>
                      <a:rPr kumimoji="0" lang="en-US" altLang="zh-CN" sz="2800" b="0" i="1" u="none" strike="noStrike" kern="1200" cap="none" spc="0" normalizeH="0" baseline="0" noProof="0" smtClean="0">
                        <a:ln>
                          <a:noFill/>
                        </a:ln>
                        <a:solidFill>
                          <a:schemeClr val="tx1"/>
                        </a:solidFill>
                        <a:effectLst/>
                        <a:uLnTx/>
                        <a:uFillTx/>
                        <a:latin typeface="Cambria Math" panose="02040503050406030204" pitchFamily="18" charset="0"/>
                        <a:cs typeface="+mn-cs"/>
                      </a:rPr>
                      <m:t>=7.21</m:t>
                    </m:r>
                  </m:oMath>
                </a14:m>
                <a:endParaRPr lang="en-US" altLang="zh-CN" sz="2800" dirty="0"/>
              </a:p>
            </p:txBody>
          </p:sp>
        </mc:Choice>
        <mc:Fallback xmlns="">
          <p:sp>
            <p:nvSpPr>
              <p:cNvPr id="6" name="文本框 5">
                <a:extLst>
                  <a:ext uri="{FF2B5EF4-FFF2-40B4-BE49-F238E27FC236}">
                    <a16:creationId xmlns:a16="http://schemas.microsoft.com/office/drawing/2014/main" id="{215FF4F6-1F6A-410E-92E3-531139E35589}"/>
                  </a:ext>
                </a:extLst>
              </p:cNvPr>
              <p:cNvSpPr txBox="1">
                <a:spLocks noRot="1" noChangeAspect="1" noMove="1" noResize="1" noEditPoints="1" noAdjustHandles="1" noChangeArrowheads="1" noChangeShapeType="1" noTextEdit="1"/>
              </p:cNvSpPr>
              <p:nvPr/>
            </p:nvSpPr>
            <p:spPr>
              <a:xfrm>
                <a:off x="290137" y="1298888"/>
                <a:ext cx="11611727" cy="5192575"/>
              </a:xfrm>
              <a:prstGeom prst="rect">
                <a:avLst/>
              </a:prstGeom>
              <a:blipFill>
                <a:blip r:embed="rId4"/>
                <a:stretch>
                  <a:fillRect l="-1103" t="-1174" b="-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4745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26769" y="1834012"/>
              <a:ext cx="409269"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9</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557716" y="3930223"/>
            <a:ext cx="5076568"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经营</a:t>
            </a: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a:t>
            </a: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财务</a:t>
            </a:r>
            <a:r>
              <a:rPr kumimoji="0" lang="en-US" altLang="zh-CN"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a:t>
            </a: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总杠杆</a:t>
            </a:r>
          </a:p>
        </p:txBody>
      </p:sp>
    </p:spTree>
    <p:extLst>
      <p:ext uri="{BB962C8B-B14F-4D97-AF65-F5344CB8AC3E}">
        <p14:creationId xmlns:p14="http://schemas.microsoft.com/office/powerpoint/2010/main" val="208100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509056" y="250621"/>
            <a:ext cx="260199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经营</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财务</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总杠杆</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20FD580-C951-91C6-343E-CDC396161564}"/>
                  </a:ext>
                </a:extLst>
              </p:cNvPr>
              <p:cNvSpPr txBox="1"/>
              <p:nvPr/>
            </p:nvSpPr>
            <p:spPr>
              <a:xfrm>
                <a:off x="174812" y="1047861"/>
                <a:ext cx="11842376" cy="5482655"/>
              </a:xfrm>
              <a:prstGeom prst="rect">
                <a:avLst/>
              </a:prstGeom>
              <a:noFill/>
            </p:spPr>
            <p:txBody>
              <a:bodyPr wrap="square" rtlCol="0">
                <a:spAutoFit/>
              </a:bodyPr>
              <a:lstStyle/>
              <a:p>
                <a:pPr algn="l"/>
                <a:r>
                  <a:rPr lang="zh-CN" altLang="en-US" sz="2400" i="0" dirty="0">
                    <a:latin typeface="+mn-ea"/>
                  </a:rPr>
                  <a:t>（</a:t>
                </a:r>
                <a:r>
                  <a:rPr lang="en-US" altLang="zh-CN" sz="2400" i="0" dirty="0">
                    <a:latin typeface="+mn-ea"/>
                  </a:rPr>
                  <a:t>1</a:t>
                </a:r>
                <a:r>
                  <a:rPr lang="zh-CN" altLang="en-US" sz="2400" i="0" dirty="0">
                    <a:latin typeface="+mn-ea"/>
                  </a:rPr>
                  <a:t>）</a:t>
                </a:r>
                <a:r>
                  <a:rPr lang="zh-CN" altLang="en-US" sz="2400" b="1" i="0" dirty="0">
                    <a:latin typeface="+mn-ea"/>
                  </a:rPr>
                  <a:t>经营杠杆</a:t>
                </a:r>
                <a:r>
                  <a:rPr lang="en-US" altLang="zh-CN" sz="2400" i="0" dirty="0">
                    <a:latin typeface="+mn-ea"/>
                  </a:rPr>
                  <a:t>——</a:t>
                </a:r>
                <a:r>
                  <a:rPr lang="zh-CN" altLang="en-US" sz="2400" i="0" dirty="0">
                    <a:solidFill>
                      <a:srgbClr val="FF0000"/>
                    </a:solidFill>
                    <a:latin typeface="+mn-ea"/>
                  </a:rPr>
                  <a:t>度量经营风险</a:t>
                </a:r>
                <a:endParaRPr lang="en-US" altLang="zh-CN" sz="2400" i="0" dirty="0">
                  <a:solidFill>
                    <a:srgbClr val="FF0000"/>
                  </a:solidFill>
                  <a:latin typeface="+mn-ea"/>
                </a:endParaRPr>
              </a:p>
              <a:p>
                <a:pPr algn="l"/>
                <a:r>
                  <a:rPr lang="en-US" altLang="zh-CN" sz="2400" dirty="0">
                    <a:latin typeface="+mn-ea"/>
                  </a:rPr>
                  <a:t>         </a:t>
                </a:r>
                <a:r>
                  <a:rPr lang="zh-CN" altLang="en-US" sz="2400" dirty="0">
                    <a:latin typeface="+mn-ea"/>
                  </a:rPr>
                  <a:t>由于存在</a:t>
                </a:r>
                <a:r>
                  <a:rPr lang="zh-CN" altLang="en-US" sz="2400" dirty="0">
                    <a:solidFill>
                      <a:srgbClr val="FF0000"/>
                    </a:solidFill>
                    <a:latin typeface="+mn-ea"/>
                  </a:rPr>
                  <a:t>固定成本</a:t>
                </a:r>
                <a:r>
                  <a:rPr lang="zh-CN" altLang="en-US" sz="2400" dirty="0">
                    <a:latin typeface="+mn-ea"/>
                  </a:rPr>
                  <a:t>而导致</a:t>
                </a:r>
                <a:r>
                  <a:rPr lang="en-US" altLang="zh-CN" sz="2400" dirty="0">
                    <a:latin typeface="+mn-ea"/>
                  </a:rPr>
                  <a:t>EBIT</a:t>
                </a:r>
                <a:r>
                  <a:rPr lang="zh-CN" altLang="en-US" sz="2400" dirty="0">
                    <a:latin typeface="+mn-ea"/>
                  </a:rPr>
                  <a:t>变动率大于销售收入</a:t>
                </a:r>
                <a:r>
                  <a:rPr lang="en-US" altLang="zh-CN" sz="2400" dirty="0">
                    <a:latin typeface="+mn-ea"/>
                  </a:rPr>
                  <a:t>S</a:t>
                </a:r>
                <a:r>
                  <a:rPr lang="zh-CN" altLang="en-US" sz="2400" dirty="0">
                    <a:latin typeface="+mn-ea"/>
                  </a:rPr>
                  <a:t>变动率的杠杆效应。</a:t>
                </a:r>
                <a:endParaRPr lang="en-US" altLang="zh-CN" sz="2400" dirty="0">
                  <a:latin typeface="+mn-ea"/>
                </a:endParaRPr>
              </a:p>
              <a:p>
                <a:pPr algn="l"/>
                <a:endParaRPr lang="en-US" altLang="zh-CN" sz="1400" dirty="0">
                  <a:latin typeface="+mn-ea"/>
                </a:endParaRPr>
              </a:p>
              <a:p>
                <a:r>
                  <a:rPr lang="en-US" altLang="zh-CN" sz="2400" i="0" dirty="0">
                    <a:latin typeface="+mn-ea"/>
                  </a:rPr>
                  <a:t>         </a:t>
                </a:r>
                <a14:m>
                  <m:oMath xmlns:m="http://schemas.openxmlformats.org/officeDocument/2006/math">
                    <m:r>
                      <a:rPr lang="en-US" altLang="zh-CN" sz="2400" b="0" i="1" smtClean="0">
                        <a:solidFill>
                          <a:srgbClr val="FF0000"/>
                        </a:solidFill>
                        <a:latin typeface="Cambria Math" panose="02040503050406030204" pitchFamily="18" charset="0"/>
                      </a:rPr>
                      <m:t>𝐷𝑂𝐿</m:t>
                    </m:r>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ea typeface="Cambria Math" panose="02040503050406030204" pitchFamily="18" charset="0"/>
                              </a:rPr>
                              <m:t>∆</m:t>
                            </m:r>
                            <m:r>
                              <m:rPr>
                                <m:sty m:val="p"/>
                              </m:rPr>
                              <a:rPr lang="en-US" altLang="zh-CN" sz="2400" i="1">
                                <a:solidFill>
                                  <a:srgbClr val="FF0000"/>
                                </a:solidFill>
                                <a:latin typeface="Cambria Math" panose="02040503050406030204" pitchFamily="18" charset="0"/>
                                <a:ea typeface="Cambria Math" panose="02040503050406030204" pitchFamily="18" charset="0"/>
                              </a:rPr>
                              <m:t>EBIT</m:t>
                            </m:r>
                          </m:num>
                          <m:den>
                            <m:r>
                              <a:rPr lang="en-US" altLang="zh-CN" sz="2400" b="0" i="1" smtClean="0">
                                <a:solidFill>
                                  <a:srgbClr val="FF0000"/>
                                </a:solidFill>
                                <a:latin typeface="Cambria Math" panose="02040503050406030204" pitchFamily="18" charset="0"/>
                              </a:rPr>
                              <m:t>𝐸𝐵𝐼𝑇</m:t>
                            </m:r>
                          </m:den>
                        </m:f>
                      </m:num>
                      <m:den>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𝑆</m:t>
                            </m:r>
                          </m:num>
                          <m:den>
                            <m:r>
                              <a:rPr lang="en-US" altLang="zh-CN" sz="2400" b="0" i="1" smtClean="0">
                                <a:solidFill>
                                  <a:srgbClr val="FF0000"/>
                                </a:solidFill>
                                <a:latin typeface="Cambria Math" panose="02040503050406030204" pitchFamily="18" charset="0"/>
                                <a:ea typeface="Cambria Math" panose="02040503050406030204" pitchFamily="18" charset="0"/>
                              </a:rPr>
                              <m:t>𝑆</m:t>
                            </m:r>
                          </m:den>
                        </m:f>
                      </m:den>
                    </m:f>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𝐸𝐵𝐼𝑇</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𝐹𝐶</m:t>
                        </m:r>
                      </m:num>
                      <m:den>
                        <m:r>
                          <a:rPr lang="en-US" altLang="zh-CN" sz="2400" b="0" i="1" smtClean="0">
                            <a:solidFill>
                              <a:srgbClr val="FF0000"/>
                            </a:solidFill>
                            <a:latin typeface="Cambria Math" panose="02040503050406030204" pitchFamily="18" charset="0"/>
                          </a:rPr>
                          <m:t>𝐸𝐵𝐼𝑇</m:t>
                        </m:r>
                      </m:den>
                    </m:f>
                  </m:oMath>
                </a14:m>
                <a:r>
                  <a:rPr lang="zh-CN" altLang="en-US" sz="2400" i="0" dirty="0">
                    <a:latin typeface="+mn-ea"/>
                  </a:rPr>
                  <a:t>，其中</a:t>
                </a:r>
                <a14:m>
                  <m:oMath xmlns:m="http://schemas.openxmlformats.org/officeDocument/2006/math">
                    <m:r>
                      <a:rPr lang="en-US" altLang="zh-CN" sz="2400" i="1" dirty="0" smtClean="0">
                        <a:latin typeface="Cambria Math" panose="02040503050406030204" pitchFamily="18" charset="0"/>
                      </a:rPr>
                      <m:t>𝑆</m:t>
                    </m:r>
                  </m:oMath>
                </a14:m>
                <a:r>
                  <a:rPr lang="zh-CN" altLang="en-US" sz="2400" i="0" dirty="0">
                    <a:latin typeface="+mn-ea"/>
                  </a:rPr>
                  <a:t>为销售收入，</a:t>
                </a:r>
                <a14:m>
                  <m:oMath xmlns:m="http://schemas.openxmlformats.org/officeDocument/2006/math">
                    <m:r>
                      <a:rPr lang="en-US" altLang="zh-CN" sz="2400" i="1" dirty="0" smtClean="0">
                        <a:latin typeface="Cambria Math" panose="02040503050406030204" pitchFamily="18" charset="0"/>
                      </a:rPr>
                      <m:t>𝐹𝐶</m:t>
                    </m:r>
                  </m:oMath>
                </a14:m>
                <a:r>
                  <a:rPr lang="zh-CN" altLang="en-US" sz="2400" i="0" dirty="0">
                    <a:latin typeface="+mn-ea"/>
                  </a:rPr>
                  <a:t>为固定成本</a:t>
                </a:r>
                <a:endParaRPr lang="en-US" altLang="zh-CN" sz="2400" i="0" dirty="0">
                  <a:latin typeface="+mn-ea"/>
                </a:endParaRPr>
              </a:p>
              <a:p>
                <a:endParaRPr lang="en-US" altLang="zh-CN" sz="1400" i="0" dirty="0">
                  <a:latin typeface="+mn-ea"/>
                </a:endParaRPr>
              </a:p>
              <a:p>
                <a:pPr algn="l"/>
                <a:r>
                  <a:rPr lang="zh-CN" altLang="en-US" sz="2400" i="0" dirty="0">
                    <a:latin typeface="+mn-ea"/>
                  </a:rPr>
                  <a:t>（</a:t>
                </a:r>
                <a:r>
                  <a:rPr lang="en-US" altLang="zh-CN" sz="2400" dirty="0">
                    <a:latin typeface="+mn-ea"/>
                  </a:rPr>
                  <a:t>2</a:t>
                </a:r>
                <a:r>
                  <a:rPr lang="zh-CN" altLang="en-US" sz="2400" i="0" dirty="0">
                    <a:latin typeface="+mn-ea"/>
                  </a:rPr>
                  <a:t>）</a:t>
                </a:r>
                <a:r>
                  <a:rPr lang="zh-CN" altLang="en-US" sz="2400" b="1" i="0" dirty="0">
                    <a:latin typeface="+mn-ea"/>
                  </a:rPr>
                  <a:t>财务杠杆</a:t>
                </a:r>
                <a:r>
                  <a:rPr lang="en-US" altLang="zh-CN" sz="2400" i="0" dirty="0">
                    <a:latin typeface="+mn-ea"/>
                  </a:rPr>
                  <a:t>——</a:t>
                </a:r>
                <a:r>
                  <a:rPr lang="zh-CN" altLang="en-US" sz="2400" i="0" dirty="0">
                    <a:solidFill>
                      <a:srgbClr val="FF0000"/>
                    </a:solidFill>
                    <a:latin typeface="+mn-ea"/>
                  </a:rPr>
                  <a:t>度量财务风险</a:t>
                </a:r>
                <a:endParaRPr lang="en-US" altLang="zh-CN" sz="2400" i="0" dirty="0">
                  <a:solidFill>
                    <a:srgbClr val="FF0000"/>
                  </a:solidFill>
                  <a:latin typeface="+mn-ea"/>
                </a:endParaRPr>
              </a:p>
              <a:p>
                <a:r>
                  <a:rPr lang="zh-CN" altLang="en-US" sz="2400" dirty="0">
                    <a:latin typeface="+mn-ea"/>
                  </a:rPr>
                  <a:t>         由于存在</a:t>
                </a:r>
                <a:r>
                  <a:rPr lang="zh-CN" altLang="en-US" sz="2400" dirty="0">
                    <a:solidFill>
                      <a:srgbClr val="FF0000"/>
                    </a:solidFill>
                    <a:latin typeface="+mn-ea"/>
                  </a:rPr>
                  <a:t>债务</a:t>
                </a:r>
                <a:r>
                  <a:rPr lang="zh-CN" altLang="en-US" sz="2400" dirty="0">
                    <a:latin typeface="+mn-ea"/>
                  </a:rPr>
                  <a:t>而导致每股净利润</a:t>
                </a:r>
                <a:r>
                  <a:rPr lang="en-US" altLang="zh-CN" sz="2400" dirty="0">
                    <a:latin typeface="+mn-ea"/>
                  </a:rPr>
                  <a:t>EPS</a:t>
                </a:r>
                <a:r>
                  <a:rPr lang="zh-CN" altLang="en-US" sz="2400" dirty="0">
                    <a:latin typeface="+mn-ea"/>
                  </a:rPr>
                  <a:t>变动率大于</a:t>
                </a:r>
                <a:r>
                  <a:rPr lang="en-US" altLang="zh-CN" sz="2400" dirty="0">
                    <a:latin typeface="+mn-ea"/>
                  </a:rPr>
                  <a:t>EBIT</a:t>
                </a:r>
                <a:r>
                  <a:rPr lang="zh-CN" altLang="en-US" sz="2400" dirty="0">
                    <a:latin typeface="+mn-ea"/>
                  </a:rPr>
                  <a:t>变动率的杠杆效应。</a:t>
                </a:r>
                <a:endParaRPr lang="en-US" altLang="zh-CN" sz="2400" dirty="0">
                  <a:latin typeface="+mn-ea"/>
                </a:endParaRPr>
              </a:p>
              <a:p>
                <a:r>
                  <a:rPr lang="en-US" altLang="zh-CN" sz="2400" i="0" dirty="0">
                    <a:latin typeface="+mn-ea"/>
                  </a:rPr>
                  <a:t>         </a:t>
                </a:r>
                <a14:m>
                  <m:oMath xmlns:m="http://schemas.openxmlformats.org/officeDocument/2006/math">
                    <m:r>
                      <a:rPr lang="en-US" altLang="zh-CN" sz="2400" b="0" i="1" smtClean="0">
                        <a:solidFill>
                          <a:srgbClr val="FF0000"/>
                        </a:solidFill>
                        <a:latin typeface="Cambria Math" panose="02040503050406030204" pitchFamily="18" charset="0"/>
                      </a:rPr>
                      <m:t>𝐷𝐹𝐿</m:t>
                    </m:r>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ea typeface="Cambria Math" panose="02040503050406030204" pitchFamily="18" charset="0"/>
                              </a:rPr>
                              <m:t>∆</m:t>
                            </m:r>
                            <m:r>
                              <m:rPr>
                                <m:sty m:val="p"/>
                              </m:rPr>
                              <a:rPr lang="en-US" altLang="zh-CN" sz="2400" i="1">
                                <a:solidFill>
                                  <a:srgbClr val="FF0000"/>
                                </a:solidFill>
                                <a:latin typeface="Cambria Math" panose="02040503050406030204" pitchFamily="18" charset="0"/>
                                <a:ea typeface="Cambria Math" panose="02040503050406030204" pitchFamily="18" charset="0"/>
                              </a:rPr>
                              <m:t>E</m:t>
                            </m:r>
                            <m:r>
                              <a:rPr lang="en-US" altLang="zh-CN" sz="2400" b="0" i="1" smtClean="0">
                                <a:solidFill>
                                  <a:srgbClr val="FF0000"/>
                                </a:solidFill>
                                <a:latin typeface="Cambria Math" panose="02040503050406030204" pitchFamily="18" charset="0"/>
                                <a:ea typeface="Cambria Math" panose="02040503050406030204" pitchFamily="18" charset="0"/>
                              </a:rPr>
                              <m:t>𝑃𝑆</m:t>
                            </m:r>
                          </m:num>
                          <m:den>
                            <m:r>
                              <a:rPr lang="en-US" altLang="zh-CN" sz="2400" b="0" i="1" smtClean="0">
                                <a:solidFill>
                                  <a:srgbClr val="FF0000"/>
                                </a:solidFill>
                                <a:latin typeface="Cambria Math" panose="02040503050406030204" pitchFamily="18" charset="0"/>
                              </a:rPr>
                              <m:t>𝐸𝑃𝑆</m:t>
                            </m:r>
                          </m:den>
                        </m:f>
                      </m:num>
                      <m:den>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ea typeface="Cambria Math" panose="02040503050406030204" pitchFamily="18" charset="0"/>
                              </a:rPr>
                              <m:t>∆</m:t>
                            </m:r>
                            <m:r>
                              <m:rPr>
                                <m:sty m:val="p"/>
                              </m:rPr>
                              <a:rPr lang="en-US" altLang="zh-CN" sz="2400" i="1">
                                <a:solidFill>
                                  <a:srgbClr val="FF0000"/>
                                </a:solidFill>
                                <a:latin typeface="Cambria Math" panose="02040503050406030204" pitchFamily="18" charset="0"/>
                                <a:ea typeface="Cambria Math" panose="02040503050406030204" pitchFamily="18" charset="0"/>
                              </a:rPr>
                              <m:t>EBIT</m:t>
                            </m:r>
                          </m:num>
                          <m:den>
                            <m:r>
                              <a:rPr lang="en-US" altLang="zh-CN" sz="2400" i="1">
                                <a:solidFill>
                                  <a:srgbClr val="FF0000"/>
                                </a:solidFill>
                                <a:latin typeface="Cambria Math" panose="02040503050406030204" pitchFamily="18" charset="0"/>
                              </a:rPr>
                              <m:t>𝐸𝐵𝐼𝑇</m:t>
                            </m:r>
                          </m:den>
                        </m:f>
                      </m:den>
                    </m:f>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𝐸𝐵𝐼𝑇</m:t>
                        </m:r>
                      </m:num>
                      <m:den>
                        <m:r>
                          <a:rPr lang="en-US" altLang="zh-CN" sz="2400" b="0" i="1" smtClean="0">
                            <a:solidFill>
                              <a:srgbClr val="FF0000"/>
                            </a:solidFill>
                            <a:latin typeface="Cambria Math" panose="02040503050406030204" pitchFamily="18" charset="0"/>
                          </a:rPr>
                          <m:t>𝐸𝐵𝐼𝑇</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𝐼</m:t>
                        </m:r>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𝑃𝐷</m:t>
                            </m:r>
                          </m:num>
                          <m:den>
                            <m:r>
                              <a:rPr lang="en-US" altLang="zh-CN" sz="2400" b="0" i="1" smtClean="0">
                                <a:solidFill>
                                  <a:srgbClr val="FF0000"/>
                                </a:solidFill>
                                <a:latin typeface="Cambria Math" panose="02040503050406030204" pitchFamily="18" charset="0"/>
                              </a:rPr>
                              <m:t>1−</m:t>
                            </m:r>
                            <m:r>
                              <a:rPr lang="zh-CN" altLang="en-US" sz="2400" b="0" i="1" smtClean="0">
                                <a:solidFill>
                                  <a:srgbClr val="FF0000"/>
                                </a:solidFill>
                                <a:latin typeface="Cambria Math" panose="02040503050406030204" pitchFamily="18" charset="0"/>
                              </a:rPr>
                              <m:t>𝜏</m:t>
                            </m:r>
                          </m:den>
                        </m:f>
                      </m:den>
                    </m:f>
                  </m:oMath>
                </a14:m>
                <a:r>
                  <a:rPr lang="zh-CN" altLang="en-US" sz="2400" i="0" dirty="0">
                    <a:latin typeface="+mn-ea"/>
                  </a:rPr>
                  <a:t>，其中</a:t>
                </a:r>
                <a14:m>
                  <m:oMath xmlns:m="http://schemas.openxmlformats.org/officeDocument/2006/math">
                    <m:r>
                      <a:rPr lang="en-US" altLang="zh-CN" sz="2400" i="1" dirty="0" smtClean="0">
                        <a:latin typeface="Cambria Math" panose="02040503050406030204" pitchFamily="18" charset="0"/>
                      </a:rPr>
                      <m:t>𝑆</m:t>
                    </m:r>
                  </m:oMath>
                </a14:m>
                <a:r>
                  <a:rPr lang="zh-CN" altLang="en-US" sz="2400" i="0" dirty="0">
                    <a:latin typeface="+mn-ea"/>
                  </a:rPr>
                  <a:t>为销售收入，</a:t>
                </a:r>
                <a14:m>
                  <m:oMath xmlns:m="http://schemas.openxmlformats.org/officeDocument/2006/math">
                    <m:r>
                      <a:rPr lang="en-US" altLang="zh-CN" sz="2400" i="1" dirty="0" smtClean="0">
                        <a:latin typeface="Cambria Math" panose="02040503050406030204" pitchFamily="18" charset="0"/>
                      </a:rPr>
                      <m:t>𝐹𝐶</m:t>
                    </m:r>
                  </m:oMath>
                </a14:m>
                <a:r>
                  <a:rPr lang="zh-CN" altLang="en-US" sz="2400" i="0" dirty="0">
                    <a:latin typeface="+mn-ea"/>
                  </a:rPr>
                  <a:t>为固定成本，</a:t>
                </a:r>
                <a14:m>
                  <m:oMath xmlns:m="http://schemas.openxmlformats.org/officeDocument/2006/math">
                    <m:r>
                      <a:rPr lang="en-US" altLang="zh-CN" sz="2400" i="1" dirty="0" smtClean="0">
                        <a:latin typeface="Cambria Math" panose="02040503050406030204" pitchFamily="18" charset="0"/>
                      </a:rPr>
                      <m:t>𝑃𝐷</m:t>
                    </m:r>
                  </m:oMath>
                </a14:m>
                <a:r>
                  <a:rPr lang="zh-CN" altLang="en-US" sz="2400" i="0" dirty="0">
                    <a:latin typeface="+mn-ea"/>
                  </a:rPr>
                  <a:t>为优先股股息</a:t>
                </a:r>
                <a:endParaRPr lang="en-US" altLang="zh-CN" sz="2400" i="0" dirty="0">
                  <a:latin typeface="+mn-ea"/>
                </a:endParaRPr>
              </a:p>
              <a:p>
                <a:pPr algn="l"/>
                <a:r>
                  <a:rPr lang="zh-CN" altLang="en-US" sz="2400" i="0" dirty="0">
                    <a:latin typeface="+mn-ea"/>
                  </a:rPr>
                  <a:t>（</a:t>
                </a:r>
                <a:r>
                  <a:rPr lang="en-US" altLang="zh-CN" sz="2400" i="0" dirty="0">
                    <a:latin typeface="+mn-ea"/>
                  </a:rPr>
                  <a:t>3</a:t>
                </a:r>
                <a:r>
                  <a:rPr lang="zh-CN" altLang="en-US" sz="2400" i="0" dirty="0">
                    <a:latin typeface="+mn-ea"/>
                  </a:rPr>
                  <a:t>）</a:t>
                </a:r>
                <a:r>
                  <a:rPr lang="zh-CN" altLang="en-US" sz="2400" b="1" i="0" dirty="0">
                    <a:latin typeface="+mn-ea"/>
                  </a:rPr>
                  <a:t>总杠杆（复合杠杆）</a:t>
                </a:r>
                <a:endParaRPr lang="en-US" altLang="zh-CN" sz="2400" b="1" i="0" dirty="0">
                  <a:latin typeface="+mn-ea"/>
                </a:endParaRPr>
              </a:p>
              <a:p>
                <a:r>
                  <a:rPr lang="zh-CN" altLang="en-US" sz="2400" dirty="0">
                    <a:latin typeface="+mn-ea"/>
                  </a:rPr>
                  <a:t>         由于存在</a:t>
                </a:r>
                <a:r>
                  <a:rPr lang="zh-CN" altLang="en-US" sz="2400" dirty="0">
                    <a:solidFill>
                      <a:srgbClr val="FF0000"/>
                    </a:solidFill>
                    <a:latin typeface="+mn-ea"/>
                  </a:rPr>
                  <a:t>债务利息和固定成本</a:t>
                </a:r>
                <a:r>
                  <a:rPr lang="zh-CN" altLang="en-US" sz="2400" dirty="0">
                    <a:latin typeface="+mn-ea"/>
                  </a:rPr>
                  <a:t>而导致每股净利润</a:t>
                </a:r>
                <a:r>
                  <a:rPr lang="en-US" altLang="zh-CN" sz="2400" dirty="0">
                    <a:latin typeface="+mn-ea"/>
                  </a:rPr>
                  <a:t>EPS</a:t>
                </a:r>
                <a:r>
                  <a:rPr lang="zh-CN" altLang="en-US" sz="2400" dirty="0">
                    <a:latin typeface="+mn-ea"/>
                  </a:rPr>
                  <a:t>变动率大于销售收入</a:t>
                </a:r>
                <a:r>
                  <a:rPr lang="en-US" altLang="zh-CN" sz="2400" dirty="0">
                    <a:latin typeface="+mn-ea"/>
                  </a:rPr>
                  <a:t>S</a:t>
                </a:r>
                <a:r>
                  <a:rPr lang="zh-CN" altLang="en-US" sz="2400" dirty="0">
                    <a:latin typeface="+mn-ea"/>
                  </a:rPr>
                  <a:t>变动率的杠杆效应。</a:t>
                </a:r>
                <a:endParaRPr lang="en-US" altLang="zh-CN" sz="2400" dirty="0">
                  <a:latin typeface="+mn-ea"/>
                </a:endParaRPr>
              </a:p>
              <a:p>
                <a:r>
                  <a:rPr lang="en-US" altLang="zh-CN" sz="2400" b="1" dirty="0">
                    <a:latin typeface="+mn-ea"/>
                  </a:rPr>
                  <a:t>         </a:t>
                </a:r>
                <a14:m>
                  <m:oMath xmlns:m="http://schemas.openxmlformats.org/officeDocument/2006/math">
                    <m:r>
                      <a:rPr lang="en-US" altLang="zh-CN" sz="2400" b="0" i="1" dirty="0" smtClean="0">
                        <a:latin typeface="Cambria Math" panose="02040503050406030204" pitchFamily="18" charset="0"/>
                      </a:rPr>
                      <m:t>𝐷𝑇𝐿</m:t>
                    </m:r>
                    <m:r>
                      <a:rPr lang="en-US" altLang="zh-CN" sz="2400" b="0" i="1" dirty="0" smtClean="0">
                        <a:latin typeface="Cambria Math" panose="02040503050406030204" pitchFamily="18" charset="0"/>
                      </a:rPr>
                      <m:t>=</m:t>
                    </m:r>
                    <m:r>
                      <a:rPr lang="en-US" altLang="zh-CN" sz="2400" i="1">
                        <a:solidFill>
                          <a:srgbClr val="FF0000"/>
                        </a:solidFill>
                        <a:latin typeface="Cambria Math" panose="02040503050406030204" pitchFamily="18" charset="0"/>
                      </a:rPr>
                      <m:t>𝐷𝑂𝐿</m:t>
                    </m:r>
                    <m:r>
                      <a:rPr lang="en-US" altLang="zh-CN" sz="2400" i="1" smtClean="0">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rPr>
                      <m:t>𝐷𝐹𝐿</m:t>
                    </m:r>
                    <m:r>
                      <a:rPr lang="en-US" altLang="zh-CN" sz="2400" b="0" i="1" smtClean="0">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𝐸𝐵𝐼𝑇</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𝐹𝐶</m:t>
                        </m:r>
                      </m:num>
                      <m:den>
                        <m:r>
                          <a:rPr lang="en-US" altLang="zh-CN" sz="2400" i="1">
                            <a:solidFill>
                              <a:srgbClr val="FF0000"/>
                            </a:solidFill>
                            <a:latin typeface="Cambria Math" panose="02040503050406030204" pitchFamily="18" charset="0"/>
                          </a:rPr>
                          <m:t>𝐸𝐵𝐼𝑇</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𝐼</m:t>
                        </m:r>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𝑃𝐷</m:t>
                            </m:r>
                          </m:num>
                          <m:den>
                            <m:r>
                              <a:rPr lang="en-US" altLang="zh-CN" sz="2400" i="1">
                                <a:solidFill>
                                  <a:srgbClr val="FF0000"/>
                                </a:solidFill>
                                <a:latin typeface="Cambria Math" panose="02040503050406030204" pitchFamily="18" charset="0"/>
                              </a:rPr>
                              <m:t>1−</m:t>
                            </m:r>
                            <m:r>
                              <a:rPr lang="zh-CN" altLang="en-US" sz="2400" i="1">
                                <a:solidFill>
                                  <a:srgbClr val="FF0000"/>
                                </a:solidFill>
                                <a:latin typeface="Cambria Math" panose="02040503050406030204" pitchFamily="18" charset="0"/>
                              </a:rPr>
                              <m:t>𝜏</m:t>
                            </m:r>
                          </m:den>
                        </m:f>
                      </m:den>
                    </m:f>
                  </m:oMath>
                </a14:m>
                <a:endParaRPr lang="en-US" altLang="zh-CN" sz="2400" dirty="0">
                  <a:latin typeface="+mn-ea"/>
                </a:endParaRPr>
              </a:p>
            </p:txBody>
          </p:sp>
        </mc:Choice>
        <mc:Fallback xmlns="">
          <p:sp>
            <p:nvSpPr>
              <p:cNvPr id="2" name="文本框 1">
                <a:extLst>
                  <a:ext uri="{FF2B5EF4-FFF2-40B4-BE49-F238E27FC236}">
                    <a16:creationId xmlns:a16="http://schemas.microsoft.com/office/drawing/2014/main" id="{D20FD580-C951-91C6-343E-CDC396161564}"/>
                  </a:ext>
                </a:extLst>
              </p:cNvPr>
              <p:cNvSpPr txBox="1">
                <a:spLocks noRot="1" noChangeAspect="1" noMove="1" noResize="1" noEditPoints="1" noAdjustHandles="1" noChangeArrowheads="1" noChangeShapeType="1" noTextEdit="1"/>
              </p:cNvSpPr>
              <p:nvPr/>
            </p:nvSpPr>
            <p:spPr>
              <a:xfrm>
                <a:off x="174812" y="1047861"/>
                <a:ext cx="11842376" cy="5482655"/>
              </a:xfrm>
              <a:prstGeom prst="rect">
                <a:avLst/>
              </a:prstGeom>
              <a:blipFill>
                <a:blip r:embed="rId4"/>
                <a:stretch>
                  <a:fillRect l="-824" t="-7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8669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D3ADC152-4E1B-4EC2-872A-CE64D4CA160A}"/>
              </a:ext>
            </a:extLst>
          </p:cNvPr>
          <p:cNvSpPr txBox="1"/>
          <p:nvPr/>
        </p:nvSpPr>
        <p:spPr>
          <a:xfrm>
            <a:off x="705394" y="1253388"/>
            <a:ext cx="8843554" cy="2893100"/>
          </a:xfrm>
          <a:prstGeom prst="rect">
            <a:avLst/>
          </a:prstGeom>
          <a:noFill/>
        </p:spPr>
        <p:txBody>
          <a:bodyPr wrap="square">
            <a:spAutoFit/>
          </a:bodyPr>
          <a:lstStyle/>
          <a:p>
            <a:r>
              <a:rPr lang="zh-CN" altLang="en-US" sz="2800" dirty="0"/>
              <a:t>例题：财大</a:t>
            </a:r>
            <a:r>
              <a:rPr lang="en-US" altLang="zh-CN" sz="2800" dirty="0"/>
              <a:t>2012</a:t>
            </a:r>
            <a:r>
              <a:rPr lang="zh-CN" altLang="en-US" sz="2800" dirty="0"/>
              <a:t>年真题</a:t>
            </a:r>
            <a:endParaRPr lang="en-US" altLang="zh-CN" sz="2800" dirty="0"/>
          </a:p>
          <a:p>
            <a:endParaRPr lang="en-US" altLang="zh-CN" sz="1400" dirty="0"/>
          </a:p>
          <a:p>
            <a:r>
              <a:rPr lang="zh-CN" altLang="en-US" sz="2800" dirty="0"/>
              <a:t>某公司财务杠杆系数为 </a:t>
            </a:r>
            <a:r>
              <a:rPr lang="en-US" altLang="zh-CN" sz="2800" dirty="0"/>
              <a:t>1</a:t>
            </a:r>
            <a:r>
              <a:rPr lang="zh-CN" altLang="en-US" sz="2800" dirty="0"/>
              <a:t>，这表明该公司当期（ ）</a:t>
            </a:r>
          </a:p>
          <a:p>
            <a:r>
              <a:rPr lang="en-US" altLang="zh-CN" sz="2800" dirty="0"/>
              <a:t>A.</a:t>
            </a:r>
            <a:r>
              <a:rPr lang="zh-CN" altLang="en-US" sz="2800" dirty="0"/>
              <a:t>利息与优先股股息为</a:t>
            </a:r>
            <a:r>
              <a:rPr lang="en-US" altLang="zh-CN" sz="2800" dirty="0"/>
              <a:t>0 </a:t>
            </a:r>
          </a:p>
          <a:p>
            <a:r>
              <a:rPr lang="en-US" altLang="zh-CN" sz="2800" dirty="0"/>
              <a:t>B.</a:t>
            </a:r>
            <a:r>
              <a:rPr lang="zh-CN" altLang="en-US" sz="2800" dirty="0"/>
              <a:t>利息为</a:t>
            </a:r>
            <a:r>
              <a:rPr lang="en-US" altLang="zh-CN" sz="2800" dirty="0"/>
              <a:t>0</a:t>
            </a:r>
            <a:r>
              <a:rPr lang="zh-CN" altLang="en-US" sz="2800" dirty="0"/>
              <a:t>，而有无优先股股息不好确定</a:t>
            </a:r>
          </a:p>
          <a:p>
            <a:r>
              <a:rPr lang="en-US" altLang="zh-CN" sz="2800" dirty="0"/>
              <a:t>C.</a:t>
            </a:r>
            <a:r>
              <a:rPr lang="zh-CN" altLang="en-US" sz="2800" dirty="0"/>
              <a:t>利息与息税前利润为</a:t>
            </a:r>
            <a:r>
              <a:rPr lang="en-US" altLang="zh-CN" sz="2800" dirty="0"/>
              <a:t>0 </a:t>
            </a:r>
          </a:p>
          <a:p>
            <a:r>
              <a:rPr lang="en-US" altLang="zh-CN" sz="2800" dirty="0"/>
              <a:t>D.</a:t>
            </a:r>
            <a:r>
              <a:rPr lang="zh-CN" altLang="en-US" sz="2800" dirty="0"/>
              <a:t>利息与固定成本为 </a:t>
            </a:r>
            <a:r>
              <a:rPr lang="en-US" altLang="zh-CN" sz="2800" dirty="0"/>
              <a:t>0</a:t>
            </a:r>
            <a:endParaRPr lang="zh-CN" altLang="en-US" sz="28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70DC4F-79E6-46F1-8F92-6B7F3D1A3735}"/>
                  </a:ext>
                </a:extLst>
              </p:cNvPr>
              <p:cNvSpPr txBox="1"/>
              <p:nvPr/>
            </p:nvSpPr>
            <p:spPr>
              <a:xfrm>
                <a:off x="705394" y="4468271"/>
                <a:ext cx="9797143" cy="1510413"/>
              </a:xfrm>
              <a:prstGeom prst="rect">
                <a:avLst/>
              </a:prstGeom>
              <a:noFill/>
            </p:spPr>
            <p:txBody>
              <a:bodyPr wrap="square">
                <a:spAutoFit/>
              </a:bodyPr>
              <a:lstStyle/>
              <a:p>
                <a:r>
                  <a:rPr lang="zh-CN" altLang="en-US" sz="2800" dirty="0"/>
                  <a:t>答：</a:t>
                </a:r>
                <a:r>
                  <a:rPr lang="en-US" altLang="zh-CN" sz="2800" dirty="0">
                    <a:solidFill>
                      <a:srgbClr val="FF0000"/>
                    </a:solidFill>
                  </a:rPr>
                  <a:t>A</a:t>
                </a:r>
              </a:p>
              <a:p>
                <a14:m>
                  <m:oMath xmlns:m="http://schemas.openxmlformats.org/officeDocument/2006/math">
                    <m:r>
                      <a:rPr lang="en-US" altLang="zh-CN" sz="2800" b="0" i="1" smtClean="0">
                        <a:solidFill>
                          <a:schemeClr val="tx1"/>
                        </a:solidFill>
                        <a:latin typeface="Cambria Math" panose="02040503050406030204" pitchFamily="18" charset="0"/>
                      </a:rPr>
                      <m:t>𝐷𝐹𝐿</m:t>
                    </m:r>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ea typeface="Cambria Math" panose="02040503050406030204" pitchFamily="18" charset="0"/>
                              </a:rPr>
                              <m:t>∆</m:t>
                            </m:r>
                            <m:r>
                              <m:rPr>
                                <m:sty m:val="p"/>
                              </m:rPr>
                              <a:rPr lang="en-US" altLang="zh-CN" sz="2800" i="1">
                                <a:solidFill>
                                  <a:schemeClr val="tx1"/>
                                </a:solidFill>
                                <a:latin typeface="Cambria Math" panose="02040503050406030204" pitchFamily="18" charset="0"/>
                                <a:ea typeface="Cambria Math" panose="02040503050406030204" pitchFamily="18" charset="0"/>
                              </a:rPr>
                              <m:t>E</m:t>
                            </m:r>
                            <m:r>
                              <a:rPr lang="en-US" altLang="zh-CN" sz="2800" b="0" i="1" smtClean="0">
                                <a:solidFill>
                                  <a:schemeClr val="tx1"/>
                                </a:solidFill>
                                <a:latin typeface="Cambria Math" panose="02040503050406030204" pitchFamily="18" charset="0"/>
                                <a:ea typeface="Cambria Math" panose="02040503050406030204" pitchFamily="18" charset="0"/>
                              </a:rPr>
                              <m:t>𝑃𝑆</m:t>
                            </m:r>
                          </m:num>
                          <m:den>
                            <m:r>
                              <a:rPr lang="en-US" altLang="zh-CN" sz="2800" b="0" i="1" smtClean="0">
                                <a:solidFill>
                                  <a:schemeClr val="tx1"/>
                                </a:solidFill>
                                <a:latin typeface="Cambria Math" panose="02040503050406030204" pitchFamily="18" charset="0"/>
                              </a:rPr>
                              <m:t>𝐸𝑃𝑆</m:t>
                            </m:r>
                          </m:den>
                        </m:f>
                      </m:num>
                      <m:den>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ea typeface="Cambria Math" panose="02040503050406030204" pitchFamily="18" charset="0"/>
                              </a:rPr>
                              <m:t>∆</m:t>
                            </m:r>
                            <m:r>
                              <m:rPr>
                                <m:sty m:val="p"/>
                              </m:rPr>
                              <a:rPr lang="en-US" altLang="zh-CN" sz="2800" i="1">
                                <a:solidFill>
                                  <a:schemeClr val="tx1"/>
                                </a:solidFill>
                                <a:latin typeface="Cambria Math" panose="02040503050406030204" pitchFamily="18" charset="0"/>
                                <a:ea typeface="Cambria Math" panose="02040503050406030204" pitchFamily="18" charset="0"/>
                              </a:rPr>
                              <m:t>EBIT</m:t>
                            </m:r>
                          </m:num>
                          <m:den>
                            <m:r>
                              <a:rPr lang="en-US" altLang="zh-CN" sz="2800" i="1">
                                <a:solidFill>
                                  <a:schemeClr val="tx1"/>
                                </a:solidFill>
                                <a:latin typeface="Cambria Math" panose="02040503050406030204" pitchFamily="18" charset="0"/>
                              </a:rPr>
                              <m:t>𝐸𝐵𝐼𝑇</m:t>
                            </m:r>
                          </m:den>
                        </m:f>
                      </m:den>
                    </m:f>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𝐸𝐵𝐼𝑇</m:t>
                        </m:r>
                      </m:num>
                      <m:den>
                        <m:r>
                          <a:rPr lang="en-US" altLang="zh-CN" sz="2800" b="0" i="1" smtClean="0">
                            <a:solidFill>
                              <a:schemeClr val="tx1"/>
                            </a:solidFill>
                            <a:latin typeface="Cambria Math" panose="02040503050406030204" pitchFamily="18" charset="0"/>
                          </a:rPr>
                          <m:t>𝐸𝐵𝐼𝑇</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𝐼</m:t>
                        </m:r>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𝑃𝐷</m:t>
                            </m:r>
                          </m:num>
                          <m:den>
                            <m:r>
                              <a:rPr lang="en-US" altLang="zh-CN" sz="2800" b="0" i="1" smtClean="0">
                                <a:solidFill>
                                  <a:schemeClr val="tx1"/>
                                </a:solidFill>
                                <a:latin typeface="Cambria Math" panose="02040503050406030204" pitchFamily="18" charset="0"/>
                              </a:rPr>
                              <m:t>1−</m:t>
                            </m:r>
                            <m:r>
                              <a:rPr lang="zh-CN" altLang="en-US" sz="2800" b="0" i="1" smtClean="0">
                                <a:solidFill>
                                  <a:schemeClr val="tx1"/>
                                </a:solidFill>
                                <a:latin typeface="Cambria Math" panose="02040503050406030204" pitchFamily="18" charset="0"/>
                              </a:rPr>
                              <m:t>𝜏</m:t>
                            </m:r>
                          </m:den>
                        </m:f>
                      </m:den>
                    </m:f>
                    <m:r>
                      <a:rPr lang="en-US" altLang="zh-CN" sz="2800" b="0" i="1" smtClean="0">
                        <a:solidFill>
                          <a:schemeClr val="tx1"/>
                        </a:solidFill>
                        <a:latin typeface="Cambria Math" panose="02040503050406030204" pitchFamily="18" charset="0"/>
                      </a:rPr>
                      <m:t>=1</m:t>
                    </m:r>
                  </m:oMath>
                </a14:m>
                <a:r>
                  <a:rPr lang="zh-CN" altLang="en-US" sz="2800" dirty="0"/>
                  <a:t>，因此利息和优先股股息均为</a:t>
                </a:r>
                <a:r>
                  <a:rPr lang="en-US" altLang="zh-CN" sz="2800" dirty="0"/>
                  <a:t>0</a:t>
                </a:r>
                <a:endParaRPr lang="zh-CN" altLang="en-US" sz="2800" dirty="0"/>
              </a:p>
            </p:txBody>
          </p:sp>
        </mc:Choice>
        <mc:Fallback xmlns="">
          <p:sp>
            <p:nvSpPr>
              <p:cNvPr id="6" name="文本框 5">
                <a:extLst>
                  <a:ext uri="{FF2B5EF4-FFF2-40B4-BE49-F238E27FC236}">
                    <a16:creationId xmlns:a16="http://schemas.microsoft.com/office/drawing/2014/main" id="{CF70DC4F-79E6-46F1-8F92-6B7F3D1A3735}"/>
                  </a:ext>
                </a:extLst>
              </p:cNvPr>
              <p:cNvSpPr txBox="1">
                <a:spLocks noRot="1" noChangeAspect="1" noMove="1" noResize="1" noEditPoints="1" noAdjustHandles="1" noChangeArrowheads="1" noChangeShapeType="1" noTextEdit="1"/>
              </p:cNvSpPr>
              <p:nvPr/>
            </p:nvSpPr>
            <p:spPr>
              <a:xfrm>
                <a:off x="705394" y="4468271"/>
                <a:ext cx="9797143" cy="1510413"/>
              </a:xfrm>
              <a:prstGeom prst="rect">
                <a:avLst/>
              </a:prstGeom>
              <a:blipFill>
                <a:blip r:embed="rId4"/>
                <a:stretch>
                  <a:fillRect l="-1307" t="-4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500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413D8F7-960A-4AC0-8E95-15FB87233B1B}"/>
              </a:ext>
            </a:extLst>
          </p:cNvPr>
          <p:cNvGrpSpPr/>
          <p:nvPr/>
        </p:nvGrpSpPr>
        <p:grpSpPr>
          <a:xfrm>
            <a:off x="541532" y="456537"/>
            <a:ext cx="2160513" cy="1360772"/>
            <a:chOff x="373605" y="283629"/>
            <a:chExt cx="2160513" cy="1360772"/>
          </a:xfrm>
        </p:grpSpPr>
        <p:sp>
          <p:nvSpPr>
            <p:cNvPr id="5" name="TextBox 4"/>
            <p:cNvSpPr txBox="1"/>
            <p:nvPr/>
          </p:nvSpPr>
          <p:spPr bwMode="auto">
            <a:xfrm>
              <a:off x="373605" y="283629"/>
              <a:ext cx="1563876" cy="943776"/>
            </a:xfrm>
            <a:prstGeom prst="rect">
              <a:avLst/>
            </a:prstGeom>
            <a:noFill/>
          </p:spPr>
          <p:txBody>
            <a:bodyPr wrap="none" lIns="121913" tIns="60956" rIns="121913" bIns="60956">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zh-CN" altLang="en-US" sz="5333" b="0" i="0" u="none" strike="noStrike" kern="0" cap="none" spc="-200" normalizeH="0" baseline="0" noProof="0" dirty="0">
                  <a:ln w="1905">
                    <a:noFill/>
                  </a:ln>
                  <a:solidFill>
                    <a:srgbClr val="FF0000"/>
                  </a:solidFill>
                  <a:effectLst/>
                  <a:uLnTx/>
                  <a:uFillTx/>
                  <a:latin typeface="字魂35号-经典雅黑" panose="02000000000000000000" pitchFamily="2" charset="-122"/>
                  <a:ea typeface="字魂35号-经典雅黑" panose="02000000000000000000" pitchFamily="2" charset="-122"/>
                </a:rPr>
                <a:t>目录</a:t>
              </a:r>
            </a:p>
          </p:txBody>
        </p:sp>
        <p:sp>
          <p:nvSpPr>
            <p:cNvPr id="6" name="TextBox 5"/>
            <p:cNvSpPr txBox="1"/>
            <p:nvPr/>
          </p:nvSpPr>
          <p:spPr bwMode="auto">
            <a:xfrm>
              <a:off x="373605" y="1110865"/>
              <a:ext cx="2160513" cy="533536"/>
            </a:xfrm>
            <a:prstGeom prst="rect">
              <a:avLst/>
            </a:prstGeom>
            <a:noFill/>
          </p:spPr>
          <p:txBody>
            <a:bodyPr wrap="none" lIns="121913" tIns="60956" rIns="121913" bIns="60956">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rPr>
                <a:t>CONTENTS</a:t>
              </a:r>
              <a:endParaRPr kumimoji="0" lang="zh-CN" altLang="en-US" sz="2667" b="1" i="0" u="none" strike="noStrike" kern="1200" cap="none" spc="0" normalizeH="0" baseline="0" noProof="0" dirty="0">
                <a:ln>
                  <a:noFill/>
                </a:ln>
                <a:solidFill>
                  <a:srgbClr val="FF0000"/>
                </a:solidFill>
                <a:effectLst/>
                <a:uLnTx/>
                <a:uFillTx/>
                <a:latin typeface="字魂35号-经典雅黑" panose="02000000000000000000" pitchFamily="2" charset="-122"/>
                <a:ea typeface="字魂35号-经典雅黑" panose="02000000000000000000" pitchFamily="2" charset="-122"/>
              </a:endParaRPr>
            </a:p>
          </p:txBody>
        </p:sp>
      </p:grpSp>
      <p:grpSp>
        <p:nvGrpSpPr>
          <p:cNvPr id="7" name="组合 6">
            <a:extLst>
              <a:ext uri="{FF2B5EF4-FFF2-40B4-BE49-F238E27FC236}">
                <a16:creationId xmlns:a16="http://schemas.microsoft.com/office/drawing/2014/main" id="{59EB2A67-FD74-4134-96C9-17CE246D7E2D}"/>
              </a:ext>
            </a:extLst>
          </p:cNvPr>
          <p:cNvGrpSpPr/>
          <p:nvPr/>
        </p:nvGrpSpPr>
        <p:grpSpPr>
          <a:xfrm>
            <a:off x="3984059" y="1936024"/>
            <a:ext cx="4727548" cy="687948"/>
            <a:chOff x="3993858" y="1478759"/>
            <a:chExt cx="4727548" cy="687948"/>
          </a:xfrm>
        </p:grpSpPr>
        <p:sp>
          <p:nvSpPr>
            <p:cNvPr id="8" name="TextBox 7"/>
            <p:cNvSpPr txBox="1"/>
            <p:nvPr/>
          </p:nvSpPr>
          <p:spPr bwMode="auto">
            <a:xfrm>
              <a:off x="4781880" y="1478759"/>
              <a:ext cx="3939526" cy="677100"/>
            </a:xfrm>
            <a:prstGeom prst="rect">
              <a:avLst/>
            </a:prstGeom>
            <a:noFill/>
          </p:spPr>
          <p:txBody>
            <a:bodyPr wrap="none" lIns="121913" tIns="60956" rIns="121913" bIns="60956">
              <a:spAutoFit/>
            </a:body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3600" i="0" u="none" strike="noStrike" kern="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投资组合绩效评价</a:t>
              </a:r>
            </a:p>
          </p:txBody>
        </p:sp>
        <p:sp>
          <p:nvSpPr>
            <p:cNvPr id="16" name="TextBox 15"/>
            <p:cNvSpPr txBox="1"/>
            <p:nvPr/>
          </p:nvSpPr>
          <p:spPr>
            <a:xfrm>
              <a:off x="3993858" y="1489607"/>
              <a:ext cx="788022" cy="677100"/>
            </a:xfrm>
            <a:prstGeom prst="rect">
              <a:avLst/>
            </a:prstGeom>
            <a:noFill/>
          </p:spPr>
          <p:txBody>
            <a:bodyPr wrap="none" lIns="121913" tIns="60956" rIns="121913" bIns="60956" rtlCol="0">
              <a:spAutoFit/>
            </a:bodyPr>
            <a:lstStyle/>
            <a:p>
              <a:pPr marL="0" marR="0" lvl="0" indent="0" algn="l" defTabSz="1219012"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rPr>
                <a:t>26</a:t>
              </a:r>
              <a:endParaRPr kumimoji="0" lang="zh-CN" altLang="en-US" sz="3600" b="0" i="0" u="none" strike="noStrike" kern="1200" cap="none" spc="0" normalizeH="0" baseline="0" noProof="0" dirty="0">
                <a:ln>
                  <a:noFill/>
                </a:ln>
                <a:effectLst/>
                <a:uLnTx/>
                <a:uFillTx/>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426289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5"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10</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328700" y="3930223"/>
            <a:ext cx="353460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六大现金流</a:t>
            </a:r>
          </a:p>
        </p:txBody>
      </p:sp>
    </p:spTree>
    <p:extLst>
      <p:ext uri="{BB962C8B-B14F-4D97-AF65-F5344CB8AC3E}">
        <p14:creationId xmlns:p14="http://schemas.microsoft.com/office/powerpoint/2010/main" val="523757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5"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净营运资本</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20FD580-C951-91C6-343E-CDC396161564}"/>
                  </a:ext>
                </a:extLst>
              </p:cNvPr>
              <p:cNvSpPr txBox="1"/>
              <p:nvPr/>
            </p:nvSpPr>
            <p:spPr>
              <a:xfrm>
                <a:off x="174812" y="2197894"/>
                <a:ext cx="11842376" cy="2462213"/>
              </a:xfrm>
              <a:prstGeom prst="rect">
                <a:avLst/>
              </a:prstGeom>
              <a:noFill/>
            </p:spPr>
            <p:txBody>
              <a:bodyPr wrap="square" rtlCol="0">
                <a:spAutoFit/>
              </a:bodyPr>
              <a:lstStyle/>
              <a:p>
                <a:pPr algn="l"/>
                <a14:m>
                  <m:oMath xmlns:m="http://schemas.openxmlformats.org/officeDocument/2006/math">
                    <m:r>
                      <a:rPr lang="zh-CN" altLang="en-US" sz="2800" i="1" dirty="0" smtClean="0">
                        <a:latin typeface="Cambria Math" panose="02040503050406030204" pitchFamily="18" charset="0"/>
                      </a:rPr>
                      <m:t>净营运资本</m:t>
                    </m:r>
                    <m:r>
                      <a:rPr lang="en-US" altLang="zh-CN" sz="2800" i="1" dirty="0" smtClean="0">
                        <a:latin typeface="Cambria Math" panose="02040503050406030204" pitchFamily="18" charset="0"/>
                      </a:rPr>
                      <m:t>𝑁𝑊𝐶</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流动资产</m:t>
                    </m:r>
                    <m:r>
                      <a:rPr lang="en-US" altLang="zh-CN" sz="2800" i="1" dirty="0" smtClean="0">
                        <a:latin typeface="Cambria Math" panose="02040503050406030204" pitchFamily="18" charset="0"/>
                      </a:rPr>
                      <m:t>−</m:t>
                    </m:r>
                    <m:r>
                      <a:rPr lang="zh-CN" altLang="en-US" sz="2800" i="1" dirty="0" smtClean="0">
                        <a:latin typeface="Cambria Math" panose="02040503050406030204" pitchFamily="18" charset="0"/>
                      </a:rPr>
                      <m:t>流动负债</m:t>
                    </m:r>
                    <m:r>
                      <a:rPr lang="en-US" altLang="zh-CN" sz="2800" b="0" i="1" dirty="0" smtClean="0">
                        <a:latin typeface="Cambria Math" panose="02040503050406030204" pitchFamily="18" charset="0"/>
                      </a:rPr>
                      <m:t>=</m:t>
                    </m:r>
                  </m:oMath>
                </a14:m>
                <a:r>
                  <a:rPr lang="zh-CN" altLang="en-US" sz="2800" dirty="0"/>
                  <a:t>现金</a:t>
                </a:r>
                <a:r>
                  <a:rPr lang="en-US" altLang="zh-CN" sz="2800" dirty="0"/>
                  <a:t>+</a:t>
                </a:r>
                <a:r>
                  <a:rPr lang="zh-CN" altLang="en-US" sz="2800" dirty="0"/>
                  <a:t>存货</a:t>
                </a:r>
                <a:r>
                  <a:rPr lang="en-US" altLang="zh-CN" sz="2800" dirty="0"/>
                  <a:t>+</a:t>
                </a:r>
                <a:r>
                  <a:rPr lang="zh-CN" altLang="en-US" sz="2800" dirty="0"/>
                  <a:t>应收账款</a:t>
                </a:r>
                <a:r>
                  <a:rPr lang="en-US" altLang="zh-CN" sz="2800" dirty="0"/>
                  <a:t>-</a:t>
                </a:r>
                <a:r>
                  <a:rPr lang="zh-CN" altLang="en-US" sz="2800" dirty="0"/>
                  <a:t>应付账款</a:t>
                </a:r>
                <a:endParaRPr lang="en-US" altLang="zh-CN" sz="2800" dirty="0"/>
              </a:p>
              <a:p>
                <a:pPr algn="l"/>
                <a:endParaRPr lang="en-US" altLang="zh-CN" sz="1400" dirty="0"/>
              </a:p>
              <a:p>
                <a:pPr/>
                <a14:m>
                  <m:oMathPara xmlns:m="http://schemas.openxmlformats.org/officeDocument/2006/math">
                    <m:oMathParaPr>
                      <m:jc m:val="left"/>
                    </m:oMathParaPr>
                    <m:oMath xmlns:m="http://schemas.openxmlformats.org/officeDocument/2006/math">
                      <m:r>
                        <a:rPr lang="en-US" altLang="zh-CN" sz="2800" i="1" dirty="0" smtClean="0">
                          <a:latin typeface="Cambria Math" panose="02040503050406030204" pitchFamily="18" charset="0"/>
                        </a:rPr>
                        <m:t>𝑡</m:t>
                      </m:r>
                      <m:r>
                        <a:rPr lang="zh-CN" altLang="en-US" sz="2800" i="1" dirty="0" smtClean="0">
                          <a:latin typeface="Cambria Math" panose="02040503050406030204" pitchFamily="18" charset="0"/>
                        </a:rPr>
                        <m:t>时刻净营运资本的增加量</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m:t>
                      </m:r>
                      <m:sSub>
                        <m:sSubPr>
                          <m:ctrlPr>
                            <a:rPr lang="en-US" altLang="zh-CN" sz="2800" i="1" dirty="0" smtClean="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b="0" i="1" dirty="0" smtClean="0">
                              <a:latin typeface="Cambria Math" panose="02040503050406030204" pitchFamily="18" charset="0"/>
                              <a:ea typeface="Cambria Math" panose="02040503050406030204" pitchFamily="18" charset="0"/>
                            </a:rPr>
                            <m:t>𝑡</m:t>
                          </m:r>
                        </m:sub>
                      </m:sSub>
                      <m:r>
                        <a:rPr lang="en-US" altLang="zh-CN" sz="2800" b="0" i="1" dirty="0" smtClean="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i="1" dirty="0">
                              <a:latin typeface="Cambria Math" panose="02040503050406030204" pitchFamily="18" charset="0"/>
                              <a:ea typeface="Cambria Math" panose="02040503050406030204" pitchFamily="18" charset="0"/>
                            </a:rPr>
                            <m:t>𝑡</m:t>
                          </m:r>
                        </m:sub>
                      </m:sSub>
                      <m:r>
                        <a:rPr lang="en-US" altLang="zh-CN" sz="2800" b="0" i="0" dirty="0" smtClean="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i="1" dirty="0">
                              <a:latin typeface="Cambria Math" panose="02040503050406030204" pitchFamily="18" charset="0"/>
                              <a:ea typeface="Cambria Math" panose="02040503050406030204" pitchFamily="18" charset="0"/>
                            </a:rPr>
                            <m:t>𝑡</m:t>
                          </m:r>
                          <m:r>
                            <a:rPr lang="en-US" altLang="zh-CN" sz="2800" b="0" i="1" dirty="0" smtClean="0">
                              <a:latin typeface="Cambria Math" panose="02040503050406030204" pitchFamily="18" charset="0"/>
                              <a:ea typeface="Cambria Math" panose="02040503050406030204" pitchFamily="18" charset="0"/>
                            </a:rPr>
                            <m:t>−1</m:t>
                          </m:r>
                        </m:sub>
                      </m:sSub>
                    </m:oMath>
                  </m:oMathPara>
                </a14:m>
                <a:endParaRPr lang="en-US" altLang="zh-CN" sz="2800" dirty="0">
                  <a:ea typeface="Cambria Math" panose="02040503050406030204" pitchFamily="18" charset="0"/>
                </a:endParaRPr>
              </a:p>
              <a:p>
                <a:endParaRPr lang="en-US" altLang="zh-CN" sz="1400" dirty="0">
                  <a:ea typeface="Cambria Math" panose="02040503050406030204" pitchFamily="18" charset="0"/>
                </a:endParaRPr>
              </a:p>
              <a:p>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i="1" dirty="0">
                            <a:latin typeface="Cambria Math" panose="02040503050406030204" pitchFamily="18" charset="0"/>
                            <a:ea typeface="Cambria Math" panose="02040503050406030204" pitchFamily="18" charset="0"/>
                          </a:rPr>
                          <m:t>𝑡</m:t>
                        </m:r>
                      </m:sub>
                    </m:sSub>
                    <m:r>
                      <a:rPr lang="zh-CN" altLang="en-US" sz="2800" i="1" dirty="0">
                        <a:latin typeface="Cambria Math" panose="02040503050406030204" pitchFamily="18" charset="0"/>
                      </a:rPr>
                      <m:t>＞</m:t>
                    </m:r>
                    <m:r>
                      <a:rPr lang="en-US" altLang="zh-CN" sz="2800" i="1" dirty="0">
                        <a:latin typeface="Cambria Math" panose="02040503050406030204" pitchFamily="18" charset="0"/>
                      </a:rPr>
                      <m:t>0</m:t>
                    </m:r>
                  </m:oMath>
                </a14:m>
                <a:r>
                  <a:rPr lang="zh-CN" altLang="en-US" sz="2800" i="0" dirty="0">
                    <a:latin typeface="+mj-lt"/>
                  </a:rPr>
                  <a:t>（净营运资本增加），会减少公司可动用的现金，从而减少自由现金流；相反若</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ea typeface="Cambria Math" panose="02040503050406030204" pitchFamily="18" charset="0"/>
                          </a:rPr>
                        </m:ctrlPr>
                      </m:sSubPr>
                      <m:e>
                        <m:r>
                          <a:rPr lang="en-US" altLang="zh-CN" sz="2800" i="1" dirty="0">
                            <a:latin typeface="Cambria Math" panose="02040503050406030204" pitchFamily="18" charset="0"/>
                          </a:rPr>
                          <m:t>𝑁𝑊𝐶</m:t>
                        </m:r>
                      </m:e>
                      <m:sub>
                        <m:r>
                          <a:rPr lang="en-US" altLang="zh-CN" sz="2800" i="1" dirty="0">
                            <a:latin typeface="Cambria Math" panose="02040503050406030204" pitchFamily="18" charset="0"/>
                            <a:ea typeface="Cambria Math" panose="02040503050406030204" pitchFamily="18" charset="0"/>
                          </a:rPr>
                          <m:t>𝑡</m:t>
                        </m:r>
                      </m:sub>
                    </m:sSub>
                    <m:r>
                      <a:rPr lang="en-US" altLang="zh-CN" sz="2800" b="0" i="1" dirty="0" smtClean="0">
                        <a:latin typeface="Cambria Math" panose="02040503050406030204" pitchFamily="18" charset="0"/>
                      </a:rPr>
                      <m:t>&lt;</m:t>
                    </m:r>
                    <m:r>
                      <a:rPr lang="en-US" altLang="zh-CN" sz="2800" i="1" dirty="0">
                        <a:latin typeface="Cambria Math" panose="02040503050406030204" pitchFamily="18" charset="0"/>
                      </a:rPr>
                      <m:t>0</m:t>
                    </m:r>
                  </m:oMath>
                </a14:m>
                <a:r>
                  <a:rPr lang="zh-CN" altLang="en-US" sz="2800" dirty="0"/>
                  <a:t>，会增大自由现金流。</a:t>
                </a:r>
              </a:p>
              <a:p>
                <a:endParaRPr lang="en-US" altLang="zh-CN" sz="1400" dirty="0">
                  <a:ea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D20FD580-C951-91C6-343E-CDC396161564}"/>
                  </a:ext>
                </a:extLst>
              </p:cNvPr>
              <p:cNvSpPr txBox="1">
                <a:spLocks noRot="1" noChangeAspect="1" noMove="1" noResize="1" noEditPoints="1" noAdjustHandles="1" noChangeArrowheads="1" noChangeShapeType="1" noTextEdit="1"/>
              </p:cNvSpPr>
              <p:nvPr/>
            </p:nvSpPr>
            <p:spPr>
              <a:xfrm>
                <a:off x="174812" y="2197894"/>
                <a:ext cx="11842376" cy="2462213"/>
              </a:xfrm>
              <a:prstGeom prst="rect">
                <a:avLst/>
              </a:prstGeom>
              <a:blipFill>
                <a:blip r:embed="rId4"/>
                <a:stretch>
                  <a:fillRect l="-1081" t="-2730" r="-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7529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pSp>
        <p:nvGrpSpPr>
          <p:cNvPr id="9" name="组合 8">
            <a:extLst>
              <a:ext uri="{FF2B5EF4-FFF2-40B4-BE49-F238E27FC236}">
                <a16:creationId xmlns:a16="http://schemas.microsoft.com/office/drawing/2014/main" id="{E7857D48-4B59-DDD3-7C34-96CE47F2A32B}"/>
              </a:ext>
            </a:extLst>
          </p:cNvPr>
          <p:cNvGrpSpPr/>
          <p:nvPr/>
        </p:nvGrpSpPr>
        <p:grpSpPr>
          <a:xfrm>
            <a:off x="2180642" y="1608660"/>
            <a:ext cx="7830716" cy="3945480"/>
            <a:chOff x="2195945" y="1676400"/>
            <a:chExt cx="7830716" cy="3945480"/>
          </a:xfrm>
        </p:grpSpPr>
        <p:pic>
          <p:nvPicPr>
            <p:cNvPr id="4" name="图片 3">
              <a:extLst>
                <a:ext uri="{FF2B5EF4-FFF2-40B4-BE49-F238E27FC236}">
                  <a16:creationId xmlns:a16="http://schemas.microsoft.com/office/drawing/2014/main" id="{4AA02D34-7FBE-847C-8F58-D4B07A0708CB}"/>
                </a:ext>
              </a:extLst>
            </p:cNvPr>
            <p:cNvPicPr>
              <a:picLocks noChangeAspect="1"/>
            </p:cNvPicPr>
            <p:nvPr/>
          </p:nvPicPr>
          <p:blipFill>
            <a:blip r:embed="rId4"/>
            <a:stretch>
              <a:fillRect/>
            </a:stretch>
          </p:blipFill>
          <p:spPr>
            <a:xfrm>
              <a:off x="2195945" y="1676400"/>
              <a:ext cx="7830716" cy="3316941"/>
            </a:xfrm>
            <a:prstGeom prst="rect">
              <a:avLst/>
            </a:prstGeom>
          </p:spPr>
        </p:pic>
        <p:sp>
          <p:nvSpPr>
            <p:cNvPr id="5" name="文本框 4">
              <a:extLst>
                <a:ext uri="{FF2B5EF4-FFF2-40B4-BE49-F238E27FC236}">
                  <a16:creationId xmlns:a16="http://schemas.microsoft.com/office/drawing/2014/main" id="{3ED90FFF-6581-380A-3474-26800B99ED38}"/>
                </a:ext>
              </a:extLst>
            </p:cNvPr>
            <p:cNvSpPr txBox="1"/>
            <p:nvPr/>
          </p:nvSpPr>
          <p:spPr>
            <a:xfrm>
              <a:off x="3071862" y="5098660"/>
              <a:ext cx="1620957" cy="523220"/>
            </a:xfrm>
            <a:prstGeom prst="rect">
              <a:avLst/>
            </a:prstGeom>
            <a:noFill/>
          </p:spPr>
          <p:txBody>
            <a:bodyPr wrap="none" rtlCol="0">
              <a:spAutoFit/>
            </a:bodyPr>
            <a:lstStyle/>
            <a:p>
              <a:pPr algn="l"/>
              <a:r>
                <a:rPr lang="zh-CN" altLang="en-US" sz="2800" dirty="0"/>
                <a:t>无税情况</a:t>
              </a:r>
            </a:p>
          </p:txBody>
        </p:sp>
        <p:sp>
          <p:nvSpPr>
            <p:cNvPr id="10" name="文本框 9">
              <a:extLst>
                <a:ext uri="{FF2B5EF4-FFF2-40B4-BE49-F238E27FC236}">
                  <a16:creationId xmlns:a16="http://schemas.microsoft.com/office/drawing/2014/main" id="{6FAF1313-C78E-2A5D-1FDF-9CB4958A4383}"/>
                </a:ext>
              </a:extLst>
            </p:cNvPr>
            <p:cNvSpPr txBox="1"/>
            <p:nvPr/>
          </p:nvSpPr>
          <p:spPr>
            <a:xfrm>
              <a:off x="7584140" y="5098660"/>
              <a:ext cx="1620957" cy="523220"/>
            </a:xfrm>
            <a:prstGeom prst="rect">
              <a:avLst/>
            </a:prstGeom>
            <a:noFill/>
          </p:spPr>
          <p:txBody>
            <a:bodyPr wrap="none" rtlCol="0">
              <a:spAutoFit/>
            </a:bodyPr>
            <a:lstStyle/>
            <a:p>
              <a:pPr algn="l"/>
              <a:r>
                <a:rPr lang="zh-CN" altLang="en-US" sz="2800" dirty="0"/>
                <a:t>有税情况</a:t>
              </a:r>
            </a:p>
          </p:txBody>
        </p:sp>
      </p:grpSp>
      <p:sp>
        <p:nvSpPr>
          <p:cNvPr id="11" name="文本框 10">
            <a:extLst>
              <a:ext uri="{FF2B5EF4-FFF2-40B4-BE49-F238E27FC236}">
                <a16:creationId xmlns:a16="http://schemas.microsoft.com/office/drawing/2014/main" id="{E8EEFBB5-6872-9DC5-0E6C-9D79F272CE65}"/>
              </a:ext>
            </a:extLst>
          </p:cNvPr>
          <p:cNvSpPr txBox="1"/>
          <p:nvPr/>
        </p:nvSpPr>
        <p:spPr>
          <a:xfrm>
            <a:off x="1021976" y="6145714"/>
            <a:ext cx="11170024" cy="461665"/>
          </a:xfrm>
          <a:prstGeom prst="rect">
            <a:avLst/>
          </a:prstGeom>
          <a:noFill/>
        </p:spPr>
        <p:txBody>
          <a:bodyPr wrap="square">
            <a:spAutoFit/>
          </a:bodyPr>
          <a:lstStyle/>
          <a:p>
            <a:r>
              <a:rPr lang="zh-CN" altLang="en-US" sz="2400" dirty="0">
                <a:solidFill>
                  <a:srgbClr val="FF0000"/>
                </a:solidFill>
              </a:rPr>
              <a:t>注：关于六大现金流这块</a:t>
            </a:r>
            <a:r>
              <a:rPr lang="en-US" altLang="zh-CN" sz="2400" dirty="0">
                <a:solidFill>
                  <a:srgbClr val="FF0000"/>
                </a:solidFill>
              </a:rPr>
              <a:t>B</a:t>
            </a:r>
            <a:r>
              <a:rPr lang="zh-CN" altLang="en-US" sz="2400" dirty="0">
                <a:solidFill>
                  <a:srgbClr val="FF0000"/>
                </a:solidFill>
              </a:rPr>
              <a:t>站</a:t>
            </a:r>
            <a:r>
              <a:rPr lang="en-US" altLang="zh-CN" sz="2400" dirty="0">
                <a:solidFill>
                  <a:srgbClr val="FF0000"/>
                </a:solidFill>
              </a:rPr>
              <a:t>UP</a:t>
            </a:r>
            <a:r>
              <a:rPr lang="zh-CN" altLang="en-US" sz="2400" dirty="0">
                <a:solidFill>
                  <a:srgbClr val="FF0000"/>
                </a:solidFill>
              </a:rPr>
              <a:t>主杰金专讲解得非常好，</a:t>
            </a:r>
            <a:r>
              <a:rPr lang="en-US" altLang="zh-CN" sz="2400" dirty="0">
                <a:solidFill>
                  <a:srgbClr val="FF0000"/>
                </a:solidFill>
              </a:rPr>
              <a:t>B</a:t>
            </a:r>
            <a:r>
              <a:rPr lang="zh-CN" altLang="en-US" sz="2400" dirty="0">
                <a:solidFill>
                  <a:srgbClr val="FF0000"/>
                </a:solidFill>
              </a:rPr>
              <a:t>站链接见此页</a:t>
            </a:r>
            <a:r>
              <a:rPr lang="en-US" altLang="zh-CN" sz="2400" dirty="0">
                <a:solidFill>
                  <a:srgbClr val="FF0000"/>
                </a:solidFill>
              </a:rPr>
              <a:t>PPT</a:t>
            </a:r>
            <a:r>
              <a:rPr lang="zh-CN" altLang="en-US" sz="2400" dirty="0">
                <a:solidFill>
                  <a:srgbClr val="FF0000"/>
                </a:solidFill>
              </a:rPr>
              <a:t>的备注。</a:t>
            </a:r>
          </a:p>
        </p:txBody>
      </p:sp>
    </p:spTree>
    <p:extLst>
      <p:ext uri="{BB962C8B-B14F-4D97-AF65-F5344CB8AC3E}">
        <p14:creationId xmlns:p14="http://schemas.microsoft.com/office/powerpoint/2010/main" val="39246419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3BBC3BC1-858F-8DF7-6C43-65012E35F6BF}"/>
              </a:ext>
            </a:extLst>
          </p:cNvPr>
          <p:cNvSpPr txBox="1"/>
          <p:nvPr/>
        </p:nvSpPr>
        <p:spPr>
          <a:xfrm>
            <a:off x="546847" y="1155438"/>
            <a:ext cx="4493538" cy="523220"/>
          </a:xfrm>
          <a:prstGeom prst="rect">
            <a:avLst/>
          </a:prstGeom>
          <a:noFill/>
        </p:spPr>
        <p:txBody>
          <a:bodyPr wrap="none" rtlCol="0">
            <a:spAutoFit/>
          </a:bodyPr>
          <a:lstStyle/>
          <a:p>
            <a:pPr algn="l"/>
            <a:r>
              <a:rPr lang="zh-CN" altLang="en-US" sz="2800" dirty="0"/>
              <a:t>考虑日常经营活动现金流：</a:t>
            </a:r>
          </a:p>
        </p:txBody>
      </p:sp>
      <p:pic>
        <p:nvPicPr>
          <p:cNvPr id="4" name="图片 3">
            <a:extLst>
              <a:ext uri="{FF2B5EF4-FFF2-40B4-BE49-F238E27FC236}">
                <a16:creationId xmlns:a16="http://schemas.microsoft.com/office/drawing/2014/main" id="{745F13B5-D2AD-5D45-CAC5-53ABC38D2995}"/>
              </a:ext>
            </a:extLst>
          </p:cNvPr>
          <p:cNvPicPr>
            <a:picLocks noChangeAspect="1"/>
          </p:cNvPicPr>
          <p:nvPr/>
        </p:nvPicPr>
        <p:blipFill>
          <a:blip r:embed="rId4"/>
          <a:stretch>
            <a:fillRect/>
          </a:stretch>
        </p:blipFill>
        <p:spPr>
          <a:xfrm>
            <a:off x="1548829" y="2121810"/>
            <a:ext cx="9094342" cy="3776966"/>
          </a:xfrm>
          <a:prstGeom prst="rect">
            <a:avLst/>
          </a:prstGeom>
        </p:spPr>
      </p:pic>
    </p:spTree>
    <p:extLst>
      <p:ext uri="{BB962C8B-B14F-4D97-AF65-F5344CB8AC3E}">
        <p14:creationId xmlns:p14="http://schemas.microsoft.com/office/powerpoint/2010/main" val="696702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E7AD305-2BEF-97A7-1FAE-E72AA922DAC8}"/>
                  </a:ext>
                </a:extLst>
              </p:cNvPr>
              <p:cNvSpPr txBox="1"/>
              <p:nvPr/>
            </p:nvSpPr>
            <p:spPr>
              <a:xfrm>
                <a:off x="31376" y="1982450"/>
                <a:ext cx="12129247" cy="2893100"/>
              </a:xfrm>
              <a:prstGeom prst="rect">
                <a:avLst/>
              </a:prstGeom>
              <a:noFill/>
            </p:spPr>
            <p:txBody>
              <a:bodyPr wrap="square">
                <a:spAutoFit/>
              </a:bodyPr>
              <a:lstStyle/>
              <a:p>
                <a:r>
                  <a:rPr lang="zh-CN" altLang="en-US" sz="2600" dirty="0"/>
                  <a:t>经营现金流</a:t>
                </a:r>
                <a14:m>
                  <m:oMath xmlns:m="http://schemas.openxmlformats.org/officeDocument/2006/math">
                    <m:d>
                      <m:dPr>
                        <m:ctrlPr>
                          <a:rPr lang="en-US" altLang="zh-CN" sz="2600" i="1" dirty="0" smtClean="0">
                            <a:solidFill>
                              <a:srgbClr val="FF0000"/>
                            </a:solidFill>
                            <a:latin typeface="Cambria Math" panose="02040503050406030204" pitchFamily="18" charset="0"/>
                          </a:rPr>
                        </m:ctrlPr>
                      </m:dPr>
                      <m:e>
                        <m:r>
                          <a:rPr lang="en-US" altLang="zh-CN" sz="2600" b="0" i="1" dirty="0" smtClean="0">
                            <a:solidFill>
                              <a:srgbClr val="FF0000"/>
                            </a:solidFill>
                            <a:latin typeface="Cambria Math" panose="02040503050406030204" pitchFamily="18" charset="0"/>
                          </a:rPr>
                          <m:t>𝑂</m:t>
                        </m:r>
                        <m:r>
                          <a:rPr lang="en-US" altLang="zh-CN" sz="2600" i="1" dirty="0" smtClean="0">
                            <a:solidFill>
                              <a:srgbClr val="FF0000"/>
                            </a:solidFill>
                            <a:latin typeface="Cambria Math" panose="02040503050406030204" pitchFamily="18" charset="0"/>
                          </a:rPr>
                          <m:t>𝐶𝐹</m:t>
                        </m:r>
                      </m:e>
                    </m:d>
                  </m:oMath>
                </a14:m>
                <a:r>
                  <a:rPr lang="zh-CN" altLang="en-US" sz="2600" dirty="0">
                    <a:latin typeface="Cambria Math" panose="02040503050406030204" pitchFamily="18" charset="0"/>
                  </a:rPr>
                  <a:t>：</a:t>
                </a:r>
                <a:r>
                  <a:rPr lang="zh-CN" altLang="en-US" sz="2600" b="1" dirty="0">
                    <a:latin typeface="Cambria Math" panose="02040503050406030204" pitchFamily="18" charset="0"/>
                  </a:rPr>
                  <a:t>日常经营活动</a:t>
                </a:r>
                <a:r>
                  <a:rPr lang="zh-CN" altLang="en-US" sz="2600" dirty="0">
                    <a:latin typeface="Cambria Math" panose="02040503050406030204" pitchFamily="18" charset="0"/>
                  </a:rPr>
                  <a:t>产生的现金流</a:t>
                </a:r>
                <a:endParaRPr lang="en-US" altLang="zh-CN" sz="260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m:rPr>
                          <m:sty m:val="p"/>
                        </m:rPr>
                        <a:rPr lang="en-US" altLang="zh-CN" sz="2600" b="0" i="0" dirty="0" smtClean="0">
                          <a:latin typeface="Cambria Math" panose="02040503050406030204" pitchFamily="18" charset="0"/>
                        </a:rPr>
                        <m:t>EBIT</m:t>
                      </m:r>
                      <m:r>
                        <a:rPr lang="en-US" altLang="zh-CN" sz="2600" b="0" i="1" dirty="0" smtClean="0">
                          <a:latin typeface="Cambria Math" panose="02040503050406030204" pitchFamily="18" charset="0"/>
                        </a:rPr>
                        <m:t>−</m:t>
                      </m:r>
                      <m:r>
                        <a:rPr lang="zh-CN" altLang="en-US" sz="2600" i="1" dirty="0" smtClean="0">
                          <a:solidFill>
                            <a:srgbClr val="FF0000"/>
                          </a:solidFill>
                          <a:latin typeface="Cambria Math" panose="02040503050406030204" pitchFamily="18" charset="0"/>
                        </a:rPr>
                        <m:t>税</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折旧</m:t>
                      </m:r>
                      <m:r>
                        <a:rPr lang="en-US" altLang="zh-CN" sz="2600" b="0" i="1" dirty="0" smtClean="0">
                          <a:latin typeface="Cambria Math" panose="02040503050406030204" pitchFamily="18" charset="0"/>
                        </a:rPr>
                        <m:t>(</m:t>
                      </m:r>
                      <m:r>
                        <a:rPr lang="en-US" altLang="zh-CN" sz="2600" b="0" i="1" dirty="0" smtClean="0">
                          <a:latin typeface="Cambria Math" panose="02040503050406030204" pitchFamily="18" charset="0"/>
                        </a:rPr>
                        <m:t>𝑑𝑒𝑝</m:t>
                      </m:r>
                      <m:r>
                        <a:rPr lang="en-US" altLang="zh-CN" sz="2600" b="0" i="1" dirty="0" smtClean="0">
                          <a:latin typeface="Cambria Math" panose="02040503050406030204" pitchFamily="18" charset="0"/>
                        </a:rPr>
                        <m:t>)</m:t>
                      </m:r>
                    </m:oMath>
                  </m:oMathPara>
                </a14:m>
                <a:endParaRPr lang="en-US" altLang="zh-CN" sz="2600" i="1" dirty="0">
                  <a:latin typeface="Cambria Math" panose="02040503050406030204" pitchFamily="18" charset="0"/>
                </a:endParaRPr>
              </a:p>
              <a:p>
                <a14:m>
                  <m:oMath xmlns:m="http://schemas.openxmlformats.org/officeDocument/2006/math">
                    <m:r>
                      <a:rPr lang="en-US" altLang="zh-CN" sz="2600" b="0" i="0" dirty="0" smtClean="0">
                        <a:latin typeface="Cambria Math" panose="02040503050406030204" pitchFamily="18" charset="0"/>
                      </a:rPr>
                      <m:t>=</m:t>
                    </m:r>
                    <m:r>
                      <m:rPr>
                        <m:sty m:val="p"/>
                      </m:rPr>
                      <a:rPr lang="en-US" altLang="zh-CN" sz="2600" b="0" i="0" dirty="0" smtClean="0">
                        <a:latin typeface="Cambria Math" panose="02040503050406030204" pitchFamily="18" charset="0"/>
                      </a:rPr>
                      <m:t>EBIT</m:t>
                    </m:r>
                    <m:r>
                      <a:rPr lang="en-US" altLang="zh-CN" sz="2600" b="0" i="0" dirty="0" smtClean="0">
                        <a:latin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r>
                      <a:rPr lang="en-US" altLang="zh-CN" sz="2600" b="0" i="0" dirty="0" smtClean="0">
                        <a:latin typeface="Cambria Math" panose="02040503050406030204" pitchFamily="18" charset="0"/>
                      </a:rPr>
                      <m:t>)</m:t>
                    </m:r>
                    <m:r>
                      <a:rPr lang="en-US" altLang="zh-CN" sz="2600" i="1" dirty="0">
                        <a:latin typeface="Cambria Math" panose="02040503050406030204" pitchFamily="18" charset="0"/>
                      </a:rPr>
                      <m:t>+</m:t>
                    </m:r>
                    <m:r>
                      <a:rPr lang="en-US" altLang="zh-CN" sz="2600" i="1" dirty="0">
                        <a:latin typeface="Cambria Math" panose="02040503050406030204" pitchFamily="18" charset="0"/>
                      </a:rPr>
                      <m:t>𝑑𝑒𝑝</m:t>
                    </m:r>
                  </m:oMath>
                </a14:m>
                <a:r>
                  <a:rPr lang="en-US" altLang="zh-CN" sz="2600" dirty="0"/>
                  <a:t>                          		         </a:t>
                </a:r>
                <a:r>
                  <a:rPr lang="zh-CN" altLang="en-US" sz="2600" dirty="0">
                    <a:solidFill>
                      <a:srgbClr val="FFC000"/>
                    </a:solidFill>
                  </a:rPr>
                  <a:t>常用这个计算☆ ☆ </a:t>
                </a:r>
                <a:endParaRPr lang="en-US" altLang="zh-CN" sz="2600" dirty="0">
                  <a:solidFill>
                    <a:srgbClr val="FFC000"/>
                  </a:solidFill>
                </a:endParaRPr>
              </a:p>
              <a:p>
                <a14:m>
                  <m:oMath xmlns:m="http://schemas.openxmlformats.org/officeDocument/2006/math">
                    <m:r>
                      <a:rPr lang="en-US" altLang="zh-CN" sz="2600" b="0" i="1" dirty="0" smtClean="0">
                        <a:latin typeface="Cambria Math" panose="02040503050406030204" pitchFamily="18" charset="0"/>
                      </a:rPr>
                      <m:t>=(</m:t>
                    </m:r>
                    <m:r>
                      <a:rPr lang="zh-CN" altLang="en-US" sz="2600" i="1" dirty="0" smtClean="0">
                        <a:solidFill>
                          <a:srgbClr val="FF0000"/>
                        </a:solidFill>
                        <a:latin typeface="Cambria Math" panose="02040503050406030204" pitchFamily="18" charset="0"/>
                      </a:rPr>
                      <m:t>无杠杆</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净利润</m:t>
                    </m:r>
                    <m:r>
                      <a:rPr lang="en-US" altLang="zh-CN" sz="2600" i="1" dirty="0">
                        <a:latin typeface="Cambria Math" panose="02040503050406030204" pitchFamily="18" charset="0"/>
                      </a:rPr>
                      <m:t>+</m:t>
                    </m:r>
                    <m:r>
                      <a:rPr lang="en-US" altLang="zh-CN" sz="2600" i="1" dirty="0">
                        <a:latin typeface="Cambria Math" panose="02040503050406030204" pitchFamily="18" charset="0"/>
                      </a:rPr>
                      <m:t>𝑑𝑒𝑝</m:t>
                    </m:r>
                  </m:oMath>
                </a14:m>
                <a:r>
                  <a:rPr lang="en-US" altLang="zh-CN" sz="2600" dirty="0"/>
                  <a:t>                             	         </a:t>
                </a:r>
                <a:r>
                  <a:rPr lang="zh-CN" altLang="en-US" sz="2600" dirty="0">
                    <a:solidFill>
                      <a:schemeClr val="accent1"/>
                    </a:solidFill>
                  </a:rPr>
                  <a:t>自下而上法</a:t>
                </a:r>
                <a:endParaRPr lang="en-US" altLang="zh-CN" sz="2600" dirty="0">
                  <a:solidFill>
                    <a:schemeClr val="accent1"/>
                  </a:solidFill>
                </a:endParaRPr>
              </a:p>
              <a:p>
                <a14:m>
                  <m:oMath xmlns:m="http://schemas.openxmlformats.org/officeDocument/2006/math">
                    <m:r>
                      <a:rPr lang="en-US" altLang="zh-CN" sz="2600" b="0" i="1" dirty="0" smtClean="0">
                        <a:latin typeface="Cambria Math" panose="02040503050406030204" pitchFamily="18" charset="0"/>
                      </a:rPr>
                      <m:t>=</m:t>
                    </m:r>
                    <m:r>
                      <a:rPr lang="zh-CN" altLang="en-US" sz="2600" i="1" dirty="0" smtClean="0">
                        <a:latin typeface="Cambria Math" panose="02040503050406030204" pitchFamily="18" charset="0"/>
                      </a:rPr>
                      <m:t>销售收入</m:t>
                    </m:r>
                    <m:r>
                      <a:rPr lang="en-US" altLang="zh-CN" sz="2600" i="1" dirty="0" smtClean="0">
                        <a:latin typeface="Cambria Math" panose="02040503050406030204" pitchFamily="18" charset="0"/>
                      </a:rPr>
                      <m:t>−</m:t>
                    </m:r>
                    <m:r>
                      <a:rPr lang="zh-CN" altLang="en-US" sz="2600" i="1" dirty="0" smtClean="0">
                        <a:solidFill>
                          <a:srgbClr val="FF0000"/>
                        </a:solidFill>
                        <a:latin typeface="Cambria Math" panose="02040503050406030204" pitchFamily="18" charset="0"/>
                      </a:rPr>
                      <m:t>付现</m:t>
                    </m:r>
                    <m:r>
                      <a:rPr lang="zh-CN" altLang="en-US" sz="2600" i="1" dirty="0" smtClean="0">
                        <a:latin typeface="Cambria Math" panose="02040503050406030204" pitchFamily="18" charset="0"/>
                      </a:rPr>
                      <m:t>成本</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税收</m:t>
                    </m:r>
                  </m:oMath>
                </a14:m>
                <a:r>
                  <a:rPr lang="zh-CN" altLang="en-US" sz="2600" dirty="0">
                    <a:solidFill>
                      <a:schemeClr val="accent1"/>
                    </a:solidFill>
                  </a:rPr>
                  <a:t>                  </a:t>
                </a:r>
                <a:r>
                  <a:rPr lang="en-US" altLang="zh-CN" sz="2600" dirty="0">
                    <a:solidFill>
                      <a:schemeClr val="accent1"/>
                    </a:solidFill>
                  </a:rPr>
                  <a:t>	         </a:t>
                </a:r>
                <a:r>
                  <a:rPr lang="zh-CN" altLang="en-US" sz="2600" dirty="0">
                    <a:solidFill>
                      <a:schemeClr val="accent1"/>
                    </a:solidFill>
                  </a:rPr>
                  <a:t>自上而下法</a:t>
                </a:r>
                <a:endParaRPr lang="en-US" altLang="zh-CN" sz="2600" dirty="0"/>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d>
                        <m:dPr>
                          <m:ctrlPr>
                            <a:rPr lang="en-US" altLang="zh-CN" sz="2600" b="0" i="1" dirty="0" smtClean="0">
                              <a:latin typeface="Cambria Math" panose="02040503050406030204" pitchFamily="18" charset="0"/>
                            </a:rPr>
                          </m:ctrlPr>
                        </m:dPr>
                        <m:e>
                          <m:r>
                            <a:rPr lang="en-US" altLang="zh-CN" sz="2600" i="1" dirty="0">
                              <a:latin typeface="Cambria Math" panose="02040503050406030204" pitchFamily="18" charset="0"/>
                            </a:rPr>
                            <m:t>𝑆</m:t>
                          </m:r>
                          <m:r>
                            <m:rPr>
                              <m:sty m:val="p"/>
                            </m:rPr>
                            <a:rPr lang="en-US" altLang="zh-CN" sz="2600" i="1" dirty="0">
                              <a:latin typeface="Cambria Math" panose="02040503050406030204" pitchFamily="18" charset="0"/>
                            </a:rPr>
                            <m:t>a</m:t>
                          </m:r>
                          <m:r>
                            <a:rPr lang="en-US" altLang="zh-CN" sz="2600" i="1" dirty="0">
                              <a:latin typeface="Cambria Math" panose="02040503050406030204" pitchFamily="18" charset="0"/>
                            </a:rPr>
                            <m:t>𝑙𝑒𝑠</m:t>
                          </m:r>
                          <m:r>
                            <a:rPr lang="en-US" altLang="zh-CN" sz="2600" i="1" dirty="0">
                              <a:latin typeface="Cambria Math" panose="02040503050406030204" pitchFamily="18" charset="0"/>
                            </a:rPr>
                            <m:t>−</m:t>
                          </m:r>
                          <m:r>
                            <a:rPr lang="zh-CN" altLang="en-US" sz="2600" i="1" dirty="0" smtClean="0">
                              <a:solidFill>
                                <a:srgbClr val="FF0000"/>
                              </a:solidFill>
                              <a:latin typeface="Cambria Math" panose="02040503050406030204" pitchFamily="18" charset="0"/>
                            </a:rPr>
                            <m:t>付现</m:t>
                          </m:r>
                          <m:r>
                            <a:rPr lang="en-US" altLang="zh-CN" sz="2600" i="1" dirty="0">
                              <a:latin typeface="Cambria Math" panose="02040503050406030204" pitchFamily="18" charset="0"/>
                            </a:rPr>
                            <m:t>𝐶𝑜𝑠𝑡</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𝑑𝑒𝑝</m:t>
                          </m:r>
                        </m:e>
                      </m:d>
                      <m:d>
                        <m:dPr>
                          <m:ctrlPr>
                            <a:rPr lang="en-US" altLang="zh-CN" sz="2600" i="1" dirty="0" smtClean="0">
                              <a:latin typeface="Cambria Math" panose="02040503050406030204" pitchFamily="18" charset="0"/>
                            </a:rPr>
                          </m:ctrlPr>
                        </m:dPr>
                        <m:e>
                          <m:r>
                            <a:rPr lang="en-US" altLang="zh-CN" sz="2600" i="1" dirty="0" smtClean="0">
                              <a:latin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𝑑𝑒𝑝</m:t>
                      </m:r>
                    </m:oMath>
                  </m:oMathPara>
                </a14:m>
                <a:endParaRPr lang="en-US" altLang="zh-CN" sz="2600" i="1" dirty="0">
                  <a:latin typeface="Cambria Math" panose="02040503050406030204" pitchFamily="18" charset="0"/>
                </a:endParaRPr>
              </a:p>
              <a:p>
                <a14:m>
                  <m:oMath xmlns:m="http://schemas.openxmlformats.org/officeDocument/2006/math">
                    <m:r>
                      <a:rPr lang="en-US" altLang="zh-CN" sz="2600" i="1" dirty="0">
                        <a:latin typeface="Cambria Math" panose="02040503050406030204" pitchFamily="18" charset="0"/>
                      </a:rPr>
                      <m:t>=(</m:t>
                    </m:r>
                    <m:r>
                      <a:rPr lang="en-US" altLang="zh-CN" sz="2600" b="0" i="1" dirty="0" smtClean="0">
                        <a:latin typeface="Cambria Math" panose="02040503050406030204" pitchFamily="18" charset="0"/>
                      </a:rPr>
                      <m:t>𝑆</m:t>
                    </m:r>
                    <m:r>
                      <m:rPr>
                        <m:sty m:val="p"/>
                      </m:rPr>
                      <a:rPr lang="en-US" altLang="zh-CN" sz="2600" i="1" dirty="0">
                        <a:latin typeface="Cambria Math" panose="02040503050406030204" pitchFamily="18" charset="0"/>
                      </a:rPr>
                      <m:t>a</m:t>
                    </m:r>
                    <m:r>
                      <a:rPr lang="en-US" altLang="zh-CN" sz="2600" b="0" i="1" dirty="0" smtClean="0">
                        <a:latin typeface="Cambria Math" panose="02040503050406030204" pitchFamily="18" charset="0"/>
                      </a:rPr>
                      <m:t>𝑙𝑒𝑠</m:t>
                    </m:r>
                    <m:r>
                      <a:rPr lang="en-US" altLang="zh-CN" sz="2600" i="1" dirty="0">
                        <a:latin typeface="Cambria Math" panose="02040503050406030204" pitchFamily="18" charset="0"/>
                      </a:rPr>
                      <m:t>−</m:t>
                    </m:r>
                    <m:r>
                      <a:rPr lang="zh-CN" altLang="en-US" sz="2600" i="1" dirty="0" smtClean="0">
                        <a:solidFill>
                          <a:srgbClr val="FF0000"/>
                        </a:solidFill>
                        <a:latin typeface="Cambria Math" panose="02040503050406030204" pitchFamily="18" charset="0"/>
                      </a:rPr>
                      <m:t>付现</m:t>
                    </m:r>
                    <m:r>
                      <a:rPr lang="en-US" altLang="zh-CN" sz="2600" b="0" i="1" dirty="0" smtClean="0">
                        <a:latin typeface="Cambria Math" panose="02040503050406030204" pitchFamily="18" charset="0"/>
                      </a:rPr>
                      <m:t>𝐶𝑜𝑠𝑡</m:t>
                    </m:r>
                    <m:r>
                      <a:rPr lang="en-US" altLang="zh-CN" sz="2600" i="1" dirty="0">
                        <a:latin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r>
                      <a:rPr lang="en-US" altLang="zh-CN" sz="2600" i="1" dirty="0">
                        <a:latin typeface="Cambria Math" panose="02040503050406030204" pitchFamily="18" charset="0"/>
                      </a:rPr>
                      <m:t>)+</m:t>
                    </m:r>
                    <m:r>
                      <a:rPr lang="en-US" altLang="zh-CN" sz="2600" i="1" dirty="0">
                        <a:latin typeface="Cambria Math" panose="02040503050406030204" pitchFamily="18" charset="0"/>
                      </a:rPr>
                      <m:t>𝑑𝑒𝑝</m:t>
                    </m:r>
                    <m:r>
                      <a:rPr lang="en-US" altLang="zh-CN" sz="2600" dirty="0" smtClean="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oMath>
                </a14:m>
                <a:r>
                  <a:rPr lang="en-US" altLang="zh-CN" sz="2600" i="1" dirty="0">
                    <a:latin typeface="Cambria Math" panose="02040503050406030204" pitchFamily="18" charset="0"/>
                  </a:rPr>
                  <a:t>                   </a:t>
                </a:r>
                <a:r>
                  <a:rPr lang="zh-CN" altLang="en-US" sz="2600" dirty="0">
                    <a:solidFill>
                      <a:schemeClr val="accent1"/>
                    </a:solidFill>
                    <a:latin typeface="Cambria Math" panose="02040503050406030204" pitchFamily="18" charset="0"/>
                  </a:rPr>
                  <a:t>税盾法</a:t>
                </a:r>
                <a:r>
                  <a:rPr lang="en-US" altLang="zh-CN" sz="2600" i="1" dirty="0">
                    <a:latin typeface="Cambria Math" panose="02040503050406030204" pitchFamily="18" charset="0"/>
                  </a:rPr>
                  <a:t>         </a:t>
                </a:r>
                <a:r>
                  <a:rPr lang="zh-CN" altLang="en-US" sz="2600" dirty="0">
                    <a:solidFill>
                      <a:srgbClr val="FFC000"/>
                    </a:solidFill>
                  </a:rPr>
                  <a:t>☆ ☆ </a:t>
                </a:r>
                <a:r>
                  <a:rPr lang="en-US" altLang="zh-CN" sz="2600" i="1" dirty="0">
                    <a:latin typeface="Cambria Math" panose="02040503050406030204" pitchFamily="18" charset="0"/>
                  </a:rPr>
                  <a:t>                                                    </a:t>
                </a:r>
              </a:p>
            </p:txBody>
          </p:sp>
        </mc:Choice>
        <mc:Fallback xmlns="">
          <p:sp>
            <p:nvSpPr>
              <p:cNvPr id="7" name="文本框 6">
                <a:extLst>
                  <a:ext uri="{FF2B5EF4-FFF2-40B4-BE49-F238E27FC236}">
                    <a16:creationId xmlns:a16="http://schemas.microsoft.com/office/drawing/2014/main" id="{0E7AD305-2BEF-97A7-1FAE-E72AA922DAC8}"/>
                  </a:ext>
                </a:extLst>
              </p:cNvPr>
              <p:cNvSpPr txBox="1">
                <a:spLocks noRot="1" noChangeAspect="1" noMove="1" noResize="1" noEditPoints="1" noAdjustHandles="1" noChangeArrowheads="1" noChangeShapeType="1" noTextEdit="1"/>
              </p:cNvSpPr>
              <p:nvPr/>
            </p:nvSpPr>
            <p:spPr>
              <a:xfrm>
                <a:off x="31376" y="1982450"/>
                <a:ext cx="12129247" cy="2893100"/>
              </a:xfrm>
              <a:prstGeom prst="rect">
                <a:avLst/>
              </a:prstGeom>
              <a:blipFill>
                <a:blip r:embed="rId4"/>
                <a:stretch>
                  <a:fillRect l="-905" t="-1684" b="-4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6158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BC4F42B-0023-5D03-1A0B-95584F2E6334}"/>
                  </a:ext>
                </a:extLst>
              </p:cNvPr>
              <p:cNvSpPr txBox="1"/>
              <p:nvPr/>
            </p:nvSpPr>
            <p:spPr>
              <a:xfrm>
                <a:off x="31377" y="2568256"/>
                <a:ext cx="12129247" cy="2474524"/>
              </a:xfrm>
              <a:prstGeom prst="rect">
                <a:avLst/>
              </a:prstGeom>
              <a:noFill/>
            </p:spPr>
            <p:txBody>
              <a:bodyPr wrap="square">
                <a:spAutoFit/>
              </a:bodyPr>
              <a:lstStyle/>
              <a:p>
                <a:r>
                  <a:rPr lang="zh-CN" altLang="en-US" sz="2600" dirty="0"/>
                  <a:t>自由现金流</a:t>
                </a:r>
                <a14:m>
                  <m:oMath xmlns:m="http://schemas.openxmlformats.org/officeDocument/2006/math">
                    <m:d>
                      <m:dPr>
                        <m:ctrlPr>
                          <a:rPr lang="en-US" altLang="zh-CN" sz="2600" i="1" dirty="0" smtClean="0">
                            <a:solidFill>
                              <a:srgbClr val="FF0000"/>
                            </a:solidFill>
                            <a:latin typeface="Cambria Math" panose="02040503050406030204" pitchFamily="18" charset="0"/>
                          </a:rPr>
                        </m:ctrlPr>
                      </m:dPr>
                      <m:e>
                        <m:r>
                          <a:rPr lang="en-US" altLang="zh-CN" sz="2600" i="1" dirty="0" smtClean="0">
                            <a:solidFill>
                              <a:srgbClr val="FF0000"/>
                            </a:solidFill>
                            <a:latin typeface="Cambria Math" panose="02040503050406030204" pitchFamily="18" charset="0"/>
                          </a:rPr>
                          <m:t>𝐹𝐶𝐹</m:t>
                        </m:r>
                      </m:e>
                    </m:d>
                  </m:oMath>
                </a14:m>
                <a:r>
                  <a:rPr lang="zh-CN" altLang="en-US" sz="2600" dirty="0"/>
                  <a:t>：在</a:t>
                </a:r>
                <a14:m>
                  <m:oMath xmlns:m="http://schemas.openxmlformats.org/officeDocument/2006/math">
                    <m:r>
                      <a:rPr lang="en-US" altLang="zh-CN" sz="2600" i="1" dirty="0" smtClean="0">
                        <a:latin typeface="Cambria Math" panose="02040503050406030204" pitchFamily="18" charset="0"/>
                      </a:rPr>
                      <m:t>𝑂𝐶𝐹</m:t>
                    </m:r>
                  </m:oMath>
                </a14:m>
                <a:r>
                  <a:rPr lang="zh-CN" altLang="en-US" sz="2600" dirty="0"/>
                  <a:t>的基础上扣除维持日常生产经营所需要投入的资金之后，</a:t>
                </a:r>
                <a:r>
                  <a:rPr lang="zh-CN" altLang="en-US" sz="2600" dirty="0">
                    <a:solidFill>
                      <a:srgbClr val="FF0000"/>
                    </a:solidFill>
                  </a:rPr>
                  <a:t>公司可以自由支配的现金</a:t>
                </a:r>
                <a:r>
                  <a:rPr lang="zh-CN" altLang="en-US" sz="2600" dirty="0"/>
                  <a:t>。</a:t>
                </a:r>
                <a:r>
                  <a:rPr lang="en-US" altLang="zh-CN" sz="2600" dirty="0"/>
                  <a:t>						</a:t>
                </a:r>
                <a:r>
                  <a:rPr lang="zh-CN" altLang="en-US" sz="2600" dirty="0">
                    <a:solidFill>
                      <a:srgbClr val="FF0000"/>
                    </a:solidFill>
                  </a:rPr>
                  <a:t>☆ ☆ ☆ ☆ ☆</a:t>
                </a:r>
                <a:endParaRPr lang="en-US" altLang="zh-CN" sz="2600" dirty="0">
                  <a:solidFill>
                    <a:srgbClr val="FF0000"/>
                  </a:solidFill>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a:rPr lang="zh-CN" altLang="en-US" sz="2600" i="1" dirty="0">
                          <a:latin typeface="Cambria Math" panose="02040503050406030204" pitchFamily="18" charset="0"/>
                        </a:rPr>
                        <m:t>无杠杆</m:t>
                      </m:r>
                      <m:r>
                        <a:rPr lang="zh-CN" altLang="en-US" sz="2600" i="1" dirty="0" smtClean="0">
                          <a:latin typeface="Cambria Math" panose="02040503050406030204" pitchFamily="18" charset="0"/>
                        </a:rPr>
                        <m:t>净</m:t>
                      </m:r>
                      <m:r>
                        <a:rPr lang="zh-CN" altLang="en-US" sz="2600" i="1" dirty="0">
                          <a:latin typeface="Cambria Math" panose="02040503050406030204" pitchFamily="18" charset="0"/>
                        </a:rPr>
                        <m:t>利润</m:t>
                      </m:r>
                      <m:r>
                        <a:rPr lang="en-US" altLang="zh-CN" sz="2600" b="0" i="0" dirty="0" smtClean="0">
                          <a:latin typeface="Cambria Math" panose="02040503050406030204" pitchFamily="18" charset="0"/>
                        </a:rPr>
                        <m:t>+</m:t>
                      </m:r>
                      <m:r>
                        <a:rPr lang="zh-CN" altLang="en-US" sz="2600" i="1" dirty="0">
                          <a:latin typeface="Cambria Math" panose="02040503050406030204" pitchFamily="18" charset="0"/>
                        </a:rPr>
                        <m:t>折旧</m:t>
                      </m:r>
                      <m:r>
                        <a:rPr lang="en-US" altLang="zh-CN" sz="2600" b="0" i="1" dirty="0" smtClean="0">
                          <a:latin typeface="Cambria Math" panose="02040503050406030204" pitchFamily="18" charset="0"/>
                        </a:rPr>
                        <m:t>−</m:t>
                      </m:r>
                      <m:r>
                        <a:rPr lang="zh-CN" altLang="en-US" sz="2600" i="1" dirty="0">
                          <a:latin typeface="Cambria Math" panose="02040503050406030204" pitchFamily="18" charset="0"/>
                        </a:rPr>
                        <m:t>资本性</m:t>
                      </m:r>
                      <m:r>
                        <a:rPr lang="zh-CN" altLang="en-US" sz="2600" i="1" dirty="0" smtClean="0">
                          <a:latin typeface="Cambria Math" panose="02040503050406030204" pitchFamily="18" charset="0"/>
                        </a:rPr>
                        <m:t>支出</m:t>
                      </m:r>
                      <m:r>
                        <a:rPr lang="en-US" altLang="zh-CN" sz="2600" b="0" i="0" dirty="0" smtClean="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oMath>
                  </m:oMathPara>
                </a14:m>
                <a:endParaRPr lang="en-US" altLang="zh-CN" sz="2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m:rPr>
                          <m:sty m:val="p"/>
                        </m:rPr>
                        <a:rPr lang="en-US" altLang="zh-CN" sz="2600" b="0" i="0" dirty="0" smtClean="0">
                          <a:latin typeface="Cambria Math" panose="02040503050406030204" pitchFamily="18" charset="0"/>
                        </a:rPr>
                        <m:t>EBIT</m:t>
                      </m:r>
                      <m:r>
                        <a:rPr lang="en-US" altLang="zh-CN" sz="2600" b="0" i="1" dirty="0" smtClean="0">
                          <a:latin typeface="Cambria Math" panose="02040503050406030204" pitchFamily="18" charset="0"/>
                          <a:ea typeface="Cambria Math" panose="02040503050406030204" pitchFamily="18" charset="0"/>
                        </a:rPr>
                        <m:t>×</m:t>
                      </m:r>
                      <m:d>
                        <m:dPr>
                          <m:ctrlPr>
                            <a:rPr lang="en-US" altLang="zh-CN" sz="2600" b="0" i="1" dirty="0" smtClean="0">
                              <a:latin typeface="Cambria Math" panose="02040503050406030204" pitchFamily="18" charset="0"/>
                              <a:ea typeface="Cambria Math" panose="02040503050406030204" pitchFamily="18" charset="0"/>
                            </a:rPr>
                          </m:ctrlPr>
                        </m:dPr>
                        <m:e>
                          <m:r>
                            <a:rPr lang="en-US" altLang="zh-CN" sz="2600" b="0" i="0" dirty="0" smtClean="0">
                              <a:latin typeface="Cambria Math" panose="02040503050406030204" pitchFamily="18" charset="0"/>
                              <a:ea typeface="Cambria Math" panose="02040503050406030204" pitchFamily="18" charset="0"/>
                            </a:rPr>
                            <m:t>1−</m:t>
                          </m:r>
                          <m:sSub>
                            <m:sSubPr>
                              <m:ctrlPr>
                                <a:rPr lang="en-US" altLang="zh-CN" sz="2600" b="0" i="1" dirty="0" smtClean="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b="0" i="1" dirty="0" smtClean="0">
                                  <a:latin typeface="Cambria Math" panose="02040503050406030204" pitchFamily="18" charset="0"/>
                                  <a:ea typeface="Cambria Math" panose="02040503050406030204" pitchFamily="18" charset="0"/>
                                </a:rPr>
                                <m:t>𝑐</m:t>
                              </m:r>
                            </m:sub>
                          </m:sSub>
                        </m:e>
                      </m:d>
                      <m:r>
                        <a:rPr lang="en-US" altLang="zh-CN" sz="2600" dirty="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m:t>
                      </m:r>
                      <m:r>
                        <m:rPr>
                          <m:nor/>
                        </m:rPr>
                        <a:rPr lang="en-US" altLang="zh-CN" sz="2600" b="0" i="0" dirty="0" smtClean="0">
                          <a:latin typeface="Cambria Math" panose="02040503050406030204" pitchFamily="18" charset="0"/>
                        </a:rPr>
                        <m:t>C</m:t>
                      </m:r>
                      <m:r>
                        <m:rPr>
                          <m:nor/>
                        </m:rPr>
                        <a:rPr lang="en-US" altLang="zh-CN" sz="2600" b="0" i="0" dirty="0" smtClean="0">
                          <a:latin typeface="Cambria Math" panose="02040503050406030204" pitchFamily="18" charset="0"/>
                        </a:rPr>
                        <m:t>                              </m:t>
                      </m:r>
                      <m:r>
                        <m:rPr>
                          <m:nor/>
                        </m:rPr>
                        <a:rPr lang="zh-CN" altLang="en-US" sz="2600" dirty="0">
                          <a:solidFill>
                            <a:srgbClr val="FFC000"/>
                          </a:solidFill>
                        </a:rPr>
                        <m:t>常用这个计算</m:t>
                      </m:r>
                      <m:r>
                        <a:rPr lang="en-US" altLang="zh-CN" sz="2600" b="0" i="0" dirty="0" smtClean="0">
                          <a:latin typeface="Cambria Math" panose="02040503050406030204" pitchFamily="18" charset="0"/>
                        </a:rPr>
                        <m:t>=</m:t>
                      </m:r>
                      <m:d>
                        <m:dPr>
                          <m:ctrlPr>
                            <a:rPr lang="en-US" altLang="zh-CN" sz="2600" b="0" i="1" dirty="0" smtClean="0">
                              <a:latin typeface="Cambria Math" panose="02040503050406030204" pitchFamily="18" charset="0"/>
                            </a:rPr>
                          </m:ctrlPr>
                        </m:dPr>
                        <m:e>
                          <m:r>
                            <a:rPr lang="zh-CN" altLang="en-US" sz="2600" i="1" dirty="0">
                              <a:latin typeface="Cambria Math" panose="02040503050406030204" pitchFamily="18" charset="0"/>
                            </a:rPr>
                            <m:t>销售</m:t>
                          </m:r>
                          <m:r>
                            <a:rPr lang="zh-CN" altLang="en-US" sz="2600" i="1" dirty="0" smtClean="0">
                              <a:latin typeface="Cambria Math" panose="02040503050406030204" pitchFamily="18" charset="0"/>
                            </a:rPr>
                            <m:t>收入</m:t>
                          </m:r>
                          <m:r>
                            <a:rPr lang="en-US" altLang="zh-CN" sz="2600" b="0" i="1" dirty="0" smtClean="0">
                              <a:latin typeface="Cambria Math" panose="02040503050406030204" pitchFamily="18" charset="0"/>
                            </a:rPr>
                            <m:t>−</m:t>
                          </m:r>
                          <m:r>
                            <a:rPr lang="zh-CN" altLang="en-US" sz="2600" i="1" dirty="0">
                              <a:latin typeface="Cambria Math" panose="02040503050406030204" pitchFamily="18" charset="0"/>
                            </a:rPr>
                            <m:t>付现成本</m:t>
                          </m:r>
                          <m:r>
                            <a:rPr lang="en-US" altLang="zh-CN" sz="2600" b="0" i="0" dirty="0" smtClean="0">
                              <a:latin typeface="Cambria Math" panose="02040503050406030204" pitchFamily="18" charset="0"/>
                            </a:rPr>
                            <m:t>−</m:t>
                          </m:r>
                          <m:r>
                            <a:rPr lang="zh-CN" altLang="en-US" sz="2600" i="1" dirty="0">
                              <a:latin typeface="Cambria Math" panose="02040503050406030204" pitchFamily="18" charset="0"/>
                            </a:rPr>
                            <m:t>折旧</m:t>
                          </m:r>
                        </m:e>
                      </m:d>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dirty="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b="0" i="0" dirty="0" smtClean="0">
                          <a:latin typeface="Cambria Math" panose="02040503050406030204" pitchFamily="18" charset="0"/>
                        </a:rPr>
                        <m:t>=</m:t>
                      </m:r>
                      <m:d>
                        <m:dPr>
                          <m:ctrlPr>
                            <a:rPr lang="en-US" altLang="zh-CN" sz="2600" i="1" dirty="0">
                              <a:latin typeface="Cambria Math" panose="02040503050406030204" pitchFamily="18" charset="0"/>
                            </a:rPr>
                          </m:ctrlPr>
                        </m:dPr>
                        <m:e>
                          <m:r>
                            <a:rPr lang="zh-CN" altLang="en-US" sz="2600" i="1" dirty="0">
                              <a:latin typeface="Cambria Math" panose="02040503050406030204" pitchFamily="18" charset="0"/>
                            </a:rPr>
                            <m:t>销售收入</m:t>
                          </m:r>
                          <m:r>
                            <a:rPr lang="en-US" altLang="zh-CN" sz="2600" i="1" dirty="0">
                              <a:latin typeface="Cambria Math" panose="02040503050406030204" pitchFamily="18" charset="0"/>
                            </a:rPr>
                            <m:t>−</m:t>
                          </m:r>
                          <m:r>
                            <a:rPr lang="zh-CN" altLang="en-US" sz="2600" i="1" dirty="0">
                              <a:latin typeface="Cambria Math" panose="02040503050406030204" pitchFamily="18" charset="0"/>
                            </a:rPr>
                            <m:t>付现成本</m:t>
                          </m:r>
                        </m:e>
                      </m:d>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smtClean="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m:t>
                      </m:r>
                      <m:r>
                        <a:rPr lang="en-US" altLang="zh-CN" sz="2600" i="1" dirty="0" smtClean="0">
                          <a:latin typeface="Cambria Math" panose="02040503050406030204" pitchFamily="18" charset="0"/>
                        </a:rPr>
                        <m:t>𝐶</m:t>
                      </m:r>
                      <m:r>
                        <a:rPr lang="en-US" altLang="zh-CN" sz="2600" b="0" i="0" dirty="0" smtClean="0">
                          <a:latin typeface="Cambria Math" panose="02040503050406030204" pitchFamily="18" charset="0"/>
                        </a:rPr>
                        <m:t>+</m:t>
                      </m:r>
                      <m:r>
                        <a:rPr lang="en-US" altLang="zh-CN" sz="2600" b="0" i="1" dirty="0" smtClean="0">
                          <a:latin typeface="Cambria Math" panose="02040503050406030204" pitchFamily="18" charset="0"/>
                        </a:rPr>
                        <m:t>(</m:t>
                      </m:r>
                      <m:r>
                        <a:rPr lang="zh-CN" altLang="en-US" sz="2600" i="1" dirty="0" smtClean="0">
                          <a:solidFill>
                            <a:schemeClr val="accent1"/>
                          </a:solidFill>
                          <a:latin typeface="Cambria Math" panose="02040503050406030204" pitchFamily="18" charset="0"/>
                        </a:rPr>
                        <m:t>折旧税盾</m:t>
                      </m:r>
                      <m:r>
                        <a:rPr lang="en-US" altLang="zh-CN" sz="2600" b="0" i="1" dirty="0" smtClean="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oMath>
                  </m:oMathPara>
                </a14:m>
                <a:endParaRPr lang="en-US" altLang="zh-CN" sz="2600" dirty="0"/>
              </a:p>
            </p:txBody>
          </p:sp>
        </mc:Choice>
        <mc:Fallback xmlns="">
          <p:sp>
            <p:nvSpPr>
              <p:cNvPr id="4" name="文本框 3">
                <a:extLst>
                  <a:ext uri="{FF2B5EF4-FFF2-40B4-BE49-F238E27FC236}">
                    <a16:creationId xmlns:a16="http://schemas.microsoft.com/office/drawing/2014/main" id="{EBC4F42B-0023-5D03-1A0B-95584F2E6334}"/>
                  </a:ext>
                </a:extLst>
              </p:cNvPr>
              <p:cNvSpPr txBox="1">
                <a:spLocks noRot="1" noChangeAspect="1" noMove="1" noResize="1" noEditPoints="1" noAdjustHandles="1" noChangeArrowheads="1" noChangeShapeType="1" noTextEdit="1"/>
              </p:cNvSpPr>
              <p:nvPr/>
            </p:nvSpPr>
            <p:spPr>
              <a:xfrm>
                <a:off x="31377" y="2568256"/>
                <a:ext cx="12129247" cy="2474524"/>
              </a:xfrm>
              <a:prstGeom prst="rect">
                <a:avLst/>
              </a:prstGeom>
              <a:blipFill>
                <a:blip r:embed="rId4"/>
                <a:stretch>
                  <a:fillRect l="-905" t="-1970" r="-36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17E1B4F-6889-CB97-AAD6-5D3EA039A3C6}"/>
                  </a:ext>
                </a:extLst>
              </p:cNvPr>
              <p:cNvSpPr txBox="1"/>
              <p:nvPr/>
            </p:nvSpPr>
            <p:spPr>
              <a:xfrm>
                <a:off x="4455458" y="1315615"/>
                <a:ext cx="3281083" cy="49244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600" i="1" dirty="0" smtClean="0">
                          <a:latin typeface="Cambria Math" panose="02040503050406030204" pitchFamily="18" charset="0"/>
                        </a:rPr>
                        <m:t>𝐹𝐶𝐹</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𝐹𝐶𝐹𝐸</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𝐹𝐶𝐹𝐷</m:t>
                      </m:r>
                    </m:oMath>
                  </m:oMathPara>
                </a14:m>
                <a:endParaRPr lang="en-US" altLang="zh-CN" sz="2600" dirty="0"/>
              </a:p>
            </p:txBody>
          </p:sp>
        </mc:Choice>
        <mc:Fallback xmlns="">
          <p:sp>
            <p:nvSpPr>
              <p:cNvPr id="6" name="文本框 5">
                <a:extLst>
                  <a:ext uri="{FF2B5EF4-FFF2-40B4-BE49-F238E27FC236}">
                    <a16:creationId xmlns:a16="http://schemas.microsoft.com/office/drawing/2014/main" id="{117E1B4F-6889-CB97-AAD6-5D3EA039A3C6}"/>
                  </a:ext>
                </a:extLst>
              </p:cNvPr>
              <p:cNvSpPr txBox="1">
                <a:spLocks noRot="1" noChangeAspect="1" noMove="1" noResize="1" noEditPoints="1" noAdjustHandles="1" noChangeArrowheads="1" noChangeShapeType="1" noTextEdit="1"/>
              </p:cNvSpPr>
              <p:nvPr/>
            </p:nvSpPr>
            <p:spPr>
              <a:xfrm>
                <a:off x="4455458" y="1315615"/>
                <a:ext cx="3281083" cy="49244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0563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DDBC376-F74A-6D82-E0A9-B2F279235BFE}"/>
                  </a:ext>
                </a:extLst>
              </p:cNvPr>
              <p:cNvSpPr txBox="1"/>
              <p:nvPr/>
            </p:nvSpPr>
            <p:spPr>
              <a:xfrm>
                <a:off x="31377" y="3210923"/>
                <a:ext cx="12129247" cy="2492990"/>
              </a:xfrm>
              <a:prstGeom prst="rect">
                <a:avLst/>
              </a:prstGeom>
              <a:noFill/>
            </p:spPr>
            <p:txBody>
              <a:bodyPr wrap="square">
                <a:spAutoFit/>
              </a:bodyPr>
              <a:lstStyle/>
              <a:p>
                <a:r>
                  <a:rPr lang="zh-CN" altLang="en-US" sz="2600" dirty="0"/>
                  <a:t>股权自由现金流</a:t>
                </a:r>
                <a14:m>
                  <m:oMath xmlns:m="http://schemas.openxmlformats.org/officeDocument/2006/math">
                    <m:d>
                      <m:dPr>
                        <m:ctrlPr>
                          <a:rPr lang="en-US" altLang="zh-CN" sz="2600" i="1" dirty="0" smtClean="0">
                            <a:solidFill>
                              <a:srgbClr val="FF0000"/>
                            </a:solidFill>
                            <a:latin typeface="Cambria Math" panose="02040503050406030204" pitchFamily="18" charset="0"/>
                          </a:rPr>
                        </m:ctrlPr>
                      </m:dPr>
                      <m:e>
                        <m:r>
                          <a:rPr lang="en-US" altLang="zh-CN" sz="2600" i="1" dirty="0" smtClean="0">
                            <a:solidFill>
                              <a:srgbClr val="FF0000"/>
                            </a:solidFill>
                            <a:latin typeface="Cambria Math" panose="02040503050406030204" pitchFamily="18" charset="0"/>
                          </a:rPr>
                          <m:t>𝐹𝐶𝐹</m:t>
                        </m:r>
                        <m:r>
                          <a:rPr lang="en-US" altLang="zh-CN" sz="2600" b="0" i="1" dirty="0" smtClean="0">
                            <a:solidFill>
                              <a:srgbClr val="FF0000"/>
                            </a:solidFill>
                            <a:latin typeface="Cambria Math" panose="02040503050406030204" pitchFamily="18" charset="0"/>
                          </a:rPr>
                          <m:t>𝐸</m:t>
                        </m:r>
                      </m:e>
                    </m:d>
                  </m:oMath>
                </a14:m>
                <a:r>
                  <a:rPr lang="zh-CN" altLang="en-US" sz="2600" dirty="0"/>
                  <a:t>：</a:t>
                </a:r>
                <a:r>
                  <a:rPr lang="zh-CN" altLang="en-US" sz="2600" dirty="0">
                    <a:solidFill>
                      <a:srgbClr val="FF0000"/>
                    </a:solidFill>
                  </a:rPr>
                  <a:t>流向股东的现金流</a:t>
                </a:r>
                <a:r>
                  <a:rPr lang="zh-CN" altLang="en-US" sz="2600" dirty="0"/>
                  <a:t>。</a:t>
                </a:r>
                <a:endParaRPr lang="en-US" altLang="zh-CN" sz="2600" dirty="0"/>
              </a:p>
              <a:p>
                <a14:m>
                  <m:oMath xmlns:m="http://schemas.openxmlformats.org/officeDocument/2006/math">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𝐹𝐶𝐹</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𝐹𝐶𝐹𝐷</m:t>
                    </m:r>
                  </m:oMath>
                </a14:m>
                <a:r>
                  <a:rPr lang="en-US" altLang="zh-CN" sz="2600" dirty="0"/>
                  <a:t>	</a:t>
                </a:r>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r>
                        <a:rPr lang="zh-CN" altLang="en-US" sz="2600" i="1" dirty="0" smtClean="0">
                          <a:latin typeface="Cambria Math" panose="02040503050406030204" pitchFamily="18" charset="0"/>
                        </a:rPr>
                        <m:t>无杠杆净</m:t>
                      </m:r>
                      <m:r>
                        <a:rPr lang="zh-CN" altLang="en-US" sz="2600" i="1" dirty="0">
                          <a:latin typeface="Cambria Math" panose="02040503050406030204" pitchFamily="18" charset="0"/>
                        </a:rPr>
                        <m:t>利润</m:t>
                      </m:r>
                      <m:r>
                        <a:rPr lang="en-US" altLang="zh-CN" sz="2600" b="0" i="0" dirty="0" smtClean="0">
                          <a:latin typeface="Cambria Math" panose="02040503050406030204" pitchFamily="18" charset="0"/>
                        </a:rPr>
                        <m:t>+</m:t>
                      </m:r>
                      <m:r>
                        <a:rPr lang="zh-CN" altLang="en-US" sz="2600" i="1" dirty="0">
                          <a:latin typeface="Cambria Math" panose="02040503050406030204" pitchFamily="18" charset="0"/>
                        </a:rPr>
                        <m:t>折旧</m:t>
                      </m:r>
                      <m:r>
                        <a:rPr lang="en-US" altLang="zh-CN" sz="2600" b="0" i="1" dirty="0" smtClean="0">
                          <a:latin typeface="Cambria Math" panose="02040503050406030204" pitchFamily="18" charset="0"/>
                        </a:rPr>
                        <m:t>−</m:t>
                      </m:r>
                      <m:r>
                        <a:rPr lang="zh-CN" altLang="en-US" sz="2600" i="1" dirty="0">
                          <a:latin typeface="Cambria Math" panose="02040503050406030204" pitchFamily="18" charset="0"/>
                        </a:rPr>
                        <m:t>资本性</m:t>
                      </m:r>
                      <m:r>
                        <a:rPr lang="zh-CN" altLang="en-US" sz="2600" i="1" dirty="0" smtClean="0">
                          <a:latin typeface="Cambria Math" panose="02040503050406030204" pitchFamily="18" charset="0"/>
                        </a:rPr>
                        <m:t>支出</m:t>
                      </m:r>
                      <m:r>
                        <a:rPr lang="en-US" altLang="zh-CN" sz="2600" b="0" i="0" dirty="0" smtClean="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b="0" i="1" dirty="0" smtClean="0">
                          <a:latin typeface="Cambria Math" panose="02040503050406030204" pitchFamily="18" charset="0"/>
                        </a:rPr>
                        <m:t>−</m:t>
                      </m:r>
                      <m:r>
                        <a:rPr lang="en-US" altLang="zh-CN" sz="2600" i="1" dirty="0">
                          <a:latin typeface="Cambria Math" panose="02040503050406030204" pitchFamily="18" charset="0"/>
                        </a:rPr>
                        <m:t>𝐼</m:t>
                      </m:r>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b="0" i="1" dirty="0" smtClean="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m:rPr>
                          <m:sty m:val="p"/>
                        </m:rPr>
                        <a:rPr lang="en-US" altLang="zh-CN" sz="2600" dirty="0">
                          <a:latin typeface="Cambria Math" panose="02040503050406030204" pitchFamily="18" charset="0"/>
                        </a:rPr>
                        <m:t>EBIT</m:t>
                      </m:r>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dirty="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i="1" dirty="0">
                          <a:latin typeface="Cambria Math" panose="02040503050406030204" pitchFamily="18" charset="0"/>
                        </a:rPr>
                        <m:t>−</m:t>
                      </m:r>
                      <m:r>
                        <a:rPr lang="en-US" altLang="zh-CN" sz="2600" i="1" dirty="0">
                          <a:latin typeface="Cambria Math" panose="02040503050406030204" pitchFamily="18" charset="0"/>
                        </a:rPr>
                        <m:t>𝐼</m:t>
                      </m:r>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b="0" i="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r>
                        <a:rPr lang="en-US" altLang="zh-CN" sz="2600" i="1" dirty="0" smtClean="0">
                          <a:latin typeface="Cambria Math" panose="02040503050406030204" pitchFamily="18" charset="0"/>
                        </a:rPr>
                        <m:t>(</m:t>
                      </m:r>
                      <m:r>
                        <a:rPr lang="en-US" altLang="zh-CN" sz="2600" b="0" i="1" dirty="0" smtClean="0">
                          <a:latin typeface="Cambria Math" panose="02040503050406030204" pitchFamily="18" charset="0"/>
                        </a:rPr>
                        <m:t>𝐸𝐵𝐼𝑇</m:t>
                      </m:r>
                      <m:r>
                        <a:rPr lang="en-US" altLang="zh-CN" sz="2600" b="0" i="1" dirty="0" smtClean="0">
                          <a:latin typeface="Cambria Math" panose="02040503050406030204" pitchFamily="18" charset="0"/>
                        </a:rPr>
                        <m:t>−</m:t>
                      </m:r>
                      <m:r>
                        <a:rPr lang="en-US" altLang="zh-CN" sz="2600" b="0" i="1" dirty="0" smtClean="0">
                          <a:latin typeface="Cambria Math" panose="02040503050406030204" pitchFamily="18" charset="0"/>
                        </a:rPr>
                        <m:t>𝐼</m:t>
                      </m:r>
                      <m:r>
                        <a:rPr lang="en-US" altLang="zh-CN" sz="2600" i="1" dirty="0" smtClean="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dirty="0">
                          <a:latin typeface="Cambria Math" panose="02040503050406030204" pitchFamily="18" charset="0"/>
                        </a:rPr>
                        <m:t>+</m:t>
                      </m:r>
                      <m:r>
                        <a:rPr lang="zh-CN" altLang="en-US" sz="2600" i="1" dirty="0">
                          <a:latin typeface="Cambria Math" panose="02040503050406030204" pitchFamily="18" charset="0"/>
                        </a:rPr>
                        <m:t>折旧</m:t>
                      </m:r>
                      <m:r>
                        <a:rPr lang="en-US" altLang="zh-CN" sz="2600" i="1" dirty="0">
                          <a:latin typeface="Cambria Math" panose="02040503050406030204" pitchFamily="18" charset="0"/>
                        </a:rPr>
                        <m:t>−</m:t>
                      </m:r>
                      <m:r>
                        <a:rPr lang="zh-CN" altLang="en-US" sz="2600" i="1" dirty="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dirty="0"/>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r>
                        <a:rPr lang="zh-CN" altLang="en-US" sz="2600" i="1" dirty="0" smtClean="0">
                          <a:latin typeface="Cambria Math" panose="02040503050406030204" pitchFamily="18" charset="0"/>
                        </a:rPr>
                        <m:t>净利润</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折旧</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资本性支出</m:t>
                      </m:r>
                      <m:r>
                        <a:rPr lang="en-US" altLang="zh-CN" sz="2600"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r>
                        <a:rPr lang="en-US" altLang="zh-CN" sz="2600" i="1" dirty="0">
                          <a:latin typeface="Cambria Math" panose="02040503050406030204" pitchFamily="18" charset="0"/>
                        </a:rPr>
                        <m:t>𝑁𝑊𝐶</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dirty="0"/>
              </a:p>
            </p:txBody>
          </p:sp>
        </mc:Choice>
        <mc:Fallback xmlns="">
          <p:sp>
            <p:nvSpPr>
              <p:cNvPr id="5" name="文本框 4">
                <a:extLst>
                  <a:ext uri="{FF2B5EF4-FFF2-40B4-BE49-F238E27FC236}">
                    <a16:creationId xmlns:a16="http://schemas.microsoft.com/office/drawing/2014/main" id="{3DDBC376-F74A-6D82-E0A9-B2F279235BFE}"/>
                  </a:ext>
                </a:extLst>
              </p:cNvPr>
              <p:cNvSpPr txBox="1">
                <a:spLocks noRot="1" noChangeAspect="1" noMove="1" noResize="1" noEditPoints="1" noAdjustHandles="1" noChangeArrowheads="1" noChangeShapeType="1" noTextEdit="1"/>
              </p:cNvSpPr>
              <p:nvPr/>
            </p:nvSpPr>
            <p:spPr>
              <a:xfrm>
                <a:off x="31377" y="3210923"/>
                <a:ext cx="12129247" cy="2492990"/>
              </a:xfrm>
              <a:prstGeom prst="rect">
                <a:avLst/>
              </a:prstGeom>
              <a:blipFill>
                <a:blip r:embed="rId4"/>
                <a:stretch>
                  <a:fillRect l="-905" t="-2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BA00AD4-4045-AE53-D620-9C960F2E76CC}"/>
                  </a:ext>
                </a:extLst>
              </p:cNvPr>
              <p:cNvSpPr txBox="1"/>
              <p:nvPr/>
            </p:nvSpPr>
            <p:spPr>
              <a:xfrm>
                <a:off x="31377" y="1382817"/>
                <a:ext cx="12129247" cy="1292662"/>
              </a:xfrm>
              <a:prstGeom prst="rect">
                <a:avLst/>
              </a:prstGeom>
              <a:noFill/>
            </p:spPr>
            <p:txBody>
              <a:bodyPr wrap="square">
                <a:spAutoFit/>
              </a:bodyPr>
              <a:lstStyle/>
              <a:p>
                <a:r>
                  <a:rPr lang="zh-CN" altLang="en-US" sz="2600" dirty="0"/>
                  <a:t>债权自由现金流</a:t>
                </a:r>
                <a14:m>
                  <m:oMath xmlns:m="http://schemas.openxmlformats.org/officeDocument/2006/math">
                    <m:d>
                      <m:dPr>
                        <m:ctrlPr>
                          <a:rPr lang="en-US" altLang="zh-CN" sz="2600" i="1" dirty="0" smtClean="0">
                            <a:solidFill>
                              <a:srgbClr val="FF0000"/>
                            </a:solidFill>
                            <a:latin typeface="Cambria Math" panose="02040503050406030204" pitchFamily="18" charset="0"/>
                          </a:rPr>
                        </m:ctrlPr>
                      </m:dPr>
                      <m:e>
                        <m:r>
                          <a:rPr lang="en-US" altLang="zh-CN" sz="2600" i="1" dirty="0" smtClean="0">
                            <a:solidFill>
                              <a:srgbClr val="FF0000"/>
                            </a:solidFill>
                            <a:latin typeface="Cambria Math" panose="02040503050406030204" pitchFamily="18" charset="0"/>
                          </a:rPr>
                          <m:t>𝐹𝐶𝐹</m:t>
                        </m:r>
                        <m:r>
                          <a:rPr lang="en-US" altLang="zh-CN" sz="2600" b="0" i="1" dirty="0" smtClean="0">
                            <a:solidFill>
                              <a:srgbClr val="FF0000"/>
                            </a:solidFill>
                            <a:latin typeface="Cambria Math" panose="02040503050406030204" pitchFamily="18" charset="0"/>
                          </a:rPr>
                          <m:t>𝐷</m:t>
                        </m:r>
                      </m:e>
                    </m:d>
                  </m:oMath>
                </a14:m>
                <a:r>
                  <a:rPr lang="zh-CN" altLang="en-US" sz="2600" dirty="0"/>
                  <a:t>：</a:t>
                </a:r>
                <a:r>
                  <a:rPr lang="zh-CN" altLang="en-US" sz="2600" dirty="0">
                    <a:solidFill>
                      <a:srgbClr val="FF0000"/>
                    </a:solidFill>
                  </a:rPr>
                  <a:t>流向债权人的现金流</a:t>
                </a:r>
                <a:r>
                  <a:rPr lang="zh-CN" altLang="en-US" sz="2600" dirty="0"/>
                  <a:t>。</a:t>
                </a:r>
                <a:r>
                  <a:rPr lang="en-US" altLang="zh-CN" sz="2600" dirty="0"/>
                  <a:t>	</a:t>
                </a:r>
                <a14:m>
                  <m:oMath xmlns:m="http://schemas.openxmlformats.org/officeDocument/2006/math">
                    <m:r>
                      <a:rPr lang="en-US" altLang="zh-CN" sz="2600" i="1" dirty="0" smtClean="0">
                        <a:latin typeface="Cambria Math" panose="02040503050406030204" pitchFamily="18" charset="0"/>
                      </a:rPr>
                      <m:t>𝑡</m:t>
                    </m:r>
                    <m:r>
                      <a:rPr lang="zh-CN" altLang="en-US" sz="2600" i="1" dirty="0" smtClean="0">
                        <a:latin typeface="Cambria Math" panose="02040503050406030204" pitchFamily="18" charset="0"/>
                      </a:rPr>
                      <m:t>期的净借债</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r>
                      <a:rPr lang="en-US" altLang="zh-CN" sz="2600" b="0" i="1" dirty="0" smtClean="0">
                        <a:latin typeface="Cambria Math" panose="02040503050406030204" pitchFamily="18" charset="0"/>
                      </a:rPr>
                      <m:t>=</m:t>
                    </m:r>
                    <m:sSub>
                      <m:sSubPr>
                        <m:ctrlPr>
                          <a:rPr lang="en-US" altLang="zh-CN" sz="2600" b="0" i="1" dirty="0" smtClean="0">
                            <a:latin typeface="Cambria Math" panose="02040503050406030204" pitchFamily="18" charset="0"/>
                          </a:rPr>
                        </m:ctrlPr>
                      </m:sSubPr>
                      <m:e>
                        <m:r>
                          <a:rPr lang="en-US" altLang="zh-CN" sz="2600" b="0" i="1" dirty="0" smtClean="0">
                            <a:latin typeface="Cambria Math" panose="02040503050406030204" pitchFamily="18" charset="0"/>
                          </a:rPr>
                          <m:t>𝐷</m:t>
                        </m:r>
                      </m:e>
                      <m:sub>
                        <m:r>
                          <a:rPr lang="en-US" altLang="zh-CN" sz="2600" b="0" i="1" dirty="0" smtClean="0">
                            <a:latin typeface="Cambria Math" panose="02040503050406030204" pitchFamily="18" charset="0"/>
                          </a:rPr>
                          <m:t>𝑡</m:t>
                        </m:r>
                      </m:sub>
                    </m:sSub>
                    <m:r>
                      <a:rPr lang="en-US" altLang="zh-CN" sz="2600" b="0" i="1" dirty="0" smtClean="0">
                        <a:latin typeface="Cambria Math" panose="02040503050406030204" pitchFamily="18" charset="0"/>
                      </a:rPr>
                      <m:t>−</m:t>
                    </m:r>
                    <m:sSub>
                      <m:sSubPr>
                        <m:ctrlPr>
                          <a:rPr lang="en-US" altLang="zh-CN" sz="2600" b="0" i="1" dirty="0" smtClean="0">
                            <a:latin typeface="Cambria Math" panose="02040503050406030204" pitchFamily="18" charset="0"/>
                          </a:rPr>
                        </m:ctrlPr>
                      </m:sSubPr>
                      <m:e>
                        <m:r>
                          <a:rPr lang="en-US" altLang="zh-CN" sz="2600" b="0" i="1" dirty="0" smtClean="0">
                            <a:latin typeface="Cambria Math" panose="02040503050406030204" pitchFamily="18" charset="0"/>
                          </a:rPr>
                          <m:t>𝐷</m:t>
                        </m:r>
                      </m:e>
                      <m:sub>
                        <m:r>
                          <a:rPr lang="en-US" altLang="zh-CN" sz="2600" b="0" i="1" dirty="0" smtClean="0">
                            <a:latin typeface="Cambria Math" panose="02040503050406030204" pitchFamily="18" charset="0"/>
                          </a:rPr>
                          <m:t>𝑡</m:t>
                        </m:r>
                        <m:r>
                          <a:rPr lang="en-US" altLang="zh-CN" sz="2600" b="0" i="1" dirty="0" smtClean="0">
                            <a:latin typeface="Cambria Math" panose="02040503050406030204" pitchFamily="18" charset="0"/>
                          </a:rPr>
                          <m:t>−1</m:t>
                        </m:r>
                      </m:sub>
                    </m:sSub>
                  </m:oMath>
                </a14:m>
                <a:r>
                  <a:rPr lang="en-US" altLang="zh-CN" sz="2600" dirty="0"/>
                  <a:t>	</a:t>
                </a:r>
              </a:p>
              <a:p>
                <a:pPr/>
                <a14:m>
                  <m:oMathPara xmlns:m="http://schemas.openxmlformats.org/officeDocument/2006/math">
                    <m:oMathParaPr>
                      <m:jc m:val="left"/>
                    </m:oMathParaPr>
                    <m:oMath xmlns:m="http://schemas.openxmlformats.org/officeDocument/2006/math">
                      <m:r>
                        <a:rPr lang="en-US" altLang="zh-CN" sz="2600" b="0" i="1" dirty="0" smtClean="0">
                          <a:latin typeface="Cambria Math" panose="02040503050406030204" pitchFamily="18" charset="0"/>
                        </a:rPr>
                        <m:t>=</m:t>
                      </m:r>
                      <m:r>
                        <a:rPr lang="zh-CN" altLang="en-US" sz="2600" i="1" dirty="0" smtClean="0">
                          <a:latin typeface="Cambria Math" panose="02040503050406030204" pitchFamily="18" charset="0"/>
                        </a:rPr>
                        <m:t>利息</m:t>
                      </m:r>
                      <m:r>
                        <a:rPr lang="en-US" altLang="zh-CN" sz="2600" b="0" i="1" dirty="0" smtClean="0">
                          <a:latin typeface="Cambria Math" panose="02040503050406030204" pitchFamily="18" charset="0"/>
                        </a:rPr>
                        <m:t>𝐼</m:t>
                      </m:r>
                      <m:r>
                        <a:rPr lang="en-US" altLang="zh-CN" sz="2600" i="1" dirty="0" smtClean="0">
                          <a:latin typeface="Cambria Math" panose="02040503050406030204" pitchFamily="18" charset="0"/>
                          <a:ea typeface="Cambria Math" panose="02040503050406030204" pitchFamily="18" charset="0"/>
                        </a:rPr>
                        <m:t>×</m:t>
                      </m:r>
                      <m:d>
                        <m:dPr>
                          <m:ctrlPr>
                            <a:rPr lang="en-US" altLang="zh-CN" sz="2600" i="1" dirty="0">
                              <a:latin typeface="Cambria Math" panose="02040503050406030204" pitchFamily="18" charset="0"/>
                              <a:ea typeface="Cambria Math" panose="02040503050406030204" pitchFamily="18" charset="0"/>
                            </a:rPr>
                          </m:ctrlPr>
                        </m:dPr>
                        <m:e>
                          <m:r>
                            <a:rPr lang="en-US" altLang="zh-CN" sz="2600" dirty="0">
                              <a:latin typeface="Cambria Math" panose="02040503050406030204" pitchFamily="18" charset="0"/>
                              <a:ea typeface="Cambria Math" panose="02040503050406030204" pitchFamily="18" charset="0"/>
                            </a:rPr>
                            <m:t>1−</m:t>
                          </m:r>
                          <m:sSub>
                            <m:sSubPr>
                              <m:ctrlPr>
                                <a:rPr lang="en-US" altLang="zh-CN" sz="2600" i="1" dirty="0">
                                  <a:latin typeface="Cambria Math" panose="02040503050406030204" pitchFamily="18" charset="0"/>
                                  <a:ea typeface="Cambria Math" panose="02040503050406030204" pitchFamily="18" charset="0"/>
                                </a:rPr>
                              </m:ctrlPr>
                            </m:sSubPr>
                            <m:e>
                              <m:r>
                                <m:rPr>
                                  <m:sty m:val="p"/>
                                </m:rPr>
                                <a:rPr lang="el-GR" altLang="zh-CN" sz="2600" i="1" dirty="0">
                                  <a:latin typeface="Cambria Math" panose="02040503050406030204" pitchFamily="18" charset="0"/>
                                  <a:ea typeface="Cambria Math" panose="02040503050406030204" pitchFamily="18" charset="0"/>
                                </a:rPr>
                                <m:t>τ</m:t>
                              </m:r>
                            </m:e>
                            <m:sub>
                              <m:r>
                                <a:rPr lang="en-US" altLang="zh-CN" sz="2600" i="1" dirty="0">
                                  <a:latin typeface="Cambria Math" panose="02040503050406030204" pitchFamily="18" charset="0"/>
                                  <a:ea typeface="Cambria Math" panose="02040503050406030204" pitchFamily="18" charset="0"/>
                                </a:rPr>
                                <m:t>𝑐</m:t>
                              </m:r>
                            </m:sub>
                          </m:sSub>
                        </m:e>
                      </m:d>
                      <m:r>
                        <a:rPr lang="en-US" altLang="zh-CN" sz="2600" i="1" dirty="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600" b="0" i="0" dirty="0" smtClean="0">
                          <a:latin typeface="Cambria Math" panose="02040503050406030204" pitchFamily="18" charset="0"/>
                        </a:rPr>
                        <m:t>=</m:t>
                      </m:r>
                      <m:r>
                        <a:rPr lang="zh-CN" altLang="en-US" sz="2600" i="1" dirty="0" smtClean="0">
                          <a:latin typeface="Cambria Math" panose="02040503050406030204" pitchFamily="18" charset="0"/>
                        </a:rPr>
                        <m:t>税后利息支付</m:t>
                      </m:r>
                      <m:r>
                        <a:rPr lang="en-US" altLang="zh-CN" sz="2600" i="1" dirty="0" smtClean="0">
                          <a:latin typeface="Cambria Math" panose="02040503050406030204" pitchFamily="18" charset="0"/>
                        </a:rPr>
                        <m:t>−</m:t>
                      </m:r>
                      <m:r>
                        <a:rPr lang="en-US" altLang="zh-CN" sz="2600" i="1" dirty="0">
                          <a:latin typeface="Cambria Math" panose="02040503050406030204" pitchFamily="18" charset="0"/>
                          <a:ea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𝐷</m:t>
                          </m:r>
                        </m:e>
                        <m:sub>
                          <m:r>
                            <a:rPr lang="en-US" altLang="zh-CN" sz="2600" i="1" dirty="0">
                              <a:latin typeface="Cambria Math" panose="02040503050406030204" pitchFamily="18" charset="0"/>
                            </a:rPr>
                            <m:t>𝑡</m:t>
                          </m:r>
                        </m:sub>
                      </m:sSub>
                    </m:oMath>
                  </m:oMathPara>
                </a14:m>
                <a:endParaRPr lang="en-US" altLang="zh-CN" sz="2600"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2BA00AD4-4045-AE53-D620-9C960F2E76CC}"/>
                  </a:ext>
                </a:extLst>
              </p:cNvPr>
              <p:cNvSpPr txBox="1">
                <a:spLocks noRot="1" noChangeAspect="1" noMove="1" noResize="1" noEditPoints="1" noAdjustHandles="1" noChangeArrowheads="1" noChangeShapeType="1" noTextEdit="1"/>
              </p:cNvSpPr>
              <p:nvPr/>
            </p:nvSpPr>
            <p:spPr>
              <a:xfrm>
                <a:off x="31377" y="1382817"/>
                <a:ext cx="12129247" cy="1292662"/>
              </a:xfrm>
              <a:prstGeom prst="rect">
                <a:avLst/>
              </a:prstGeom>
              <a:blipFill>
                <a:blip r:embed="rId5"/>
                <a:stretch>
                  <a:fillRect l="-905" t="-3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277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7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六大现金流</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D6BEE9E-B786-53EF-5C21-9D575FF0AC5C}"/>
                  </a:ext>
                </a:extLst>
              </p:cNvPr>
              <p:cNvSpPr txBox="1"/>
              <p:nvPr/>
            </p:nvSpPr>
            <p:spPr>
              <a:xfrm>
                <a:off x="62753" y="1659285"/>
                <a:ext cx="12066494" cy="3539430"/>
              </a:xfrm>
              <a:prstGeom prst="rect">
                <a:avLst/>
              </a:prstGeom>
              <a:noFill/>
            </p:spPr>
            <p:txBody>
              <a:bodyPr wrap="square" rtlCol="0">
                <a:spAutoFit/>
              </a:bodyPr>
              <a:lstStyle/>
              <a:p>
                <a14:m>
                  <m:oMath xmlns:m="http://schemas.openxmlformats.org/officeDocument/2006/math">
                    <m:r>
                      <m:rPr>
                        <m:nor/>
                      </m:rPr>
                      <a:rPr lang="zh-CN" altLang="en-US" sz="2800" dirty="0" smtClean="0"/>
                      <m:t>无杠杆自由现金流</m:t>
                    </m:r>
                    <m:r>
                      <a:rPr lang="en-US" altLang="zh-CN" sz="2800" b="0" i="1" dirty="0" smtClean="0">
                        <a:latin typeface="Cambria Math" panose="02040503050406030204" pitchFamily="18" charset="0"/>
                      </a:rPr>
                      <m:t>(</m:t>
                    </m:r>
                    <m:r>
                      <a:rPr lang="en-US" altLang="zh-CN" sz="2800" i="1" dirty="0" smtClean="0">
                        <a:solidFill>
                          <a:srgbClr val="FF0000"/>
                        </a:solidFill>
                        <a:latin typeface="Cambria Math" panose="02040503050406030204" pitchFamily="18" charset="0"/>
                      </a:rPr>
                      <m:t>𝑈𝐶𝐹</m:t>
                    </m:r>
                    <m:r>
                      <a:rPr lang="en-US" altLang="zh-CN" sz="2800" b="0" i="0" dirty="0" smtClean="0">
                        <a:solidFill>
                          <a:srgbClr val="FF0000"/>
                        </a:solidFill>
                        <a:latin typeface="Cambria Math" panose="02040503050406030204" pitchFamily="18" charset="0"/>
                      </a:rPr>
                      <m:t>)</m:t>
                    </m:r>
                  </m:oMath>
                </a14:m>
                <a:r>
                  <a:rPr lang="zh-CN" altLang="en-US" sz="2800" dirty="0"/>
                  <a:t>：</a:t>
                </a:r>
                <a14:m>
                  <m:oMath xmlns:m="http://schemas.openxmlformats.org/officeDocument/2006/math">
                    <m:r>
                      <a:rPr lang="en-US" altLang="zh-CN" sz="2800" i="1" dirty="0" smtClean="0">
                        <a:solidFill>
                          <a:srgbClr val="FF0000"/>
                        </a:solidFill>
                        <a:latin typeface="Cambria Math" panose="02040503050406030204" pitchFamily="18" charset="0"/>
                      </a:rPr>
                      <m:t>𝑑𝑒𝑝</m:t>
                    </m:r>
                    <m:r>
                      <a:rPr lang="en-US" altLang="zh-CN" sz="2800" i="1" dirty="0" smtClean="0">
                        <a:solidFill>
                          <a:srgbClr val="FF0000"/>
                        </a:solidFill>
                        <a:latin typeface="Cambria Math" panose="02040503050406030204" pitchFamily="18" charset="0"/>
                      </a:rPr>
                      <m:t>=</m:t>
                    </m:r>
                    <m:r>
                      <a:rPr lang="zh-CN" altLang="en-US" sz="2800" i="1" dirty="0" smtClean="0">
                        <a:solidFill>
                          <a:srgbClr val="FF0000"/>
                        </a:solidFill>
                        <a:latin typeface="Cambria Math" panose="02040503050406030204" pitchFamily="18" charset="0"/>
                      </a:rPr>
                      <m:t>资本性支出</m:t>
                    </m:r>
                    <m:r>
                      <a:rPr lang="en-US" altLang="zh-CN" sz="2800" i="1" dirty="0" smtClean="0">
                        <a:solidFill>
                          <a:srgbClr val="FF0000"/>
                        </a:solidFill>
                        <a:latin typeface="Cambria Math" panose="02040503050406030204" pitchFamily="18" charset="0"/>
                      </a:rPr>
                      <m:t>+</m:t>
                    </m:r>
                    <m:r>
                      <a:rPr lang="en-US" altLang="zh-CN" sz="2800" i="1" dirty="0">
                        <a:solidFill>
                          <a:srgbClr val="FF0000"/>
                        </a:solidFill>
                        <a:latin typeface="Cambria Math" panose="02040503050406030204" pitchFamily="18" charset="0"/>
                        <a:ea typeface="Cambria Math" panose="02040503050406030204" pitchFamily="18" charset="0"/>
                      </a:rPr>
                      <m:t>∆</m:t>
                    </m:r>
                    <m:r>
                      <a:rPr lang="en-US" altLang="zh-CN" sz="2800" i="1" dirty="0">
                        <a:solidFill>
                          <a:srgbClr val="FF0000"/>
                        </a:solidFill>
                        <a:latin typeface="Cambria Math" panose="02040503050406030204" pitchFamily="18" charset="0"/>
                      </a:rPr>
                      <m:t>𝑁𝑊𝐶</m:t>
                    </m:r>
                  </m:oMath>
                </a14:m>
                <a:r>
                  <a:rPr lang="zh-CN" altLang="en-US" sz="2800" dirty="0"/>
                  <a:t>，</a:t>
                </a:r>
                <a:r>
                  <a:rPr lang="en-US" altLang="zh-CN" sz="2800" dirty="0"/>
                  <a:t>FCF</a:t>
                </a:r>
                <a:r>
                  <a:rPr lang="zh-CN" altLang="en-US" sz="2800" dirty="0"/>
                  <a:t>的特例</a:t>
                </a:r>
                <a:endParaRPr lang="en-US" altLang="zh-CN" sz="2800" dirty="0"/>
              </a:p>
              <a:p>
                <a:pPr/>
                <a14:m>
                  <m:oMathPara xmlns:m="http://schemas.openxmlformats.org/officeDocument/2006/math">
                    <m:oMathParaPr>
                      <m:jc m:val="left"/>
                    </m:oMathParaPr>
                    <m:oMath xmlns:m="http://schemas.openxmlformats.org/officeDocument/2006/math">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𝐸𝐵𝐼𝑇</m:t>
                      </m:r>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ea typeface="Cambria Math" panose="02040503050406030204" pitchFamily="18" charset="0"/>
                            </a:rPr>
                          </m:ctrlPr>
                        </m:dPr>
                        <m:e>
                          <m:r>
                            <a:rPr lang="en-US" altLang="zh-CN" sz="2800" dirty="0">
                              <a:latin typeface="Cambria Math" panose="02040503050406030204" pitchFamily="18" charset="0"/>
                              <a:ea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oMath>
                  </m:oMathPara>
                </a14:m>
                <a:endParaRPr lang="en-US" altLang="zh-CN"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800" b="0" i="1" dirty="0" smtClean="0">
                          <a:latin typeface="Cambria Math" panose="02040503050406030204" pitchFamily="18" charset="0"/>
                          <a:ea typeface="Cambria Math" panose="02040503050406030204" pitchFamily="18" charset="0"/>
                        </a:rPr>
                        <m:t>=</m:t>
                      </m:r>
                      <m:r>
                        <a:rPr lang="zh-CN" altLang="en-US" sz="2800" i="1" dirty="0" smtClean="0">
                          <a:latin typeface="Cambria Math" panose="02040503050406030204" pitchFamily="18" charset="0"/>
                        </a:rPr>
                        <m:t>无杠杆净利润</m:t>
                      </m:r>
                      <m:r>
                        <a:rPr lang="en-US" altLang="zh-CN" sz="2800" b="0" i="1" dirty="0" smtClean="0">
                          <a:latin typeface="Cambria Math" panose="02040503050406030204" pitchFamily="18" charset="0"/>
                        </a:rPr>
                        <m:t>(</m:t>
                      </m:r>
                      <m:r>
                        <m:rPr>
                          <m:sty m:val="p"/>
                        </m:rPr>
                        <a:rPr lang="en-US" altLang="zh-CN" sz="2800" b="0" i="0" dirty="0" smtClean="0">
                          <a:solidFill>
                            <a:srgbClr val="FF0000"/>
                          </a:solidFill>
                          <a:latin typeface="Cambria Math" panose="02040503050406030204" pitchFamily="18" charset="0"/>
                        </a:rPr>
                        <m:t>NOPAT</m:t>
                      </m:r>
                      <m:r>
                        <a:rPr lang="en-US" altLang="zh-CN" sz="2800" b="0" i="0" dirty="0" smtClean="0">
                          <a:latin typeface="Cambria Math" panose="02040503050406030204" pitchFamily="18" charset="0"/>
                        </a:rPr>
                        <m:t>)</m:t>
                      </m:r>
                    </m:oMath>
                  </m:oMathPara>
                </a14:m>
                <a:endParaRPr lang="en-US" altLang="zh-CN" sz="2800" dirty="0"/>
              </a:p>
              <a:p>
                <a:endParaRPr lang="en-US" altLang="zh-CN" sz="2800" dirty="0"/>
              </a:p>
              <a:p>
                <a:endParaRPr lang="en-US" altLang="zh-CN" sz="2800" dirty="0"/>
              </a:p>
              <a:p>
                <a14:m>
                  <m:oMath xmlns:m="http://schemas.openxmlformats.org/officeDocument/2006/math">
                    <m:r>
                      <m:rPr>
                        <m:nor/>
                      </m:rPr>
                      <a:rPr lang="zh-CN" altLang="en-US" sz="2800" dirty="0"/>
                      <m:t>杠杆自由现金流</m:t>
                    </m:r>
                    <m:r>
                      <a:rPr lang="en-US" altLang="zh-CN" sz="2800" b="0" i="1" dirty="0" smtClean="0">
                        <a:latin typeface="Cambria Math" panose="02040503050406030204" pitchFamily="18" charset="0"/>
                      </a:rPr>
                      <m:t>(</m:t>
                    </m:r>
                    <m:r>
                      <a:rPr lang="en-US" altLang="zh-CN" sz="2800" i="1" dirty="0" smtClean="0">
                        <a:solidFill>
                          <a:srgbClr val="FF0000"/>
                        </a:solidFill>
                        <a:latin typeface="Cambria Math" panose="02040503050406030204" pitchFamily="18" charset="0"/>
                      </a:rPr>
                      <m:t>𝐿𝐶𝐹</m:t>
                    </m:r>
                    <m:r>
                      <m:rPr>
                        <m:nor/>
                      </m:rPr>
                      <a:rPr lang="en-US" altLang="zh-CN" sz="2800" b="0" i="0" dirty="0" smtClean="0">
                        <a:solidFill>
                          <a:srgbClr val="FF0000"/>
                        </a:solidFill>
                        <a:latin typeface="Cambria Math" panose="02040503050406030204" pitchFamily="18" charset="0"/>
                      </a:rPr>
                      <m:t>)</m:t>
                    </m:r>
                  </m:oMath>
                </a14:m>
                <a:r>
                  <a:rPr lang="zh-CN" altLang="en-US" sz="2800" dirty="0"/>
                  <a:t>：</a:t>
                </a:r>
                <a:r>
                  <a:rPr lang="en-US" altLang="zh-CN" sz="2800" dirty="0">
                    <a:solidFill>
                      <a:srgbClr val="FF0000"/>
                    </a:solidFill>
                  </a:rPr>
                  <a:t> </a:t>
                </a:r>
                <a14:m>
                  <m:oMath xmlns:m="http://schemas.openxmlformats.org/officeDocument/2006/math">
                    <m:r>
                      <a:rPr lang="en-US" altLang="zh-CN" sz="2800" i="1" dirty="0">
                        <a:solidFill>
                          <a:srgbClr val="FF0000"/>
                        </a:solidFill>
                        <a:latin typeface="Cambria Math" panose="02040503050406030204" pitchFamily="18" charset="0"/>
                      </a:rPr>
                      <m:t>𝑑𝑒𝑝</m:t>
                    </m:r>
                    <m:r>
                      <a:rPr lang="en-US" altLang="zh-CN" sz="2800" i="1" dirty="0">
                        <a:solidFill>
                          <a:srgbClr val="FF0000"/>
                        </a:solidFill>
                        <a:latin typeface="Cambria Math" panose="02040503050406030204" pitchFamily="18" charset="0"/>
                      </a:rPr>
                      <m:t>=</m:t>
                    </m:r>
                    <m:r>
                      <a:rPr lang="zh-CN" altLang="en-US" sz="2800" i="1" dirty="0">
                        <a:solidFill>
                          <a:srgbClr val="FF0000"/>
                        </a:solidFill>
                        <a:latin typeface="Cambria Math" panose="02040503050406030204" pitchFamily="18" charset="0"/>
                      </a:rPr>
                      <m:t>资本性支出</m:t>
                    </m:r>
                    <m:r>
                      <a:rPr lang="en-US" altLang="zh-CN" sz="2800" i="1" dirty="0">
                        <a:solidFill>
                          <a:srgbClr val="FF0000"/>
                        </a:solidFill>
                        <a:latin typeface="Cambria Math" panose="02040503050406030204" pitchFamily="18" charset="0"/>
                      </a:rPr>
                      <m:t>+</m:t>
                    </m:r>
                    <m:r>
                      <a:rPr lang="en-US" altLang="zh-CN" sz="2800" i="1" dirty="0">
                        <a:solidFill>
                          <a:srgbClr val="FF0000"/>
                        </a:solidFill>
                        <a:latin typeface="Cambria Math" panose="02040503050406030204" pitchFamily="18" charset="0"/>
                        <a:ea typeface="Cambria Math" panose="02040503050406030204" pitchFamily="18" charset="0"/>
                      </a:rPr>
                      <m:t>∆</m:t>
                    </m:r>
                    <m:r>
                      <a:rPr lang="en-US" altLang="zh-CN" sz="2800" i="1" dirty="0">
                        <a:solidFill>
                          <a:srgbClr val="FF0000"/>
                        </a:solidFill>
                        <a:latin typeface="Cambria Math" panose="02040503050406030204" pitchFamily="18" charset="0"/>
                      </a:rPr>
                      <m:t>𝑁𝑊𝐶</m:t>
                    </m:r>
                    <m:r>
                      <a:rPr lang="zh-CN" altLang="en-US" sz="2800" i="1" dirty="0">
                        <a:solidFill>
                          <a:srgbClr val="FF0000"/>
                        </a:solidFill>
                        <a:latin typeface="Cambria Math" panose="02040503050406030204" pitchFamily="18" charset="0"/>
                      </a:rPr>
                      <m:t>、</m:t>
                    </m:r>
                    <m:r>
                      <a:rPr lang="en-US" altLang="zh-CN" sz="2800" i="1" dirty="0">
                        <a:solidFill>
                          <a:srgbClr val="FF0000"/>
                        </a:solidFill>
                        <a:latin typeface="Cambria Math" panose="02040503050406030204" pitchFamily="18" charset="0"/>
                        <a:ea typeface="Cambria Math" panose="02040503050406030204" pitchFamily="18" charset="0"/>
                      </a:rPr>
                      <m:t>∆</m:t>
                    </m:r>
                    <m:sSub>
                      <m:sSubPr>
                        <m:ctrlPr>
                          <a:rPr lang="en-US" altLang="zh-CN" sz="2800" i="1" dirty="0" smtClean="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𝐷</m:t>
                        </m:r>
                      </m:e>
                      <m:sub>
                        <m:r>
                          <a:rPr lang="en-US" altLang="zh-CN" sz="2800" i="1" dirty="0">
                            <a:solidFill>
                              <a:srgbClr val="FF0000"/>
                            </a:solidFill>
                            <a:latin typeface="Cambria Math" panose="02040503050406030204" pitchFamily="18" charset="0"/>
                          </a:rPr>
                          <m:t>𝑡</m:t>
                        </m:r>
                      </m:sub>
                    </m:sSub>
                    <m:r>
                      <a:rPr lang="en-US" altLang="zh-CN" sz="2800" b="0" i="0" dirty="0" smtClean="0">
                        <a:solidFill>
                          <a:srgbClr val="FF0000"/>
                        </a:solidFill>
                        <a:latin typeface="Cambria Math" panose="02040503050406030204" pitchFamily="18" charset="0"/>
                      </a:rPr>
                      <m:t>=0</m:t>
                    </m:r>
                  </m:oMath>
                </a14:m>
                <a:r>
                  <a:rPr lang="zh-CN" altLang="en-US" sz="2800" dirty="0"/>
                  <a:t>，</a:t>
                </a:r>
                <a:r>
                  <a:rPr lang="en-US" altLang="zh-CN" sz="2800" dirty="0"/>
                  <a:t>FCFE</a:t>
                </a:r>
                <a:r>
                  <a:rPr lang="zh-CN" altLang="en-US" sz="2800" dirty="0"/>
                  <a:t>的特例</a:t>
                </a:r>
                <a:endParaRPr lang="en-US" altLang="zh-CN" sz="2800" dirty="0"/>
              </a:p>
              <a:p>
                <a:pPr/>
                <a14:m>
                  <m:oMathPara xmlns:m="http://schemas.openxmlformats.org/officeDocument/2006/math">
                    <m:oMathParaPr>
                      <m:jc m:val="left"/>
                    </m:oMathParaPr>
                    <m:oMath xmlns:m="http://schemas.openxmlformats.org/officeDocument/2006/math">
                      <m:r>
                        <a:rPr lang="en-US" altLang="zh-CN" sz="2800" b="0" i="1" dirty="0" smtClean="0">
                          <a:latin typeface="Cambria Math" panose="02040503050406030204" pitchFamily="18" charset="0"/>
                        </a:rPr>
                        <m:t>=</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𝐸𝐵𝐼𝑇</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𝐼</m:t>
                          </m:r>
                        </m:e>
                      </m:d>
                      <m:r>
                        <a:rPr lang="en-US" altLang="zh-CN" sz="2800" i="1" dirty="0">
                          <a:latin typeface="Cambria Math" panose="02040503050406030204" pitchFamily="18" charset="0"/>
                          <a:ea typeface="Cambria Math" panose="02040503050406030204" pitchFamily="18" charset="0"/>
                        </a:rPr>
                        <m:t>×</m:t>
                      </m:r>
                      <m:d>
                        <m:dPr>
                          <m:ctrlPr>
                            <a:rPr lang="en-US" altLang="zh-CN" sz="2800" i="1" dirty="0">
                              <a:latin typeface="Cambria Math" panose="02040503050406030204" pitchFamily="18" charset="0"/>
                              <a:ea typeface="Cambria Math" panose="02040503050406030204" pitchFamily="18" charset="0"/>
                            </a:rPr>
                          </m:ctrlPr>
                        </m:dPr>
                        <m:e>
                          <m:r>
                            <a:rPr lang="en-US" altLang="zh-CN" sz="2800" dirty="0">
                              <a:latin typeface="Cambria Math" panose="02040503050406030204" pitchFamily="18" charset="0"/>
                              <a:ea typeface="Cambria Math" panose="02040503050406030204" pitchFamily="18" charset="0"/>
                            </a:rPr>
                            <m:t>1−</m:t>
                          </m:r>
                          <m:sSub>
                            <m:sSubPr>
                              <m:ctrlPr>
                                <a:rPr lang="en-US" altLang="zh-CN" sz="2800" i="1" dirty="0">
                                  <a:latin typeface="Cambria Math" panose="02040503050406030204" pitchFamily="18" charset="0"/>
                                  <a:ea typeface="Cambria Math" panose="02040503050406030204" pitchFamily="18" charset="0"/>
                                </a:rPr>
                              </m:ctrlPr>
                            </m:sSubPr>
                            <m:e>
                              <m:r>
                                <m:rPr>
                                  <m:sty m:val="p"/>
                                </m:rPr>
                                <a:rPr lang="el-GR" altLang="zh-CN" sz="2800" i="1" dirty="0">
                                  <a:latin typeface="Cambria Math" panose="02040503050406030204" pitchFamily="18" charset="0"/>
                                  <a:ea typeface="Cambria Math" panose="02040503050406030204" pitchFamily="18" charset="0"/>
                                </a:rPr>
                                <m:t>τ</m:t>
                              </m:r>
                            </m:e>
                            <m:sub>
                              <m:r>
                                <a:rPr lang="en-US" altLang="zh-CN" sz="2800" i="1" dirty="0">
                                  <a:latin typeface="Cambria Math" panose="02040503050406030204" pitchFamily="18" charset="0"/>
                                  <a:ea typeface="Cambria Math" panose="02040503050406030204" pitchFamily="18" charset="0"/>
                                </a:rPr>
                                <m:t>𝑐</m:t>
                              </m:r>
                            </m:sub>
                          </m:sSub>
                        </m:e>
                      </m:d>
                    </m:oMath>
                  </m:oMathPara>
                </a14:m>
                <a:endParaRPr lang="en-US" altLang="zh-CN"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800" b="0" i="0" dirty="0" smtClean="0">
                          <a:latin typeface="Cambria Math" panose="02040503050406030204" pitchFamily="18" charset="0"/>
                          <a:ea typeface="Cambria Math" panose="02040503050406030204" pitchFamily="18" charset="0"/>
                        </a:rPr>
                        <m:t>=</m:t>
                      </m:r>
                      <m:r>
                        <a:rPr lang="zh-CN" altLang="en-US" sz="2800" i="1" dirty="0">
                          <a:latin typeface="Cambria Math" panose="02040503050406030204" pitchFamily="18" charset="0"/>
                          <a:ea typeface="Cambria Math" panose="02040503050406030204" pitchFamily="18" charset="0"/>
                        </a:rPr>
                        <m:t>净利润</m:t>
                      </m:r>
                      <m:r>
                        <a:rPr lang="en-US" altLang="zh-CN" sz="2800" b="0" i="0" dirty="0" smtClean="0">
                          <a:latin typeface="Cambria Math" panose="02040503050406030204" pitchFamily="18" charset="0"/>
                          <a:ea typeface="Cambria Math" panose="02040503050406030204" pitchFamily="18" charset="0"/>
                        </a:rPr>
                        <m:t>(</m:t>
                      </m:r>
                      <m:r>
                        <m:rPr>
                          <m:sty m:val="p"/>
                        </m:rPr>
                        <a:rPr lang="en-US" altLang="zh-CN" sz="2800" b="0" i="0" dirty="0" smtClean="0">
                          <a:solidFill>
                            <a:srgbClr val="FF0000"/>
                          </a:solidFill>
                          <a:latin typeface="Cambria Math" panose="02040503050406030204" pitchFamily="18" charset="0"/>
                          <a:ea typeface="Cambria Math" panose="02040503050406030204" pitchFamily="18" charset="0"/>
                        </a:rPr>
                        <m:t>NI</m:t>
                      </m:r>
                      <m:r>
                        <a:rPr lang="en-US" altLang="zh-CN" sz="2800" b="0" i="0" dirty="0" smtClean="0">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2" name="文本框 1">
                <a:extLst>
                  <a:ext uri="{FF2B5EF4-FFF2-40B4-BE49-F238E27FC236}">
                    <a16:creationId xmlns:a16="http://schemas.microsoft.com/office/drawing/2014/main" id="{4D6BEE9E-B786-53EF-5C21-9D575FF0AC5C}"/>
                  </a:ext>
                </a:extLst>
              </p:cNvPr>
              <p:cNvSpPr txBox="1">
                <a:spLocks noRot="1" noChangeAspect="1" noMove="1" noResize="1" noEditPoints="1" noAdjustHandles="1" noChangeArrowheads="1" noChangeShapeType="1" noTextEdit="1"/>
              </p:cNvSpPr>
              <p:nvPr/>
            </p:nvSpPr>
            <p:spPr>
              <a:xfrm>
                <a:off x="62753" y="1659285"/>
                <a:ext cx="12066494" cy="3539430"/>
              </a:xfrm>
              <a:prstGeom prst="rect">
                <a:avLst/>
              </a:prstGeom>
              <a:blipFill>
                <a:blip r:embed="rId4"/>
                <a:stretch>
                  <a:fillRect t="-1721" r="-8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8162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62133" y="1869363"/>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3539123" y="3930223"/>
            <a:ext cx="5113754"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资本预算决策方法</a:t>
            </a:r>
          </a:p>
        </p:txBody>
      </p:sp>
    </p:spTree>
    <p:extLst>
      <p:ext uri="{BB962C8B-B14F-4D97-AF65-F5344CB8AC3E}">
        <p14:creationId xmlns:p14="http://schemas.microsoft.com/office/powerpoint/2010/main" val="4360334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086931" y="250621"/>
            <a:ext cx="1446230"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NPV</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法则</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7BD3587-FF3B-46C4-EDB1-DFEF8B74A26E}"/>
                  </a:ext>
                </a:extLst>
              </p:cNvPr>
              <p:cNvSpPr txBox="1"/>
              <p:nvPr/>
            </p:nvSpPr>
            <p:spPr>
              <a:xfrm>
                <a:off x="508747" y="1035844"/>
                <a:ext cx="11174506" cy="2393156"/>
              </a:xfrm>
              <a:prstGeom prst="rect">
                <a:avLst/>
              </a:prstGeom>
              <a:noFill/>
            </p:spPr>
            <p:txBody>
              <a:bodyPr wrap="square" rtlCol="0">
                <a:spAutoFit/>
              </a:bodyPr>
              <a:lstStyle/>
              <a:p>
                <a14:m>
                  <m:oMath xmlns:m="http://schemas.openxmlformats.org/officeDocument/2006/math">
                    <m:r>
                      <a:rPr lang="en-US" altLang="zh-CN" sz="2800" i="1" dirty="0" smtClean="0">
                        <a:latin typeface="Cambria Math" panose="02040503050406030204" pitchFamily="18" charset="0"/>
                      </a:rPr>
                      <m:t>𝑁𝑃𝑉</m:t>
                    </m:r>
                  </m:oMath>
                </a14:m>
                <a:r>
                  <a:rPr lang="zh-CN" altLang="en-US" sz="2800" dirty="0"/>
                  <a:t>投资法则：进行投资决策时，应接受</a:t>
                </a:r>
                <a14:m>
                  <m:oMath xmlns:m="http://schemas.openxmlformats.org/officeDocument/2006/math">
                    <m:r>
                      <a:rPr lang="en-US" altLang="zh-CN" sz="2800" i="1" dirty="0" smtClean="0">
                        <a:solidFill>
                          <a:srgbClr val="FF0000"/>
                        </a:solidFill>
                        <a:latin typeface="Cambria Math" panose="02040503050406030204" pitchFamily="18" charset="0"/>
                      </a:rPr>
                      <m:t>𝑁𝑃𝑉</m:t>
                    </m:r>
                    <m:r>
                      <a:rPr lang="zh-CN" altLang="en-US" sz="2800" i="1" dirty="0" smtClean="0">
                        <a:solidFill>
                          <a:srgbClr val="FF0000"/>
                        </a:solidFill>
                        <a:latin typeface="Cambria Math" panose="02040503050406030204" pitchFamily="18" charset="0"/>
                      </a:rPr>
                      <m:t>＞</m:t>
                    </m:r>
                    <m:r>
                      <a:rPr lang="en-US" altLang="zh-CN" sz="2800" i="1" dirty="0" smtClean="0">
                        <a:solidFill>
                          <a:srgbClr val="FF0000"/>
                        </a:solidFill>
                        <a:latin typeface="Cambria Math" panose="02040503050406030204" pitchFamily="18" charset="0"/>
                      </a:rPr>
                      <m:t>0</m:t>
                    </m:r>
                  </m:oMath>
                </a14:m>
                <a:r>
                  <a:rPr lang="zh-CN" altLang="en-US" sz="2800" dirty="0"/>
                  <a:t>的方案。接受这一方案相当于今天收到与</a:t>
                </a:r>
                <a:r>
                  <a:rPr lang="en-US" altLang="zh-CN" sz="2800" dirty="0"/>
                  <a:t>NPV</a:t>
                </a:r>
                <a:r>
                  <a:rPr lang="zh-CN" altLang="en-US" sz="2800" dirty="0"/>
                  <a:t>值相等的现金。（</a:t>
                </a:r>
                <a:r>
                  <a:rPr lang="en-US" altLang="zh-CN" sz="2800" dirty="0">
                    <a:solidFill>
                      <a:srgbClr val="FF0000"/>
                    </a:solidFill>
                  </a:rPr>
                  <a:t>NPV</a:t>
                </a:r>
                <a:r>
                  <a:rPr lang="zh-CN" altLang="en-US" sz="2800" dirty="0">
                    <a:solidFill>
                      <a:srgbClr val="FF0000"/>
                    </a:solidFill>
                  </a:rPr>
                  <a:t>法则总是正确的，若只能选择其中一个方案，那么应该选择</a:t>
                </a:r>
                <a14:m>
                  <m:oMath xmlns:m="http://schemas.openxmlformats.org/officeDocument/2006/math">
                    <m:r>
                      <a:rPr lang="zh-CN" altLang="en-US" sz="2800" i="1" dirty="0">
                        <a:solidFill>
                          <a:srgbClr val="FF0000"/>
                        </a:solidFill>
                        <a:latin typeface="Cambria Math" panose="02040503050406030204" pitchFamily="18" charset="0"/>
                      </a:rPr>
                      <m:t>其中</m:t>
                    </m:r>
                    <m:r>
                      <a:rPr lang="en-US" altLang="zh-CN" sz="2800" i="1" dirty="0">
                        <a:solidFill>
                          <a:srgbClr val="FF0000"/>
                        </a:solidFill>
                        <a:latin typeface="Cambria Math" panose="02040503050406030204" pitchFamily="18" charset="0"/>
                      </a:rPr>
                      <m:t>𝑁𝑃𝑉</m:t>
                    </m:r>
                    <m:r>
                      <a:rPr lang="en-US" altLang="zh-CN" sz="2800" i="1" dirty="0">
                        <a:solidFill>
                          <a:srgbClr val="FF0000"/>
                        </a:solidFill>
                        <a:latin typeface="Cambria Math" panose="02040503050406030204" pitchFamily="18" charset="0"/>
                      </a:rPr>
                      <m:t> </m:t>
                    </m:r>
                  </m:oMath>
                </a14:m>
                <a:r>
                  <a:rPr lang="zh-CN" altLang="en-US" sz="2800" dirty="0">
                    <a:solidFill>
                      <a:srgbClr val="FF0000"/>
                    </a:solidFill>
                  </a:rPr>
                  <a:t>最大的方案</a:t>
                </a:r>
                <a:r>
                  <a:rPr lang="zh-CN" altLang="en-US" sz="2800" dirty="0"/>
                  <a:t>）</a:t>
                </a:r>
                <a:endParaRPr lang="en-US" altLang="zh-CN" sz="2800" dirty="0"/>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𝑁𝑃𝑉</m:t>
                      </m:r>
                      <m:r>
                        <a:rPr lang="en-US" altLang="zh-CN" sz="2400" b="0" i="1" dirty="0" smtClean="0">
                          <a:latin typeface="Cambria Math" panose="02040503050406030204" pitchFamily="18" charset="0"/>
                        </a:rPr>
                        <m:t>=</m:t>
                      </m:r>
                      <m:nary>
                        <m:naryPr>
                          <m:chr m:val="∑"/>
                          <m:ctrlPr>
                            <a:rPr lang="en-US" altLang="zh-CN" sz="2400" b="0" i="1" dirty="0" smtClean="0">
                              <a:latin typeface="Cambria Math" panose="02040503050406030204" pitchFamily="18" charset="0"/>
                            </a:rPr>
                          </m:ctrlPr>
                        </m:naryPr>
                        <m:sub>
                          <m:r>
                            <m:rPr>
                              <m:brk m:alnAt="23"/>
                            </m:rP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=0</m:t>
                          </m:r>
                        </m:sub>
                        <m:sup>
                          <m:r>
                            <a:rPr lang="en-US" altLang="zh-CN" sz="2400" b="0" i="1" dirty="0" smtClean="0">
                              <a:latin typeface="Cambria Math" panose="02040503050406030204" pitchFamily="18" charset="0"/>
                            </a:rPr>
                            <m:t>𝑛</m:t>
                          </m:r>
                        </m:sup>
                        <m:e>
                          <m:f>
                            <m:fPr>
                              <m:ctrlPr>
                                <a:rPr lang="en-US" altLang="zh-CN" sz="2400" b="0" i="1" dirty="0" smtClean="0">
                                  <a:latin typeface="Cambria Math" panose="02040503050406030204" pitchFamily="18" charset="0"/>
                                </a:rPr>
                              </m:ctrlPr>
                            </m:fPr>
                            <m:num>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𝐶</m:t>
                                  </m:r>
                                </m:e>
                                <m:sub>
                                  <m:r>
                                    <a:rPr lang="en-US" altLang="zh-CN" sz="2400" b="0" i="1" dirty="0" smtClean="0">
                                      <a:latin typeface="Cambria Math" panose="02040503050406030204" pitchFamily="18" charset="0"/>
                                    </a:rPr>
                                    <m:t>𝑡</m:t>
                                  </m:r>
                                </m:sub>
                              </m:sSub>
                            </m:num>
                            <m:den>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𝑟</m:t>
                                  </m:r>
                                  <m:r>
                                    <a:rPr lang="en-US" altLang="zh-CN" sz="2400" b="0" i="1" dirty="0" smtClean="0">
                                      <a:latin typeface="Cambria Math" panose="02040503050406030204" pitchFamily="18" charset="0"/>
                                    </a:rPr>
                                    <m:t>)</m:t>
                                  </m:r>
                                </m:e>
                                <m:sup>
                                  <m:r>
                                    <a:rPr lang="en-US" altLang="zh-CN" sz="2400" b="0" i="1" dirty="0" smtClean="0">
                                      <a:latin typeface="Cambria Math" panose="02040503050406030204" pitchFamily="18" charset="0"/>
                                    </a:rPr>
                                    <m:t>𝑡</m:t>
                                  </m:r>
                                </m:sup>
                              </m:sSup>
                            </m:den>
                          </m:f>
                        </m:e>
                      </m:nary>
                    </m:oMath>
                  </m:oMathPara>
                </a14:m>
                <a:endParaRPr lang="zh-CN" altLang="en-US" sz="2400" dirty="0"/>
              </a:p>
            </p:txBody>
          </p:sp>
        </mc:Choice>
        <mc:Fallback xmlns="">
          <p:sp>
            <p:nvSpPr>
              <p:cNvPr id="2" name="文本框 1">
                <a:extLst>
                  <a:ext uri="{FF2B5EF4-FFF2-40B4-BE49-F238E27FC236}">
                    <a16:creationId xmlns:a16="http://schemas.microsoft.com/office/drawing/2014/main" id="{87BD3587-FF3B-46C4-EDB1-DFEF8B74A26E}"/>
                  </a:ext>
                </a:extLst>
              </p:cNvPr>
              <p:cNvSpPr txBox="1">
                <a:spLocks noRot="1" noChangeAspect="1" noMove="1" noResize="1" noEditPoints="1" noAdjustHandles="1" noChangeArrowheads="1" noChangeShapeType="1" noTextEdit="1"/>
              </p:cNvSpPr>
              <p:nvPr/>
            </p:nvSpPr>
            <p:spPr>
              <a:xfrm>
                <a:off x="508747" y="1035844"/>
                <a:ext cx="11174506" cy="2393156"/>
              </a:xfrm>
              <a:prstGeom prst="rect">
                <a:avLst/>
              </a:prstGeom>
              <a:blipFill>
                <a:blip r:embed="rId4"/>
                <a:stretch>
                  <a:fillRect l="-1091" t="-2799" r="-436"/>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95D4247D-D632-4F79-81D3-DCBFF6595F1F}"/>
              </a:ext>
            </a:extLst>
          </p:cNvPr>
          <p:cNvGrpSpPr/>
          <p:nvPr/>
        </p:nvGrpSpPr>
        <p:grpSpPr>
          <a:xfrm>
            <a:off x="3533199" y="3657600"/>
            <a:ext cx="5125603" cy="2866550"/>
            <a:chOff x="2321859" y="2900458"/>
            <a:chExt cx="5819817" cy="3635171"/>
          </a:xfrm>
        </p:grpSpPr>
        <p:pic>
          <p:nvPicPr>
            <p:cNvPr id="4" name="图片 3">
              <a:extLst>
                <a:ext uri="{FF2B5EF4-FFF2-40B4-BE49-F238E27FC236}">
                  <a16:creationId xmlns:a16="http://schemas.microsoft.com/office/drawing/2014/main" id="{BE3E768C-0D2F-A6E9-00CF-A916DE947AE6}"/>
                </a:ext>
              </a:extLst>
            </p:cNvPr>
            <p:cNvPicPr>
              <a:picLocks noChangeAspect="1"/>
            </p:cNvPicPr>
            <p:nvPr/>
          </p:nvPicPr>
          <p:blipFill rotWithShape="1">
            <a:blip r:embed="rId5">
              <a:extLst>
                <a:ext uri="{28A0092B-C50C-407E-A947-70E740481C1C}">
                  <a14:useLocalDpi xmlns:a14="http://schemas.microsoft.com/office/drawing/2010/main" val="0"/>
                </a:ext>
              </a:extLst>
            </a:blip>
            <a:srcRect l="32549" t="31896" r="12255" b="27973"/>
            <a:stretch/>
          </p:blipFill>
          <p:spPr>
            <a:xfrm>
              <a:off x="2321859" y="2900458"/>
              <a:ext cx="5819817" cy="3173506"/>
            </a:xfrm>
            <a:prstGeom prst="rect">
              <a:avLst/>
            </a:prstGeom>
          </p:spPr>
        </p:pic>
        <p:sp>
          <p:nvSpPr>
            <p:cNvPr id="5" name="文本框 4">
              <a:extLst>
                <a:ext uri="{FF2B5EF4-FFF2-40B4-BE49-F238E27FC236}">
                  <a16:creationId xmlns:a16="http://schemas.microsoft.com/office/drawing/2014/main" id="{D3A1DB99-C4A7-6FF9-52C4-983343B43640}"/>
                </a:ext>
              </a:extLst>
            </p:cNvPr>
            <p:cNvSpPr txBox="1"/>
            <p:nvPr/>
          </p:nvSpPr>
          <p:spPr>
            <a:xfrm>
              <a:off x="4539911" y="6073964"/>
              <a:ext cx="1383712" cy="461665"/>
            </a:xfrm>
            <a:prstGeom prst="rect">
              <a:avLst/>
            </a:prstGeom>
            <a:noFill/>
          </p:spPr>
          <p:txBody>
            <a:bodyPr wrap="none" rtlCol="0">
              <a:spAutoFit/>
            </a:bodyPr>
            <a:lstStyle/>
            <a:p>
              <a:pPr algn="l"/>
              <a:r>
                <a:rPr lang="en-US" altLang="zh-CN" sz="2400" dirty="0"/>
                <a:t>NPV</a:t>
              </a:r>
              <a:r>
                <a:rPr lang="zh-CN" altLang="en-US" sz="2400" dirty="0"/>
                <a:t>曲线</a:t>
              </a:r>
            </a:p>
          </p:txBody>
        </p:sp>
      </p:grpSp>
    </p:spTree>
    <p:extLst>
      <p:ext uri="{BB962C8B-B14F-4D97-AF65-F5344CB8AC3E}">
        <p14:creationId xmlns:p14="http://schemas.microsoft.com/office/powerpoint/2010/main" val="2005390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989646" y="1869363"/>
              <a:ext cx="267335"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kumimoji="0" lang="en-US" altLang="zh-CN"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1</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4774020" y="3930223"/>
            <a:ext cx="2643961"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汇率计算</a:t>
            </a:r>
          </a:p>
        </p:txBody>
      </p:sp>
    </p:spTree>
    <p:extLst>
      <p:ext uri="{BB962C8B-B14F-4D97-AF65-F5344CB8AC3E}">
        <p14:creationId xmlns:p14="http://schemas.microsoft.com/office/powerpoint/2010/main" val="697493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64673" y="250621"/>
            <a:ext cx="1290738" cy="461665"/>
          </a:xfrm>
          <a:prstGeom prst="rect">
            <a:avLst/>
          </a:prstGeom>
          <a:noFill/>
        </p:spPr>
        <p:txBody>
          <a:bodyPr wrap="none" rtlCol="0">
            <a:spAutoFit/>
          </a:bodyPr>
          <a:lstStyle/>
          <a:p>
            <a:pPr algn="ctr" defTabSz="866943" fontAlgn="base">
              <a:spcBef>
                <a:spcPct val="0"/>
              </a:spcBef>
              <a:spcAft>
                <a:spcPct val="0"/>
              </a:spcAft>
            </a:pP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IRR</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法则</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84BF60F-9404-01AF-A463-FA4A9D25AC96}"/>
                  </a:ext>
                </a:extLst>
              </p:cNvPr>
              <p:cNvSpPr txBox="1"/>
              <p:nvPr/>
            </p:nvSpPr>
            <p:spPr>
              <a:xfrm>
                <a:off x="555812" y="1120385"/>
                <a:ext cx="11080376" cy="5047536"/>
              </a:xfrm>
              <a:prstGeom prst="rect">
                <a:avLst/>
              </a:prstGeom>
              <a:noFill/>
            </p:spPr>
            <p:txBody>
              <a:bodyPr wrap="square" rtlCol="0">
                <a:spAutoFit/>
              </a:bodyPr>
              <a:lstStyle/>
              <a:p>
                <a:r>
                  <a:rPr lang="en-US" altLang="zh-CN" sz="2800" dirty="0"/>
                  <a:t>IRR</a:t>
                </a:r>
                <a:r>
                  <a:rPr lang="zh-CN" altLang="en-US" sz="2800" dirty="0"/>
                  <a:t>法则：</a:t>
                </a:r>
                <a:r>
                  <a:rPr lang="en-US" altLang="zh-CN" sz="2800" dirty="0"/>
                  <a:t> </a:t>
                </a:r>
                <a14:m>
                  <m:oMath xmlns:m="http://schemas.openxmlformats.org/officeDocument/2006/math">
                    <m:r>
                      <a:rPr lang="en-US" altLang="zh-CN" sz="2800" i="1" dirty="0" smtClean="0">
                        <a:latin typeface="Cambria Math" panose="02040503050406030204" pitchFamily="18" charset="0"/>
                      </a:rPr>
                      <m:t>𝑁𝑃𝑉</m:t>
                    </m:r>
                    <m:r>
                      <a:rPr lang="en-US" altLang="zh-CN" sz="2800" b="0" i="1" dirty="0" smtClean="0">
                        <a:latin typeface="Cambria Math" panose="02040503050406030204" pitchFamily="18" charset="0"/>
                      </a:rPr>
                      <m:t>=</m:t>
                    </m:r>
                    <m:nary>
                      <m:naryPr>
                        <m:chr m:val="∑"/>
                        <m:ctrlPr>
                          <a:rPr lang="en-US" altLang="zh-CN" sz="2800" b="0" i="1" dirty="0" smtClean="0">
                            <a:latin typeface="Cambria Math" panose="02040503050406030204" pitchFamily="18" charset="0"/>
                          </a:rPr>
                        </m:ctrlPr>
                      </m:naryPr>
                      <m:sub>
                        <m:r>
                          <m:rPr>
                            <m:brk m:alnAt="23"/>
                          </m:rPr>
                          <a:rPr lang="en-US" altLang="zh-CN" sz="2800" b="0" i="1" dirty="0" smtClean="0">
                            <a:latin typeface="Cambria Math" panose="02040503050406030204" pitchFamily="18" charset="0"/>
                          </a:rPr>
                          <m:t>𝑡</m:t>
                        </m:r>
                        <m:r>
                          <a:rPr lang="en-US" altLang="zh-CN" sz="2800" b="0" i="1" dirty="0" smtClean="0">
                            <a:latin typeface="Cambria Math" panose="02040503050406030204" pitchFamily="18" charset="0"/>
                          </a:rPr>
                          <m:t>=0</m:t>
                        </m:r>
                      </m:sub>
                      <m:sup>
                        <m:r>
                          <a:rPr lang="en-US" altLang="zh-CN" sz="2800" b="0" i="1" dirty="0" smtClean="0">
                            <a:latin typeface="Cambria Math" panose="02040503050406030204" pitchFamily="18" charset="0"/>
                          </a:rPr>
                          <m:t>𝑛</m:t>
                        </m:r>
                      </m:sup>
                      <m:e>
                        <m:f>
                          <m:fPr>
                            <m:ctrlPr>
                              <a:rPr lang="en-US" altLang="zh-CN" sz="2800" b="0" i="1" dirty="0" smtClean="0">
                                <a:latin typeface="Cambria Math" panose="02040503050406030204" pitchFamily="18" charset="0"/>
                              </a:rPr>
                            </m:ctrlPr>
                          </m:fPr>
                          <m:num>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𝐶</m:t>
                                </m:r>
                              </m:e>
                              <m:sub>
                                <m:r>
                                  <a:rPr lang="en-US" altLang="zh-CN" sz="2800" b="0" i="1" dirty="0" smtClean="0">
                                    <a:latin typeface="Cambria Math" panose="02040503050406030204" pitchFamily="18" charset="0"/>
                                  </a:rPr>
                                  <m:t>𝑡</m:t>
                                </m:r>
                              </m:sub>
                            </m:sSub>
                          </m:num>
                          <m:den>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(1+</m:t>
                                </m:r>
                                <m:r>
                                  <a:rPr lang="en-US" altLang="zh-CN" sz="2800" b="0" i="1" dirty="0" smtClean="0">
                                    <a:latin typeface="Cambria Math" panose="02040503050406030204" pitchFamily="18" charset="0"/>
                                  </a:rPr>
                                  <m:t>𝐼𝑅𝑅</m:t>
                                </m:r>
                                <m:r>
                                  <a:rPr lang="en-US" altLang="zh-CN" sz="2800" b="0" i="1" dirty="0" smtClean="0">
                                    <a:latin typeface="Cambria Math" panose="02040503050406030204" pitchFamily="18" charset="0"/>
                                  </a:rPr>
                                  <m:t>)</m:t>
                                </m:r>
                              </m:e>
                              <m:sup>
                                <m:r>
                                  <a:rPr lang="en-US" altLang="zh-CN" sz="2800" b="0" i="1" dirty="0" smtClean="0">
                                    <a:latin typeface="Cambria Math" panose="02040503050406030204" pitchFamily="18" charset="0"/>
                                  </a:rPr>
                                  <m:t>𝑡</m:t>
                                </m:r>
                              </m:sup>
                            </m:sSup>
                          </m:den>
                        </m:f>
                        <m:r>
                          <a:rPr lang="en-US" altLang="zh-CN" sz="2800" b="0" i="1" dirty="0" smtClean="0">
                            <a:latin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𝐼𝑅𝑅</m:t>
                        </m:r>
                      </m:e>
                    </m:nary>
                  </m:oMath>
                </a14:m>
                <a:endParaRPr lang="en-US" altLang="zh-CN" sz="1400" dirty="0"/>
              </a:p>
              <a:p>
                <a:pPr algn="l"/>
                <a:r>
                  <a:rPr lang="zh-CN" altLang="en-US" sz="2800" b="1" dirty="0"/>
                  <a:t>投资型项目</a:t>
                </a:r>
                <a:r>
                  <a:rPr lang="zh-CN" altLang="en-US" sz="2800" dirty="0"/>
                  <a:t>（</a:t>
                </a:r>
                <a:r>
                  <a:rPr lang="zh-CN" altLang="en-US" sz="2800" dirty="0">
                    <a:solidFill>
                      <a:srgbClr val="FF0000"/>
                    </a:solidFill>
                  </a:rPr>
                  <a:t>首期付出现金</a:t>
                </a:r>
                <a:r>
                  <a:rPr lang="zh-CN" altLang="en-US" sz="2800" dirty="0"/>
                  <a:t>）：接受任何</a:t>
                </a:r>
                <a:r>
                  <a:rPr lang="en-US" altLang="zh-CN" sz="2800" dirty="0"/>
                  <a:t>IRR</a:t>
                </a:r>
                <a:r>
                  <a:rPr lang="zh-CN" altLang="en-US" sz="2800" dirty="0">
                    <a:solidFill>
                      <a:srgbClr val="FF0000"/>
                    </a:solidFill>
                  </a:rPr>
                  <a:t>大于</a:t>
                </a:r>
                <a:r>
                  <a:rPr lang="zh-CN" altLang="en-US" sz="2800" dirty="0"/>
                  <a:t>资本机会成本的项目；拒绝任何</a:t>
                </a:r>
                <a:r>
                  <a:rPr lang="en-US" altLang="zh-CN" sz="2800" dirty="0"/>
                  <a:t>IRR</a:t>
                </a:r>
                <a:r>
                  <a:rPr lang="zh-CN" altLang="en-US" sz="2800" dirty="0">
                    <a:solidFill>
                      <a:srgbClr val="FF0000"/>
                    </a:solidFill>
                  </a:rPr>
                  <a:t>小于</a:t>
                </a:r>
                <a:r>
                  <a:rPr lang="zh-CN" altLang="en-US" sz="2800" dirty="0"/>
                  <a:t>资本机会成本的的项目。</a:t>
                </a:r>
                <a:r>
                  <a:rPr lang="zh-CN" altLang="en-US" sz="2800" dirty="0">
                    <a:solidFill>
                      <a:schemeClr val="accent1"/>
                    </a:solidFill>
                  </a:rPr>
                  <a:t>→折现率越</a:t>
                </a:r>
                <a:r>
                  <a:rPr lang="zh-CN" altLang="en-US" sz="2800" b="1" dirty="0">
                    <a:solidFill>
                      <a:schemeClr val="accent1"/>
                    </a:solidFill>
                  </a:rPr>
                  <a:t>小</a:t>
                </a:r>
                <a:r>
                  <a:rPr lang="zh-CN" altLang="en-US" sz="2800" dirty="0">
                    <a:solidFill>
                      <a:schemeClr val="accent1"/>
                    </a:solidFill>
                  </a:rPr>
                  <a:t>越好</a:t>
                </a:r>
                <a:endParaRPr lang="en-US" altLang="zh-CN" sz="2800" dirty="0"/>
              </a:p>
              <a:p>
                <a:pPr algn="l"/>
                <a:endParaRPr lang="en-US" altLang="zh-CN" sz="1400" dirty="0"/>
              </a:p>
              <a:p>
                <a:r>
                  <a:rPr lang="zh-CN" altLang="en-US" sz="2800" b="1" dirty="0"/>
                  <a:t>融资型项目</a:t>
                </a:r>
                <a:r>
                  <a:rPr lang="zh-CN" altLang="en-US" sz="2800" dirty="0"/>
                  <a:t>（</a:t>
                </a:r>
                <a:r>
                  <a:rPr lang="zh-CN" altLang="en-US" sz="2800" dirty="0">
                    <a:solidFill>
                      <a:srgbClr val="FF0000"/>
                    </a:solidFill>
                  </a:rPr>
                  <a:t>首期收到现金</a:t>
                </a:r>
                <a:r>
                  <a:rPr lang="zh-CN" altLang="en-US" sz="2800" dirty="0"/>
                  <a:t>）：接受任何</a:t>
                </a:r>
                <a:r>
                  <a:rPr lang="en-US" altLang="zh-CN" sz="2800" dirty="0"/>
                  <a:t>IRR</a:t>
                </a:r>
                <a:r>
                  <a:rPr lang="zh-CN" altLang="en-US" sz="2800" dirty="0">
                    <a:solidFill>
                      <a:srgbClr val="FF0000"/>
                    </a:solidFill>
                  </a:rPr>
                  <a:t>小于</a:t>
                </a:r>
                <a:r>
                  <a:rPr lang="zh-CN" altLang="en-US" sz="2800" dirty="0"/>
                  <a:t>资本机会成本的项目；拒绝任何</a:t>
                </a:r>
                <a:r>
                  <a:rPr lang="en-US" altLang="zh-CN" sz="2800" dirty="0"/>
                  <a:t>IRR</a:t>
                </a:r>
                <a:r>
                  <a:rPr lang="zh-CN" altLang="en-US" sz="2800" dirty="0">
                    <a:solidFill>
                      <a:srgbClr val="FF0000"/>
                    </a:solidFill>
                  </a:rPr>
                  <a:t>大于</a:t>
                </a:r>
                <a:r>
                  <a:rPr lang="zh-CN" altLang="en-US" sz="2800" dirty="0"/>
                  <a:t>资本机会成本的的项目。</a:t>
                </a:r>
                <a:r>
                  <a:rPr lang="zh-CN" altLang="en-US" sz="2800" dirty="0">
                    <a:solidFill>
                      <a:schemeClr val="accent1"/>
                    </a:solidFill>
                  </a:rPr>
                  <a:t>→折现率越</a:t>
                </a:r>
                <a:r>
                  <a:rPr lang="zh-CN" altLang="en-US" sz="2800" b="1" dirty="0">
                    <a:solidFill>
                      <a:schemeClr val="accent1"/>
                    </a:solidFill>
                  </a:rPr>
                  <a:t>大</a:t>
                </a:r>
                <a:r>
                  <a:rPr lang="zh-CN" altLang="en-US" sz="2800" dirty="0">
                    <a:solidFill>
                      <a:schemeClr val="accent1"/>
                    </a:solidFill>
                  </a:rPr>
                  <a:t>越好</a:t>
                </a:r>
                <a:endParaRPr lang="en-US" altLang="zh-CN" sz="2800" dirty="0"/>
              </a:p>
              <a:p>
                <a:pPr algn="l"/>
                <a:endParaRPr lang="en-US" altLang="zh-CN" sz="1400" b="1" dirty="0"/>
              </a:p>
              <a:p>
                <a:pPr algn="l"/>
                <a:r>
                  <a:rPr lang="en-US" altLang="zh-CN" sz="2800" b="1" dirty="0"/>
                  <a:t>IRR</a:t>
                </a:r>
                <a:r>
                  <a:rPr lang="zh-CN" altLang="en-US" sz="2800" b="1" dirty="0"/>
                  <a:t>法则缺陷：</a:t>
                </a:r>
                <a:endParaRPr lang="en-US" altLang="zh-CN" sz="2800" b="1" dirty="0"/>
              </a:p>
              <a:p>
                <a:pPr algn="l"/>
                <a:r>
                  <a:rPr lang="zh-CN" altLang="en-US" sz="2800" dirty="0"/>
                  <a:t>①</a:t>
                </a:r>
                <a:r>
                  <a:rPr lang="zh-CN" altLang="en-US" sz="2800" b="1" dirty="0"/>
                  <a:t>延迟投资</a:t>
                </a:r>
                <a:r>
                  <a:rPr lang="zh-CN" altLang="en-US" sz="2800" dirty="0"/>
                  <a:t>：由于现金流先收后付造成。</a:t>
                </a:r>
                <a:endParaRPr lang="en-US" altLang="zh-CN" sz="2800" dirty="0"/>
              </a:p>
              <a:p>
                <a:pPr algn="l"/>
                <a:r>
                  <a:rPr lang="zh-CN" altLang="en-US" sz="2800" dirty="0"/>
                  <a:t>解决方法：对于融资型项目，应采取与投资型项目相反的投资法则。</a:t>
                </a:r>
                <a:endParaRPr lang="en-US" altLang="zh-CN" sz="2800" dirty="0"/>
              </a:p>
              <a:p>
                <a:pPr algn="l"/>
                <a:r>
                  <a:rPr lang="zh-CN" altLang="en-US" sz="2800" dirty="0"/>
                  <a:t>②</a:t>
                </a:r>
                <a:r>
                  <a:rPr lang="zh-CN" altLang="en-US" sz="2800" b="1" dirty="0"/>
                  <a:t>多重</a:t>
                </a:r>
                <a:r>
                  <a:rPr lang="en-US" altLang="zh-CN" sz="2800" b="1" dirty="0"/>
                  <a:t>IRR</a:t>
                </a:r>
                <a:r>
                  <a:rPr lang="zh-CN" altLang="en-US" sz="2800" dirty="0"/>
                  <a:t>：通常</a:t>
                </a:r>
                <a:r>
                  <a:rPr lang="en-US" altLang="zh-CN" sz="2800" dirty="0"/>
                  <a:t>IRR</a:t>
                </a:r>
                <a:r>
                  <a:rPr lang="zh-CN" altLang="en-US" sz="2800" dirty="0"/>
                  <a:t>个数与项目的现金流变号次数相同。</a:t>
                </a:r>
                <a:endParaRPr lang="en-US" altLang="zh-CN" sz="2800" dirty="0"/>
              </a:p>
              <a:p>
                <a:pPr algn="l"/>
                <a:r>
                  <a:rPr lang="zh-CN" altLang="en-US" sz="2800" dirty="0"/>
                  <a:t>③</a:t>
                </a:r>
                <a:r>
                  <a:rPr lang="en-US" altLang="zh-CN" sz="2800" b="1" dirty="0"/>
                  <a:t>IRR</a:t>
                </a:r>
                <a:r>
                  <a:rPr lang="zh-CN" altLang="en-US" sz="2800" b="1" dirty="0"/>
                  <a:t>不存在</a:t>
                </a:r>
                <a:endParaRPr lang="zh-CN" altLang="en-US" sz="2800" dirty="0"/>
              </a:p>
            </p:txBody>
          </p:sp>
        </mc:Choice>
        <mc:Fallback xmlns="">
          <p:sp>
            <p:nvSpPr>
              <p:cNvPr id="2" name="文本框 1">
                <a:extLst>
                  <a:ext uri="{FF2B5EF4-FFF2-40B4-BE49-F238E27FC236}">
                    <a16:creationId xmlns:a16="http://schemas.microsoft.com/office/drawing/2014/main" id="{D84BF60F-9404-01AF-A463-FA4A9D25AC96}"/>
                  </a:ext>
                </a:extLst>
              </p:cNvPr>
              <p:cNvSpPr txBox="1">
                <a:spLocks noRot="1" noChangeAspect="1" noMove="1" noResize="1" noEditPoints="1" noAdjustHandles="1" noChangeArrowheads="1" noChangeShapeType="1" noTextEdit="1"/>
              </p:cNvSpPr>
              <p:nvPr/>
            </p:nvSpPr>
            <p:spPr>
              <a:xfrm>
                <a:off x="555812" y="1120385"/>
                <a:ext cx="11080376" cy="5047536"/>
              </a:xfrm>
              <a:prstGeom prst="rect">
                <a:avLst/>
              </a:prstGeom>
              <a:blipFill>
                <a:blip r:embed="rId4"/>
                <a:stretch>
                  <a:fillRect l="-1100" r="-3575"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0018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549122" y="250621"/>
            <a:ext cx="2521844"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增量</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IRR</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法则例题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2A70C6E-EE52-B9FF-43BD-FB92CC363579}"/>
                  </a:ext>
                </a:extLst>
              </p:cNvPr>
              <p:cNvSpPr txBox="1"/>
              <p:nvPr/>
            </p:nvSpPr>
            <p:spPr>
              <a:xfrm>
                <a:off x="555812" y="1041606"/>
                <a:ext cx="11080376" cy="2462213"/>
              </a:xfrm>
              <a:prstGeom prst="rect">
                <a:avLst/>
              </a:prstGeom>
              <a:noFill/>
            </p:spPr>
            <p:txBody>
              <a:bodyPr wrap="square" rtlCol="0">
                <a:spAutoFit/>
              </a:bodyPr>
              <a:lstStyle/>
              <a:p>
                <a:pPr algn="l"/>
                <a:r>
                  <a:rPr lang="zh-CN" altLang="en-US" sz="2800" dirty="0"/>
                  <a:t>课本</a:t>
                </a:r>
                <a:r>
                  <a:rPr lang="en-US" altLang="zh-CN" sz="2800" dirty="0"/>
                  <a:t>P208</a:t>
                </a:r>
                <a:r>
                  <a:rPr lang="zh-CN" altLang="en-US" sz="2800" dirty="0"/>
                  <a:t>例</a:t>
                </a:r>
                <a:r>
                  <a:rPr lang="en-US" altLang="zh-CN" sz="2800" dirty="0"/>
                  <a:t>7.4</a:t>
                </a:r>
                <a:r>
                  <a:rPr lang="zh-CN" altLang="en-US" sz="2800" dirty="0"/>
                  <a:t>改编：</a:t>
                </a:r>
                <a:endParaRPr lang="en-US" altLang="zh-CN" sz="2800" dirty="0"/>
              </a:p>
              <a:p>
                <a:pPr algn="l"/>
                <a:endParaRPr lang="en-US" altLang="zh-CN" sz="1400" dirty="0"/>
              </a:p>
              <a:p>
                <a:pPr algn="l"/>
                <a:r>
                  <a:rPr lang="zh-CN" altLang="en-US" sz="2800" dirty="0"/>
                  <a:t>公司正在考虑检修生产车间，工程队提出两种方案：小修或者大修，这两种选择的现金流如下（单位为：万元）</a:t>
                </a:r>
                <a:endParaRPr lang="en-US" altLang="zh-CN" sz="2800" dirty="0"/>
              </a:p>
              <a:p>
                <a:r>
                  <a:rPr lang="zh-CN" altLang="en-US" sz="2800" dirty="0"/>
                  <a:t>计算每个方案的</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？增量</a:t>
                </a:r>
                <a14:m>
                  <m:oMath xmlns:m="http://schemas.openxmlformats.org/officeDocument/2006/math">
                    <m:r>
                      <a:rPr lang="en-US" altLang="zh-CN" sz="2800" i="1" dirty="0">
                        <a:latin typeface="Cambria Math" panose="02040503050406030204" pitchFamily="18" charset="0"/>
                      </a:rPr>
                      <m:t>𝐼𝑅𝑅</m:t>
                    </m:r>
                  </m:oMath>
                </a14:m>
                <a:r>
                  <a:rPr lang="zh-CN" altLang="en-US" sz="2800" dirty="0"/>
                  <a:t>是多少？如果这两个项目的资本成本都是</a:t>
                </a:r>
                <a:r>
                  <a:rPr lang="en-US" altLang="zh-CN" sz="2800" dirty="0"/>
                  <a:t>12%</a:t>
                </a:r>
                <a:r>
                  <a:rPr lang="zh-CN" altLang="en-US" sz="2800" dirty="0"/>
                  <a:t>，公司应该选择哪个项目？</a:t>
                </a:r>
              </a:p>
            </p:txBody>
          </p:sp>
        </mc:Choice>
        <mc:Fallback xmlns="">
          <p:sp>
            <p:nvSpPr>
              <p:cNvPr id="2" name="文本框 1">
                <a:extLst>
                  <a:ext uri="{FF2B5EF4-FFF2-40B4-BE49-F238E27FC236}">
                    <a16:creationId xmlns:a16="http://schemas.microsoft.com/office/drawing/2014/main" id="{D2A70C6E-EE52-B9FF-43BD-FB92CC363579}"/>
                  </a:ext>
                </a:extLst>
              </p:cNvPr>
              <p:cNvSpPr txBox="1">
                <a:spLocks noRot="1" noChangeAspect="1" noMove="1" noResize="1" noEditPoints="1" noAdjustHandles="1" noChangeArrowheads="1" noChangeShapeType="1" noTextEdit="1"/>
              </p:cNvSpPr>
              <p:nvPr/>
            </p:nvSpPr>
            <p:spPr>
              <a:xfrm>
                <a:off x="555812" y="1041606"/>
                <a:ext cx="11080376" cy="2462213"/>
              </a:xfrm>
              <a:prstGeom prst="rect">
                <a:avLst/>
              </a:prstGeom>
              <a:blipFill>
                <a:blip r:embed="rId4"/>
                <a:stretch>
                  <a:fillRect l="-1100" t="-2970" b="-5693"/>
                </a:stretch>
              </a:blipFill>
            </p:spPr>
            <p:txBody>
              <a:bodyPr/>
              <a:lstStyle/>
              <a:p>
                <a:r>
                  <a:rPr lang="zh-CN" altLang="en-US">
                    <a:noFill/>
                  </a:rPr>
                  <a:t> </a:t>
                </a:r>
              </a:p>
            </p:txBody>
          </p:sp>
        </mc:Fallback>
      </mc:AlternateContent>
      <p:graphicFrame>
        <p:nvGraphicFramePr>
          <p:cNvPr id="3" name="表格 3">
            <a:extLst>
              <a:ext uri="{FF2B5EF4-FFF2-40B4-BE49-F238E27FC236}">
                <a16:creationId xmlns:a16="http://schemas.microsoft.com/office/drawing/2014/main" id="{7CE117B3-06CF-8CB4-8711-8E702FA859F3}"/>
              </a:ext>
            </a:extLst>
          </p:cNvPr>
          <p:cNvGraphicFramePr>
            <a:graphicFrameLocks noGrp="1"/>
          </p:cNvGraphicFramePr>
          <p:nvPr/>
        </p:nvGraphicFramePr>
        <p:xfrm>
          <a:off x="1620800" y="3660089"/>
          <a:ext cx="8950400" cy="2499360"/>
        </p:xfrm>
        <a:graphic>
          <a:graphicData uri="http://schemas.openxmlformats.org/drawingml/2006/table">
            <a:tbl>
              <a:tblPr firstRow="1" bandRow="1">
                <a:tableStyleId>{5C22544A-7EE6-4342-B048-85BDC9FD1C3A}</a:tableStyleId>
              </a:tblPr>
              <a:tblGrid>
                <a:gridCol w="2448000">
                  <a:extLst>
                    <a:ext uri="{9D8B030D-6E8A-4147-A177-3AD203B41FA5}">
                      <a16:colId xmlns:a16="http://schemas.microsoft.com/office/drawing/2014/main" val="2924619359"/>
                    </a:ext>
                  </a:extLst>
                </a:gridCol>
                <a:gridCol w="1625600">
                  <a:extLst>
                    <a:ext uri="{9D8B030D-6E8A-4147-A177-3AD203B41FA5}">
                      <a16:colId xmlns:a16="http://schemas.microsoft.com/office/drawing/2014/main" val="3132175811"/>
                    </a:ext>
                  </a:extLst>
                </a:gridCol>
                <a:gridCol w="1625600">
                  <a:extLst>
                    <a:ext uri="{9D8B030D-6E8A-4147-A177-3AD203B41FA5}">
                      <a16:colId xmlns:a16="http://schemas.microsoft.com/office/drawing/2014/main" val="1480475848"/>
                    </a:ext>
                  </a:extLst>
                </a:gridCol>
                <a:gridCol w="1625600">
                  <a:extLst>
                    <a:ext uri="{9D8B030D-6E8A-4147-A177-3AD203B41FA5}">
                      <a16:colId xmlns:a16="http://schemas.microsoft.com/office/drawing/2014/main" val="2714170808"/>
                    </a:ext>
                  </a:extLst>
                </a:gridCol>
                <a:gridCol w="1625600">
                  <a:extLst>
                    <a:ext uri="{9D8B030D-6E8A-4147-A177-3AD203B41FA5}">
                      <a16:colId xmlns:a16="http://schemas.microsoft.com/office/drawing/2014/main" val="2450803697"/>
                    </a:ext>
                  </a:extLst>
                </a:gridCol>
              </a:tblGrid>
              <a:tr h="370840">
                <a:tc>
                  <a:txBody>
                    <a:bodyPr/>
                    <a:lstStyle/>
                    <a:p>
                      <a:pPr algn="ctr"/>
                      <a:r>
                        <a:rPr lang="zh-CN" altLang="en-US" sz="2800" dirty="0">
                          <a:solidFill>
                            <a:schemeClr val="tx1"/>
                          </a:solidFill>
                        </a:rPr>
                        <a:t>方案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3</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3866556"/>
                  </a:ext>
                </a:extLst>
              </a:tr>
              <a:tr h="370840">
                <a:tc>
                  <a:txBody>
                    <a:bodyPr/>
                    <a:lstStyle/>
                    <a:p>
                      <a:pPr algn="ctr"/>
                      <a:r>
                        <a:rPr lang="zh-CN" altLang="en-US" sz="2800" dirty="0">
                          <a:solidFill>
                            <a:schemeClr val="tx1"/>
                          </a:solidFill>
                        </a:rPr>
                        <a:t>小修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-100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555041"/>
                  </a:ext>
                </a:extLst>
              </a:tr>
              <a:tr h="370840">
                <a:tc>
                  <a:txBody>
                    <a:bodyPr/>
                    <a:lstStyle/>
                    <a:p>
                      <a:pPr algn="ctr"/>
                      <a:r>
                        <a:rPr lang="zh-CN" altLang="en-US" sz="2800" dirty="0">
                          <a:solidFill>
                            <a:schemeClr val="tx1"/>
                          </a:solidFill>
                        </a:rPr>
                        <a:t>大修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-500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8086864"/>
                  </a:ext>
                </a:extLst>
              </a:tr>
              <a:tr h="370840">
                <a:tc>
                  <a:txBody>
                    <a:bodyPr/>
                    <a:lstStyle/>
                    <a:p>
                      <a:pPr algn="ctr"/>
                      <a:r>
                        <a:rPr lang="zh-CN" altLang="en-US" sz="2800" dirty="0">
                          <a:solidFill>
                            <a:schemeClr val="tx1"/>
                          </a:solidFill>
                        </a:rPr>
                        <a:t>增量现金流（大修</a:t>
                      </a:r>
                      <a:r>
                        <a:rPr lang="en-US" altLang="zh-CN" sz="2800" dirty="0">
                          <a:solidFill>
                            <a:schemeClr val="tx1"/>
                          </a:solidFill>
                        </a:rPr>
                        <a:t>-</a:t>
                      </a:r>
                      <a:r>
                        <a:rPr lang="zh-CN" altLang="en-US" sz="2800" dirty="0">
                          <a:solidFill>
                            <a:schemeClr val="tx1"/>
                          </a:solidFill>
                        </a:rPr>
                        <a:t>小修）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-400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1687161"/>
                  </a:ext>
                </a:extLst>
              </a:tr>
            </a:tbl>
          </a:graphicData>
        </a:graphic>
      </p:graphicFrame>
    </p:spTree>
    <p:extLst>
      <p:ext uri="{BB962C8B-B14F-4D97-AF65-F5344CB8AC3E}">
        <p14:creationId xmlns:p14="http://schemas.microsoft.com/office/powerpoint/2010/main" val="2520631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549122" y="250621"/>
            <a:ext cx="2521844"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增量</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IRR</a:t>
            </a: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法则例题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graphicFrame>
        <p:nvGraphicFramePr>
          <p:cNvPr id="3" name="表格 3">
            <a:extLst>
              <a:ext uri="{FF2B5EF4-FFF2-40B4-BE49-F238E27FC236}">
                <a16:creationId xmlns:a16="http://schemas.microsoft.com/office/drawing/2014/main" id="{7CE117B3-06CF-8CB4-8711-8E702FA859F3}"/>
              </a:ext>
            </a:extLst>
          </p:cNvPr>
          <p:cNvGraphicFramePr>
            <a:graphicFrameLocks noGrp="1"/>
          </p:cNvGraphicFramePr>
          <p:nvPr/>
        </p:nvGraphicFramePr>
        <p:xfrm>
          <a:off x="1558661" y="1307837"/>
          <a:ext cx="9074675" cy="2499360"/>
        </p:xfrm>
        <a:graphic>
          <a:graphicData uri="http://schemas.openxmlformats.org/drawingml/2006/table">
            <a:tbl>
              <a:tblPr firstRow="1" bandRow="1">
                <a:tableStyleId>{5C22544A-7EE6-4342-B048-85BDC9FD1C3A}</a:tableStyleId>
              </a:tblPr>
              <a:tblGrid>
                <a:gridCol w="2196000">
                  <a:extLst>
                    <a:ext uri="{9D8B030D-6E8A-4147-A177-3AD203B41FA5}">
                      <a16:colId xmlns:a16="http://schemas.microsoft.com/office/drawing/2014/main" val="2924619359"/>
                    </a:ext>
                  </a:extLst>
                </a:gridCol>
                <a:gridCol w="1375735">
                  <a:extLst>
                    <a:ext uri="{9D8B030D-6E8A-4147-A177-3AD203B41FA5}">
                      <a16:colId xmlns:a16="http://schemas.microsoft.com/office/drawing/2014/main" val="3132175811"/>
                    </a:ext>
                  </a:extLst>
                </a:gridCol>
                <a:gridCol w="1375735">
                  <a:extLst>
                    <a:ext uri="{9D8B030D-6E8A-4147-A177-3AD203B41FA5}">
                      <a16:colId xmlns:a16="http://schemas.microsoft.com/office/drawing/2014/main" val="1480475848"/>
                    </a:ext>
                  </a:extLst>
                </a:gridCol>
                <a:gridCol w="1375735">
                  <a:extLst>
                    <a:ext uri="{9D8B030D-6E8A-4147-A177-3AD203B41FA5}">
                      <a16:colId xmlns:a16="http://schemas.microsoft.com/office/drawing/2014/main" val="2714170808"/>
                    </a:ext>
                  </a:extLst>
                </a:gridCol>
                <a:gridCol w="1375735">
                  <a:extLst>
                    <a:ext uri="{9D8B030D-6E8A-4147-A177-3AD203B41FA5}">
                      <a16:colId xmlns:a16="http://schemas.microsoft.com/office/drawing/2014/main" val="2450803697"/>
                    </a:ext>
                  </a:extLst>
                </a:gridCol>
                <a:gridCol w="1375735">
                  <a:extLst>
                    <a:ext uri="{9D8B030D-6E8A-4147-A177-3AD203B41FA5}">
                      <a16:colId xmlns:a16="http://schemas.microsoft.com/office/drawing/2014/main" val="3879835400"/>
                    </a:ext>
                  </a:extLst>
                </a:gridCol>
              </a:tblGrid>
              <a:tr h="370840">
                <a:tc>
                  <a:txBody>
                    <a:bodyPr/>
                    <a:lstStyle/>
                    <a:p>
                      <a:pPr algn="ctr"/>
                      <a:r>
                        <a:rPr lang="zh-CN" altLang="en-US" sz="2800" dirty="0">
                          <a:solidFill>
                            <a:schemeClr val="tx1"/>
                          </a:solidFill>
                        </a:rPr>
                        <a:t>方案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3</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IRR</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3866556"/>
                  </a:ext>
                </a:extLst>
              </a:tr>
              <a:tr h="370840">
                <a:tc>
                  <a:txBody>
                    <a:bodyPr/>
                    <a:lstStyle/>
                    <a:p>
                      <a:pPr algn="ctr"/>
                      <a:r>
                        <a:rPr lang="zh-CN" altLang="en-US" sz="2800" dirty="0">
                          <a:solidFill>
                            <a:schemeClr val="tx1"/>
                          </a:solidFill>
                        </a:rPr>
                        <a:t>小修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-100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36.31%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555041"/>
                  </a:ext>
                </a:extLst>
              </a:tr>
              <a:tr h="370840">
                <a:tc>
                  <a:txBody>
                    <a:bodyPr/>
                    <a:lstStyle/>
                    <a:p>
                      <a:pPr algn="ctr"/>
                      <a:r>
                        <a:rPr lang="zh-CN" altLang="en-US" sz="2800" dirty="0">
                          <a:solidFill>
                            <a:schemeClr val="tx1"/>
                          </a:solidFill>
                        </a:rPr>
                        <a:t>大修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-500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26.01%</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8086864"/>
                  </a:ext>
                </a:extLst>
              </a:tr>
              <a:tr h="370840">
                <a:tc>
                  <a:txBody>
                    <a:bodyPr/>
                    <a:lstStyle/>
                    <a:p>
                      <a:pPr algn="ctr"/>
                      <a:r>
                        <a:rPr lang="zh-CN" altLang="en-US" sz="2800" dirty="0">
                          <a:solidFill>
                            <a:schemeClr val="tx1"/>
                          </a:solidFill>
                        </a:rPr>
                        <a:t>增量现金流（大修</a:t>
                      </a:r>
                      <a:r>
                        <a:rPr lang="en-US" altLang="zh-CN" sz="2800" dirty="0">
                          <a:solidFill>
                            <a:schemeClr val="tx1"/>
                          </a:solidFill>
                        </a:rPr>
                        <a:t>-</a:t>
                      </a:r>
                      <a:r>
                        <a:rPr lang="zh-CN" altLang="en-US" sz="2800" dirty="0">
                          <a:solidFill>
                            <a:schemeClr val="tx1"/>
                          </a:solidFill>
                        </a:rPr>
                        <a:t>小修）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-400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200</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800" dirty="0">
                          <a:solidFill>
                            <a:schemeClr val="tx1"/>
                          </a:solidFill>
                        </a:rPr>
                        <a:t>23.38%</a:t>
                      </a: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1687161"/>
                  </a:ext>
                </a:extLst>
              </a:tr>
            </a:tbl>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BDF28E5-F964-64E3-06C9-22987E18A503}"/>
                  </a:ext>
                </a:extLst>
              </p:cNvPr>
              <p:cNvSpPr txBox="1"/>
              <p:nvPr/>
            </p:nvSpPr>
            <p:spPr>
              <a:xfrm>
                <a:off x="277905" y="4142772"/>
                <a:ext cx="11636188" cy="1384995"/>
              </a:xfrm>
              <a:prstGeom prst="rect">
                <a:avLst/>
              </a:prstGeom>
              <a:noFill/>
            </p:spPr>
            <p:txBody>
              <a:bodyPr wrap="square" rtlCol="0">
                <a:spAutoFit/>
              </a:bodyPr>
              <a:lstStyle/>
              <a:p>
                <a:r>
                  <a:rPr lang="zh-CN" altLang="en-US" sz="2800" dirty="0"/>
                  <a:t>答案：由于大修</a:t>
                </a:r>
                <a:r>
                  <a:rPr lang="en-US" altLang="zh-CN" sz="2800" dirty="0"/>
                  <a:t>/</a:t>
                </a:r>
                <a:r>
                  <a:rPr lang="zh-CN" altLang="en-US" sz="2800" dirty="0"/>
                  <a:t>小修的投资规模不同，因此不能直接比较它们的</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，需要计算出从小修转向大修的增量现金流的</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。由于增量</a:t>
                </a:r>
                <a14:m>
                  <m:oMath xmlns:m="http://schemas.openxmlformats.org/officeDocument/2006/math">
                    <m:r>
                      <a:rPr lang="en-US" altLang="zh-CN" sz="2800" i="1" dirty="0">
                        <a:latin typeface="Cambria Math" panose="02040503050406030204" pitchFamily="18" charset="0"/>
                      </a:rPr>
                      <m:t>𝐼𝑅𝑅</m:t>
                    </m:r>
                  </m:oMath>
                </a14:m>
                <a:r>
                  <a:rPr lang="zh-CN" altLang="en-US" sz="2800" dirty="0"/>
                  <a:t>＞</a:t>
                </a:r>
                <a:r>
                  <a:rPr lang="en-US" altLang="zh-CN" sz="2800" dirty="0"/>
                  <a:t>12%</a:t>
                </a:r>
                <a:r>
                  <a:rPr lang="zh-CN" altLang="en-US" sz="2800" dirty="0"/>
                  <a:t>，因此从小修转向大修是有利的，故选择大修。</a:t>
                </a:r>
              </a:p>
            </p:txBody>
          </p:sp>
        </mc:Choice>
        <mc:Fallback xmlns="">
          <p:sp>
            <p:nvSpPr>
              <p:cNvPr id="4" name="文本框 3">
                <a:extLst>
                  <a:ext uri="{FF2B5EF4-FFF2-40B4-BE49-F238E27FC236}">
                    <a16:creationId xmlns:a16="http://schemas.microsoft.com/office/drawing/2014/main" id="{4BDF28E5-F964-64E3-06C9-22987E18A503}"/>
                  </a:ext>
                </a:extLst>
              </p:cNvPr>
              <p:cNvSpPr txBox="1">
                <a:spLocks noRot="1" noChangeAspect="1" noMove="1" noResize="1" noEditPoints="1" noAdjustHandles="1" noChangeArrowheads="1" noChangeShapeType="1" noTextEdit="1"/>
              </p:cNvSpPr>
              <p:nvPr/>
            </p:nvSpPr>
            <p:spPr>
              <a:xfrm>
                <a:off x="277905" y="4142772"/>
                <a:ext cx="11636188" cy="1384995"/>
              </a:xfrm>
              <a:prstGeom prst="rect">
                <a:avLst/>
              </a:prstGeom>
              <a:blipFill>
                <a:blip r:embed="rId4"/>
                <a:stretch>
                  <a:fillRect l="-1101" t="-4846" r="-367" b="-11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3061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6" y="250621"/>
            <a:ext cx="172355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回收期法则</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0DF5433-56F5-D451-956A-CF56A8CA6FBA}"/>
                  </a:ext>
                </a:extLst>
              </p:cNvPr>
              <p:cNvSpPr txBox="1"/>
              <p:nvPr/>
            </p:nvSpPr>
            <p:spPr>
              <a:xfrm>
                <a:off x="1223683" y="1210235"/>
                <a:ext cx="9744634" cy="1816972"/>
              </a:xfrm>
              <a:prstGeom prst="rect">
                <a:avLst/>
              </a:prstGeom>
              <a:noFill/>
            </p:spPr>
            <p:txBody>
              <a:bodyPr wrap="square" rtlCol="0">
                <a:spAutoFit/>
              </a:bodyPr>
              <a:lstStyle/>
              <a:p>
                <a:pPr algn="l"/>
                <a:r>
                  <a:rPr lang="zh-CN" altLang="en-US" sz="2800" b="1" dirty="0"/>
                  <a:t>回收期法则</a:t>
                </a:r>
                <a:r>
                  <a:rPr lang="zh-CN" altLang="en-US" sz="2800" dirty="0"/>
                  <a:t>：应</a:t>
                </a:r>
                <a:r>
                  <a:rPr lang="zh-CN" altLang="en-US" sz="2800" dirty="0">
                    <a:solidFill>
                      <a:srgbClr val="FF0000"/>
                    </a:solidFill>
                  </a:rPr>
                  <a:t>只接受回收期</a:t>
                </a:r>
                <a14:m>
                  <m:oMath xmlns:m="http://schemas.openxmlformats.org/officeDocument/2006/math">
                    <m:r>
                      <a:rPr lang="zh-CN" altLang="en-US" sz="2800" i="1" smtClean="0">
                        <a:solidFill>
                          <a:srgbClr val="FF0000"/>
                        </a:solidFill>
                        <a:latin typeface="Cambria Math" panose="02040503050406030204" pitchFamily="18" charset="0"/>
                      </a:rPr>
                      <m:t>≤</m:t>
                    </m:r>
                  </m:oMath>
                </a14:m>
                <a:r>
                  <a:rPr lang="zh-CN" altLang="en-US" sz="2800" dirty="0">
                    <a:solidFill>
                      <a:srgbClr val="FF0000"/>
                    </a:solidFill>
                  </a:rPr>
                  <a:t>预先设定的决策标准</a:t>
                </a:r>
                <a:r>
                  <a:rPr lang="zh-CN" altLang="en-US" sz="2800" dirty="0"/>
                  <a:t>的项目。</a:t>
                </a:r>
                <a:endParaRPr lang="en-US" altLang="zh-CN" sz="2800" dirty="0"/>
              </a:p>
              <a:p>
                <a:pPr algn="l"/>
                <a:endParaRPr lang="en-US" altLang="zh-CN" sz="1400" dirty="0"/>
              </a:p>
              <a:p>
                <a:pPr algn="l"/>
                <a:r>
                  <a:rPr lang="zh-CN" altLang="en-US" sz="2800" b="1" dirty="0"/>
                  <a:t>回收期</a:t>
                </a:r>
                <a:r>
                  <a:rPr lang="zh-CN" altLang="en-US" sz="2800" dirty="0"/>
                  <a:t>：收回初始投资所花费的时间。</a:t>
                </a:r>
                <a:endParaRPr lang="en-US" altLang="zh-CN" sz="2800" dirty="0"/>
              </a:p>
              <a:p>
                <a:pPr algn="l"/>
                <a:r>
                  <a:rPr lang="zh-CN" altLang="en-US" sz="2800" dirty="0"/>
                  <a:t>例：下图中回收期</a:t>
                </a:r>
                <a:r>
                  <a:rPr lang="en-US" altLang="zh-CN" sz="2800" dirty="0"/>
                  <a:t>=3+</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100</m:t>
                        </m:r>
                        <m:r>
                          <a:rPr lang="en-US" altLang="zh-CN" sz="2800" i="1">
                            <a:latin typeface="Cambria Math" panose="02040503050406030204" pitchFamily="18" charset="0"/>
                          </a:rPr>
                          <m:t>−</m:t>
                        </m:r>
                        <m:r>
                          <a:rPr lang="en-US" altLang="zh-CN" sz="2800" b="0" i="1" smtClean="0">
                            <a:latin typeface="Cambria Math" panose="02040503050406030204" pitchFamily="18" charset="0"/>
                          </a:rPr>
                          <m:t>20</m:t>
                        </m:r>
                        <m:r>
                          <a:rPr lang="en-US" altLang="zh-CN" sz="2800" i="1">
                            <a:latin typeface="Cambria Math" panose="02040503050406030204" pitchFamily="18" charset="0"/>
                          </a:rPr>
                          <m:t>−</m:t>
                        </m:r>
                        <m:r>
                          <a:rPr lang="en-US" altLang="zh-CN" sz="2800" b="0" i="1" smtClean="0">
                            <a:latin typeface="Cambria Math" panose="02040503050406030204" pitchFamily="18" charset="0"/>
                          </a:rPr>
                          <m:t>30</m:t>
                        </m:r>
                        <m:r>
                          <a:rPr lang="en-US" altLang="zh-CN" sz="2800" i="1">
                            <a:latin typeface="Cambria Math" panose="02040503050406030204" pitchFamily="18" charset="0"/>
                          </a:rPr>
                          <m:t>−</m:t>
                        </m:r>
                        <m:r>
                          <a:rPr lang="en-US" altLang="zh-CN" sz="2800" b="0" i="1" smtClean="0">
                            <a:latin typeface="Cambria Math" panose="02040503050406030204" pitchFamily="18" charset="0"/>
                          </a:rPr>
                          <m:t>40</m:t>
                        </m:r>
                      </m:num>
                      <m:den>
                        <m:r>
                          <a:rPr lang="en-US" altLang="zh-CN" sz="2800" b="0" i="1" smtClean="0">
                            <a:latin typeface="Cambria Math" panose="02040503050406030204" pitchFamily="18" charset="0"/>
                          </a:rPr>
                          <m:t>50</m:t>
                        </m:r>
                      </m:den>
                    </m:f>
                    <m:r>
                      <a:rPr lang="en-US" altLang="zh-CN" sz="2800" b="0" i="0" smtClean="0">
                        <a:latin typeface="Cambria Math" panose="02040503050406030204" pitchFamily="18" charset="0"/>
                      </a:rPr>
                      <m:t>=3.2</m:t>
                    </m:r>
                  </m:oMath>
                </a14:m>
                <a:r>
                  <a:rPr lang="zh-CN" altLang="en-US" sz="2800" dirty="0"/>
                  <a:t>年</a:t>
                </a:r>
              </a:p>
            </p:txBody>
          </p:sp>
        </mc:Choice>
        <mc:Fallback xmlns="">
          <p:sp>
            <p:nvSpPr>
              <p:cNvPr id="2" name="文本框 1">
                <a:extLst>
                  <a:ext uri="{FF2B5EF4-FFF2-40B4-BE49-F238E27FC236}">
                    <a16:creationId xmlns:a16="http://schemas.microsoft.com/office/drawing/2014/main" id="{70DF5433-56F5-D451-956A-CF56A8CA6FBA}"/>
                  </a:ext>
                </a:extLst>
              </p:cNvPr>
              <p:cNvSpPr txBox="1">
                <a:spLocks noRot="1" noChangeAspect="1" noMove="1" noResize="1" noEditPoints="1" noAdjustHandles="1" noChangeArrowheads="1" noChangeShapeType="1" noTextEdit="1"/>
              </p:cNvSpPr>
              <p:nvPr/>
            </p:nvSpPr>
            <p:spPr>
              <a:xfrm>
                <a:off x="1223683" y="1210235"/>
                <a:ext cx="9744634" cy="1816972"/>
              </a:xfrm>
              <a:prstGeom prst="rect">
                <a:avLst/>
              </a:prstGeom>
              <a:blipFill>
                <a:blip r:embed="rId4"/>
                <a:stretch>
                  <a:fillRect l="-1314" t="-3691" r="-501" b="-167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DE8BD5C-7DE3-FD1E-37C6-F229870C844F}"/>
              </a:ext>
            </a:extLst>
          </p:cNvPr>
          <p:cNvPicPr>
            <a:picLocks noChangeAspect="1"/>
          </p:cNvPicPr>
          <p:nvPr/>
        </p:nvPicPr>
        <p:blipFill>
          <a:blip r:embed="rId5"/>
          <a:stretch>
            <a:fillRect/>
          </a:stretch>
        </p:blipFill>
        <p:spPr>
          <a:xfrm>
            <a:off x="3334915" y="3027207"/>
            <a:ext cx="5522171" cy="1294153"/>
          </a:xfrm>
          <a:prstGeom prst="rect">
            <a:avLst/>
          </a:prstGeom>
        </p:spPr>
      </p:pic>
      <p:sp>
        <p:nvSpPr>
          <p:cNvPr id="7" name="文本框 6">
            <a:extLst>
              <a:ext uri="{FF2B5EF4-FFF2-40B4-BE49-F238E27FC236}">
                <a16:creationId xmlns:a16="http://schemas.microsoft.com/office/drawing/2014/main" id="{5091D58A-BCB1-F675-7388-057250E8691C}"/>
              </a:ext>
            </a:extLst>
          </p:cNvPr>
          <p:cNvSpPr txBox="1"/>
          <p:nvPr/>
        </p:nvSpPr>
        <p:spPr>
          <a:xfrm>
            <a:off x="1223683" y="4249642"/>
            <a:ext cx="9744634" cy="2246769"/>
          </a:xfrm>
          <a:prstGeom prst="rect">
            <a:avLst/>
          </a:prstGeom>
          <a:noFill/>
        </p:spPr>
        <p:txBody>
          <a:bodyPr wrap="square" rtlCol="0">
            <a:spAutoFit/>
          </a:bodyPr>
          <a:lstStyle/>
          <a:p>
            <a:pPr algn="l"/>
            <a:r>
              <a:rPr lang="zh-CN" altLang="en-US" sz="2800" b="1" dirty="0"/>
              <a:t>回收期法则缺陷</a:t>
            </a:r>
            <a:r>
              <a:rPr lang="zh-CN" altLang="en-US" sz="2800" dirty="0"/>
              <a:t>：</a:t>
            </a:r>
            <a:endParaRPr lang="en-US" altLang="zh-CN" sz="2800" dirty="0"/>
          </a:p>
          <a:p>
            <a:pPr algn="l"/>
            <a:r>
              <a:rPr lang="zh-CN" altLang="en-US" sz="2800" dirty="0"/>
              <a:t>①忽视了项目的资本成本和货币时间价值；</a:t>
            </a:r>
            <a:endParaRPr lang="en-US" altLang="zh-CN" sz="2800" dirty="0"/>
          </a:p>
          <a:p>
            <a:pPr algn="l"/>
            <a:r>
              <a:rPr lang="zh-CN" altLang="en-US" sz="2800" dirty="0"/>
              <a:t>解决方法：使用</a:t>
            </a:r>
            <a:r>
              <a:rPr lang="zh-CN" altLang="en-US" sz="2800" dirty="0">
                <a:solidFill>
                  <a:srgbClr val="FF0000"/>
                </a:solidFill>
              </a:rPr>
              <a:t>折现回收期法（动态回收期法）</a:t>
            </a:r>
            <a:endParaRPr lang="en-US" altLang="zh-CN" sz="2800" dirty="0">
              <a:solidFill>
                <a:srgbClr val="FF0000"/>
              </a:solidFill>
            </a:endParaRPr>
          </a:p>
          <a:p>
            <a:pPr algn="l"/>
            <a:r>
              <a:rPr lang="zh-CN" altLang="en-US" sz="2800" dirty="0"/>
              <a:t>②忽视了回收期之后的现金流；</a:t>
            </a:r>
            <a:endParaRPr lang="en-US" altLang="zh-CN" sz="2800" dirty="0"/>
          </a:p>
          <a:p>
            <a:pPr algn="l"/>
            <a:r>
              <a:rPr lang="zh-CN" altLang="en-US" sz="2800" dirty="0"/>
              <a:t>③依赖于特定的决策标准（如何确定一个准确的回收期限？）</a:t>
            </a:r>
          </a:p>
        </p:txBody>
      </p:sp>
    </p:spTree>
    <p:extLst>
      <p:ext uri="{BB962C8B-B14F-4D97-AF65-F5344CB8AC3E}">
        <p14:creationId xmlns:p14="http://schemas.microsoft.com/office/powerpoint/2010/main" val="1761294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互斥项目选择</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23CE5CF-2B9E-26EB-90D3-BBC3A01B8F08}"/>
                  </a:ext>
                </a:extLst>
              </p:cNvPr>
              <p:cNvSpPr txBox="1"/>
              <p:nvPr/>
            </p:nvSpPr>
            <p:spPr>
              <a:xfrm>
                <a:off x="403412" y="1496287"/>
                <a:ext cx="11385176" cy="4062651"/>
              </a:xfrm>
              <a:prstGeom prst="rect">
                <a:avLst/>
              </a:prstGeom>
              <a:noFill/>
            </p:spPr>
            <p:txBody>
              <a:bodyPr wrap="square" rtlCol="0">
                <a:spAutoFit/>
              </a:bodyPr>
              <a:lstStyle/>
              <a:p>
                <a:pPr algn="l"/>
                <a:r>
                  <a:rPr lang="zh-CN" altLang="en-US" sz="2800" dirty="0"/>
                  <a:t>若备选项目</a:t>
                </a:r>
                <a:r>
                  <a:rPr lang="zh-CN" altLang="en-US" sz="2800" dirty="0">
                    <a:solidFill>
                      <a:srgbClr val="FF0000"/>
                    </a:solidFill>
                  </a:rPr>
                  <a:t>互斥</a:t>
                </a:r>
                <a:r>
                  <a:rPr lang="zh-CN" altLang="en-US" sz="2800" dirty="0"/>
                  <a:t>：</a:t>
                </a:r>
                <a:endParaRPr lang="en-US" altLang="zh-CN" sz="2800" dirty="0"/>
              </a:p>
              <a:p>
                <a:pPr algn="l"/>
                <a:r>
                  <a:rPr lang="zh-CN" altLang="en-US" sz="2800" dirty="0"/>
                  <a:t>（</a:t>
                </a:r>
                <a:r>
                  <a:rPr lang="en-US" altLang="zh-CN" sz="2800" dirty="0"/>
                  <a:t>1</a:t>
                </a:r>
                <a:r>
                  <a:rPr lang="zh-CN" altLang="en-US" sz="2800" dirty="0"/>
                  <a:t>）</a:t>
                </a:r>
                <a14:m>
                  <m:oMath xmlns:m="http://schemas.openxmlformats.org/officeDocument/2006/math">
                    <m:r>
                      <a:rPr lang="en-US" altLang="zh-CN" sz="2800" i="1" dirty="0" smtClean="0">
                        <a:latin typeface="Cambria Math" panose="02040503050406030204" pitchFamily="18" charset="0"/>
                      </a:rPr>
                      <m:t>𝑁𝑃𝑉</m:t>
                    </m:r>
                  </m:oMath>
                </a14:m>
                <a:r>
                  <a:rPr lang="zh-CN" altLang="en-US" sz="2800" dirty="0"/>
                  <a:t>法则：选择</a:t>
                </a:r>
                <a14:m>
                  <m:oMath xmlns:m="http://schemas.openxmlformats.org/officeDocument/2006/math">
                    <m:r>
                      <a:rPr lang="en-US" altLang="zh-CN" sz="2800" i="1" dirty="0" smtClean="0">
                        <a:latin typeface="Cambria Math" panose="02040503050406030204" pitchFamily="18" charset="0"/>
                      </a:rPr>
                      <m:t>𝑁𝑃𝑉</m:t>
                    </m:r>
                  </m:oMath>
                </a14:m>
                <a:r>
                  <a:rPr lang="zh-CN" altLang="en-US" sz="2800" dirty="0"/>
                  <a:t>最大的项目，可以最大化地增加财富；</a:t>
                </a:r>
                <a:endParaRPr lang="en-US" altLang="zh-CN" sz="2800" dirty="0"/>
              </a:p>
              <a:p>
                <a:pPr algn="l"/>
                <a:endParaRPr lang="en-US" altLang="zh-CN" sz="1400" dirty="0"/>
              </a:p>
              <a:p>
                <a:pPr algn="l"/>
                <a:r>
                  <a:rPr lang="zh-CN" altLang="en-US" sz="2800" dirty="0"/>
                  <a:t>（</a:t>
                </a:r>
                <a:r>
                  <a:rPr lang="en-US" altLang="zh-CN" sz="2800" dirty="0"/>
                  <a:t>2</a:t>
                </a:r>
                <a:r>
                  <a:rPr lang="zh-CN" altLang="en-US" sz="2800" dirty="0"/>
                  <a:t>）</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法则：存在以下缺陷</a:t>
                </a:r>
                <a:endParaRPr lang="en-US" altLang="zh-CN" sz="2800" dirty="0"/>
              </a:p>
              <a:p>
                <a:pPr algn="l"/>
                <a:r>
                  <a:rPr lang="zh-CN" altLang="en-US" sz="2800" dirty="0"/>
                  <a:t>         ①</a:t>
                </a:r>
                <a:r>
                  <a:rPr lang="zh-CN" altLang="en-US" sz="2800" b="1" dirty="0"/>
                  <a:t>投资规模差异</a:t>
                </a:r>
                <a:r>
                  <a:rPr lang="zh-CN" altLang="en-US" sz="2800" dirty="0"/>
                  <a:t>；②现金流的发生</a:t>
                </a:r>
                <a:r>
                  <a:rPr lang="zh-CN" altLang="en-US" sz="2800" b="1" dirty="0"/>
                  <a:t>时机差异</a:t>
                </a:r>
                <a:r>
                  <a:rPr lang="zh-CN" altLang="en-US" sz="2800" dirty="0"/>
                  <a:t>；③项目间的</a:t>
                </a:r>
                <a:r>
                  <a:rPr lang="zh-CN" altLang="en-US" sz="2800" b="1" dirty="0"/>
                  <a:t>风险差异</a:t>
                </a:r>
                <a:endParaRPr lang="en-US" altLang="zh-CN" sz="2800" b="1" dirty="0"/>
              </a:p>
              <a:p>
                <a:pPr algn="l"/>
                <a:endParaRPr lang="en-US" altLang="zh-CN" sz="1400" b="1" dirty="0"/>
              </a:p>
              <a:p>
                <a:pPr algn="l"/>
                <a:r>
                  <a:rPr lang="zh-CN" altLang="en-US" sz="2800" dirty="0"/>
                  <a:t>（</a:t>
                </a:r>
                <a:r>
                  <a:rPr lang="en-US" altLang="zh-CN" sz="2800" dirty="0"/>
                  <a:t>3</a:t>
                </a:r>
                <a:r>
                  <a:rPr lang="zh-CN" altLang="en-US" sz="2800" dirty="0"/>
                  <a:t>）增量</a:t>
                </a:r>
                <a:r>
                  <a:rPr lang="en-US" altLang="zh-CN" sz="2800" dirty="0"/>
                  <a:t> </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法则：用一个项目取代另一个项目所产生的增量现金流的</a:t>
                </a:r>
                <a14:m>
                  <m:oMath xmlns:m="http://schemas.openxmlformats.org/officeDocument/2006/math">
                    <m:r>
                      <a:rPr lang="en-US" altLang="zh-CN" sz="2800" i="1" dirty="0" smtClean="0">
                        <a:latin typeface="Cambria Math" panose="02040503050406030204" pitchFamily="18" charset="0"/>
                      </a:rPr>
                      <m:t>𝐼𝑅𝑅</m:t>
                    </m:r>
                  </m:oMath>
                </a14:m>
                <a:r>
                  <a:rPr lang="zh-CN" altLang="en-US" sz="2800" dirty="0"/>
                  <a:t>，来衡量取代行为是否有利。</a:t>
                </a:r>
                <a:endParaRPr lang="en-US" altLang="zh-CN" sz="2800" dirty="0"/>
              </a:p>
              <a:p>
                <a:pPr algn="l"/>
                <a:endParaRPr lang="en-US" altLang="zh-CN" sz="1400" dirty="0"/>
              </a:p>
              <a:p>
                <a:pPr algn="l"/>
                <a:r>
                  <a:rPr lang="zh-CN" altLang="en-US" sz="2400" dirty="0">
                    <a:solidFill>
                      <a:srgbClr val="FF0000"/>
                    </a:solidFill>
                  </a:rPr>
                  <a:t>注：除非题目要求你用增量</a:t>
                </a:r>
                <a14:m>
                  <m:oMath xmlns:m="http://schemas.openxmlformats.org/officeDocument/2006/math">
                    <m:r>
                      <a:rPr lang="en-US" altLang="zh-CN" sz="2400" i="1" dirty="0" smtClean="0">
                        <a:solidFill>
                          <a:srgbClr val="FF0000"/>
                        </a:solidFill>
                        <a:latin typeface="Cambria Math" panose="02040503050406030204" pitchFamily="18" charset="0"/>
                      </a:rPr>
                      <m:t>𝐼𝑅𝑅</m:t>
                    </m:r>
                  </m:oMath>
                </a14:m>
                <a:r>
                  <a:rPr lang="zh-CN" altLang="en-US" sz="2400" dirty="0">
                    <a:solidFill>
                      <a:srgbClr val="FF0000"/>
                    </a:solidFill>
                  </a:rPr>
                  <a:t>法则，否则所有的题目都用</a:t>
                </a:r>
                <a:r>
                  <a:rPr lang="en-US" altLang="zh-CN" sz="2400" dirty="0">
                    <a:solidFill>
                      <a:srgbClr val="FF0000"/>
                    </a:solidFill>
                  </a:rPr>
                  <a:t>NPV</a:t>
                </a:r>
                <a:r>
                  <a:rPr lang="zh-CN" altLang="en-US" sz="2400" dirty="0">
                    <a:solidFill>
                      <a:srgbClr val="FF0000"/>
                    </a:solidFill>
                  </a:rPr>
                  <a:t>法则去判断，这样保证绝对不会出错。</a:t>
                </a:r>
              </a:p>
            </p:txBody>
          </p:sp>
        </mc:Choice>
        <mc:Fallback xmlns="">
          <p:sp>
            <p:nvSpPr>
              <p:cNvPr id="2" name="文本框 1">
                <a:extLst>
                  <a:ext uri="{FF2B5EF4-FFF2-40B4-BE49-F238E27FC236}">
                    <a16:creationId xmlns:a16="http://schemas.microsoft.com/office/drawing/2014/main" id="{023CE5CF-2B9E-26EB-90D3-BBC3A01B8F08}"/>
                  </a:ext>
                </a:extLst>
              </p:cNvPr>
              <p:cNvSpPr txBox="1">
                <a:spLocks noRot="1" noChangeAspect="1" noMove="1" noResize="1" noEditPoints="1" noAdjustHandles="1" noChangeArrowheads="1" noChangeShapeType="1" noTextEdit="1"/>
              </p:cNvSpPr>
              <p:nvPr/>
            </p:nvSpPr>
            <p:spPr>
              <a:xfrm>
                <a:off x="403412" y="1496287"/>
                <a:ext cx="11385176" cy="4062651"/>
              </a:xfrm>
              <a:prstGeom prst="rect">
                <a:avLst/>
              </a:prstGeom>
              <a:blipFill>
                <a:blip r:embed="rId4"/>
                <a:stretch>
                  <a:fillRect l="-1071" t="-1649" r="-749" b="-2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77858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获利指数</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72563BE-B375-61FD-0E47-8071185F4DDA}"/>
                  </a:ext>
                </a:extLst>
              </p:cNvPr>
              <p:cNvSpPr txBox="1"/>
              <p:nvPr/>
            </p:nvSpPr>
            <p:spPr>
              <a:xfrm>
                <a:off x="115684" y="1985432"/>
                <a:ext cx="11960632" cy="2887137"/>
              </a:xfrm>
              <a:prstGeom prst="rect">
                <a:avLst/>
              </a:prstGeom>
              <a:noFill/>
            </p:spPr>
            <p:txBody>
              <a:bodyPr wrap="square" rtlCol="0">
                <a:spAutoFit/>
              </a:bodyPr>
              <a:lstStyle/>
              <a:p>
                <a:pPr algn="l"/>
                <a:r>
                  <a:rPr lang="zh-CN" altLang="en-US" sz="2800" b="1" dirty="0"/>
                  <a:t>资源约束条件下的项目选择</a:t>
                </a:r>
                <a:r>
                  <a:rPr lang="zh-CN" altLang="en-US" sz="2800" dirty="0"/>
                  <a:t>：不同项目对于某一</a:t>
                </a:r>
                <a:r>
                  <a:rPr lang="zh-CN" altLang="en-US" sz="2800" dirty="0">
                    <a:solidFill>
                      <a:srgbClr val="FF0000"/>
                    </a:solidFill>
                  </a:rPr>
                  <a:t>特定稀缺资源</a:t>
                </a:r>
                <a:r>
                  <a:rPr lang="zh-CN" altLang="en-US" sz="2800" dirty="0"/>
                  <a:t>的需求量不同</a:t>
                </a:r>
                <a:endParaRPr lang="en-US" altLang="zh-CN" sz="2800" dirty="0"/>
              </a:p>
              <a:p>
                <a:pPr algn="l"/>
                <a:endParaRPr lang="en-US" altLang="zh-CN" sz="1400" dirty="0"/>
              </a:p>
              <a:p>
                <a:pPr algn="l"/>
                <a14:m>
                  <m:oMath xmlns:m="http://schemas.openxmlformats.org/officeDocument/2006/math">
                    <m:r>
                      <a:rPr lang="zh-CN" altLang="en-US" sz="2800" i="1" dirty="0" smtClean="0">
                        <a:solidFill>
                          <a:srgbClr val="FF0000"/>
                        </a:solidFill>
                        <a:latin typeface="Cambria Math" panose="02040503050406030204" pitchFamily="18" charset="0"/>
                      </a:rPr>
                      <m:t>获利指数</m:t>
                    </m:r>
                    <m:r>
                      <a:rPr lang="en-US" altLang="zh-CN" sz="2800" b="0" i="0" dirty="0" smtClean="0">
                        <a:solidFill>
                          <a:srgbClr val="FF0000"/>
                        </a:solidFill>
                        <a:latin typeface="Cambria Math" panose="02040503050406030204" pitchFamily="18" charset="0"/>
                        <a:ea typeface="Cambria Math" panose="02040503050406030204" pitchFamily="18" charset="0"/>
                      </a:rPr>
                      <m:t>=</m:t>
                    </m:r>
                    <m:box>
                      <m:boxPr>
                        <m:ctrlPr>
                          <a:rPr lang="en-US" altLang="zh-CN" sz="2800" b="0" i="1" dirty="0" smtClean="0">
                            <a:solidFill>
                              <a:srgbClr val="FF0000"/>
                            </a:solidFill>
                            <a:latin typeface="Cambria Math" panose="02040503050406030204" pitchFamily="18" charset="0"/>
                            <a:ea typeface="Cambria Math" panose="02040503050406030204" pitchFamily="18" charset="0"/>
                          </a:rPr>
                        </m:ctrlPr>
                      </m:boxPr>
                      <m:e>
                        <m:argPr>
                          <m:argSz m:val="-1"/>
                        </m:argPr>
                        <m:f>
                          <m:fPr>
                            <m:ctrlPr>
                              <a:rPr lang="en-US" altLang="zh-CN" sz="2800" b="0" i="1" dirty="0" smtClean="0">
                                <a:solidFill>
                                  <a:srgbClr val="FF0000"/>
                                </a:solidFill>
                                <a:latin typeface="Cambria Math" panose="02040503050406030204" pitchFamily="18" charset="0"/>
                                <a:ea typeface="Cambria Math" panose="02040503050406030204" pitchFamily="18" charset="0"/>
                              </a:rPr>
                            </m:ctrlPr>
                          </m:fPr>
                          <m:num>
                            <m:r>
                              <a:rPr lang="en-US" altLang="zh-CN" sz="2800" b="0" i="1" dirty="0" smtClean="0">
                                <a:solidFill>
                                  <a:srgbClr val="FF0000"/>
                                </a:solidFill>
                                <a:latin typeface="Cambria Math" panose="02040503050406030204" pitchFamily="18" charset="0"/>
                                <a:ea typeface="Cambria Math" panose="02040503050406030204" pitchFamily="18" charset="0"/>
                              </a:rPr>
                              <m:t>𝑁𝑃𝑉</m:t>
                            </m:r>
                          </m:num>
                          <m:den>
                            <m:r>
                              <a:rPr lang="zh-CN" altLang="en-US" sz="2800" i="1" dirty="0">
                                <a:solidFill>
                                  <a:srgbClr val="FF0000"/>
                                </a:solidFill>
                                <a:latin typeface="Cambria Math" panose="02040503050406030204" pitchFamily="18" charset="0"/>
                              </a:rPr>
                              <m:t>消耗的资源</m:t>
                            </m:r>
                          </m:den>
                        </m:f>
                      </m:e>
                    </m:box>
                  </m:oMath>
                </a14:m>
                <a:r>
                  <a:rPr lang="zh-CN" altLang="en-US" sz="2800" dirty="0">
                    <a:latin typeface="Cambria Math" panose="02040503050406030204" pitchFamily="18" charset="0"/>
                  </a:rPr>
                  <a:t>（可以通过获利指数寻找要采纳的最优项目组合）</a:t>
                </a:r>
                <a:endParaRPr lang="en-US" altLang="zh-CN" sz="2800" dirty="0">
                  <a:latin typeface="Cambria Math" panose="02040503050406030204" pitchFamily="18" charset="0"/>
                </a:endParaRPr>
              </a:p>
              <a:p>
                <a:pPr algn="l"/>
                <a:endParaRPr lang="en-US" altLang="zh-CN" sz="1400" dirty="0">
                  <a:latin typeface="Cambria Math" panose="02040503050406030204" pitchFamily="18" charset="0"/>
                </a:endParaRPr>
              </a:p>
              <a:p>
                <a:pPr algn="l"/>
                <a:r>
                  <a:rPr lang="zh-CN" altLang="en-US" sz="2800" b="1" dirty="0">
                    <a:latin typeface="Cambria Math" panose="02040503050406030204" pitchFamily="18" charset="0"/>
                  </a:rPr>
                  <a:t>获利指数缺点</a:t>
                </a:r>
                <a:r>
                  <a:rPr lang="zh-CN" altLang="en-US" sz="2800" dirty="0">
                    <a:latin typeface="Cambria Math" panose="02040503050406030204" pitchFamily="18" charset="0"/>
                  </a:rPr>
                  <a:t>：</a:t>
                </a:r>
                <a:endParaRPr lang="en-US" altLang="zh-CN" sz="2800" dirty="0">
                  <a:latin typeface="Cambria Math" panose="02040503050406030204" pitchFamily="18" charset="0"/>
                </a:endParaRPr>
              </a:p>
              <a:p>
                <a:pPr algn="l"/>
                <a:r>
                  <a:rPr lang="zh-CN" altLang="en-US" sz="2800" dirty="0">
                    <a:latin typeface="Cambria Math" panose="02040503050406030204" pitchFamily="18" charset="0"/>
                  </a:rPr>
                  <a:t>①基于获利指数排序所选择的项目组合，应</a:t>
                </a:r>
                <a:r>
                  <a:rPr lang="zh-CN" altLang="en-US" sz="2800" dirty="0">
                    <a:solidFill>
                      <a:srgbClr val="FF0000"/>
                    </a:solidFill>
                    <a:latin typeface="Cambria Math" panose="02040503050406030204" pitchFamily="18" charset="0"/>
                  </a:rPr>
                  <a:t>完全利用所提供的资源</a:t>
                </a:r>
                <a:r>
                  <a:rPr lang="zh-CN" altLang="en-US" sz="2800" dirty="0">
                    <a:latin typeface="Cambria Math" panose="02040503050406030204" pitchFamily="18" charset="0"/>
                  </a:rPr>
                  <a:t>；</a:t>
                </a:r>
                <a:endParaRPr lang="en-US" altLang="zh-CN" sz="2800" dirty="0">
                  <a:latin typeface="Cambria Math" panose="02040503050406030204" pitchFamily="18" charset="0"/>
                </a:endParaRPr>
              </a:p>
              <a:p>
                <a:pPr algn="l"/>
                <a:r>
                  <a:rPr lang="zh-CN" altLang="en-US" sz="2800" dirty="0">
                    <a:latin typeface="Cambria Math" panose="02040503050406030204" pitchFamily="18" charset="0"/>
                  </a:rPr>
                  <a:t>②</a:t>
                </a:r>
                <a:r>
                  <a:rPr lang="zh-CN" altLang="en-US" sz="2800" dirty="0">
                    <a:solidFill>
                      <a:srgbClr val="FF0000"/>
                    </a:solidFill>
                    <a:latin typeface="Cambria Math" panose="02040503050406030204" pitchFamily="18" charset="0"/>
                  </a:rPr>
                  <a:t>只存在一种相关的资源约束</a:t>
                </a:r>
                <a:r>
                  <a:rPr lang="zh-CN" altLang="en-US" sz="2800" dirty="0">
                    <a:latin typeface="Cambria Math" panose="02040503050406030204" pitchFamily="18" charset="0"/>
                  </a:rPr>
                  <a:t>。</a:t>
                </a:r>
                <a:endParaRPr lang="en-US" altLang="zh-CN" sz="2800" dirty="0">
                  <a:latin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E72563BE-B375-61FD-0E47-8071185F4DDA}"/>
                  </a:ext>
                </a:extLst>
              </p:cNvPr>
              <p:cNvSpPr txBox="1">
                <a:spLocks noRot="1" noChangeAspect="1" noMove="1" noResize="1" noEditPoints="1" noAdjustHandles="1" noChangeArrowheads="1" noChangeShapeType="1" noTextEdit="1"/>
              </p:cNvSpPr>
              <p:nvPr/>
            </p:nvSpPr>
            <p:spPr>
              <a:xfrm>
                <a:off x="115684" y="1985432"/>
                <a:ext cx="11960632" cy="2887137"/>
              </a:xfrm>
              <a:prstGeom prst="rect">
                <a:avLst/>
              </a:prstGeom>
              <a:blipFill>
                <a:blip r:embed="rId4"/>
                <a:stretch>
                  <a:fillRect l="-1070" t="-2537" r="-408" b="-50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0178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获利指数</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72563BE-B375-61FD-0E47-8071185F4DDA}"/>
                  </a:ext>
                </a:extLst>
              </p:cNvPr>
              <p:cNvSpPr txBox="1"/>
              <p:nvPr/>
            </p:nvSpPr>
            <p:spPr>
              <a:xfrm>
                <a:off x="115684" y="1358465"/>
                <a:ext cx="11960632" cy="4141070"/>
              </a:xfrm>
              <a:prstGeom prst="rect">
                <a:avLst/>
              </a:prstGeom>
              <a:noFill/>
            </p:spPr>
            <p:txBody>
              <a:bodyPr wrap="square" rtlCol="0">
                <a:spAutoFit/>
              </a:bodyPr>
              <a:lstStyle/>
              <a:p>
                <a:pPr algn="l"/>
                <a:r>
                  <a:rPr lang="zh-CN" altLang="en-US" sz="2800" dirty="0">
                    <a:solidFill>
                      <a:srgbClr val="FF0000"/>
                    </a:solidFill>
                    <a:latin typeface="Cambria Math" panose="02040503050406030204" pitchFamily="18" charset="0"/>
                  </a:rPr>
                  <a:t>特例</a:t>
                </a:r>
                <a:r>
                  <a:rPr lang="zh-CN" altLang="en-US" sz="2800" dirty="0">
                    <a:latin typeface="Cambria Math" panose="02040503050406030204" pitchFamily="18" charset="0"/>
                  </a:rPr>
                  <a:t>：</a:t>
                </a:r>
                <a:r>
                  <a:rPr lang="zh-CN" altLang="en-US" sz="2800" dirty="0">
                    <a:solidFill>
                      <a:schemeClr val="accent1"/>
                    </a:solidFill>
                    <a:latin typeface="Cambria Math" panose="02040503050406030204" pitchFamily="18" charset="0"/>
                  </a:rPr>
                  <a:t>特定的稀缺资源是项目的初始投资额（即初始投资额有限）</a:t>
                </a:r>
                <a:r>
                  <a:rPr lang="zh-CN" altLang="en-US" sz="2800" dirty="0">
                    <a:latin typeface="Cambria Math" panose="02040503050406030204" pitchFamily="18" charset="0"/>
                  </a:rPr>
                  <a:t>。</a:t>
                </a:r>
                <a:endParaRPr lang="en-US" altLang="zh-CN" sz="2800" dirty="0">
                  <a:latin typeface="Cambria Math" panose="02040503050406030204" pitchFamily="18" charset="0"/>
                </a:endParaRPr>
              </a:p>
              <a:p>
                <a:pPr algn="l"/>
                <a:endParaRPr lang="en-US" altLang="zh-CN" sz="1400" dirty="0">
                  <a:latin typeface="Cambria Math" panose="02040503050406030204" pitchFamily="18" charset="0"/>
                </a:endParaRPr>
              </a:p>
              <a:p>
                <a:r>
                  <a:rPr lang="zh-CN" altLang="en-US" sz="2800" dirty="0">
                    <a:latin typeface="Cambria Math" panose="02040503050406030204" pitchFamily="18" charset="0"/>
                  </a:rPr>
                  <a:t>盈利指数</a:t>
                </a:r>
                <a14:m>
                  <m:oMath xmlns:m="http://schemas.openxmlformats.org/officeDocument/2006/math">
                    <m:r>
                      <a:rPr lang="en-US" altLang="zh-CN" sz="2800" i="1" dirty="0" smtClean="0">
                        <a:latin typeface="Cambria Math" panose="02040503050406030204" pitchFamily="18" charset="0"/>
                      </a:rPr>
                      <m:t>𝑃𝐼</m:t>
                    </m:r>
                    <m:r>
                      <a:rPr lang="en-US" altLang="zh-CN" sz="2800" i="1" dirty="0" smtClean="0">
                        <a:latin typeface="Cambria Math" panose="02040503050406030204" pitchFamily="18" charset="0"/>
                      </a:rPr>
                      <m:t>=</m:t>
                    </m:r>
                    <m:f>
                      <m:fPr>
                        <m:ctrlPr>
                          <a:rPr lang="en-US" altLang="zh-CN" sz="2800" i="1" dirty="0" smtClean="0">
                            <a:latin typeface="Cambria Math" panose="02040503050406030204" pitchFamily="18" charset="0"/>
                          </a:rPr>
                        </m:ctrlPr>
                      </m:fPr>
                      <m:num>
                        <m:r>
                          <a:rPr lang="zh-CN" altLang="en-US" sz="2800" i="1" dirty="0">
                            <a:latin typeface="Cambria Math" panose="02040503050406030204" pitchFamily="18" charset="0"/>
                          </a:rPr>
                          <m:t>未来</m:t>
                        </m:r>
                        <m:r>
                          <a:rPr lang="zh-CN" altLang="en-US" sz="2800" i="1" dirty="0" smtClean="0">
                            <a:latin typeface="Cambria Math" panose="02040503050406030204" pitchFamily="18" charset="0"/>
                          </a:rPr>
                          <m:t>现金流</m:t>
                        </m:r>
                        <m:r>
                          <a:rPr lang="zh-CN" altLang="en-US" sz="2800" i="1" dirty="0">
                            <a:latin typeface="Cambria Math" panose="02040503050406030204" pitchFamily="18" charset="0"/>
                          </a:rPr>
                          <m:t>的现值</m:t>
                        </m:r>
                      </m:num>
                      <m:den>
                        <m:r>
                          <a:rPr lang="zh-CN" altLang="en-US" sz="2800" i="1" dirty="0">
                            <a:latin typeface="Cambria Math" panose="02040503050406030204" pitchFamily="18" charset="0"/>
                          </a:rPr>
                          <m:t>原始投资</m:t>
                        </m:r>
                        <m:r>
                          <a:rPr lang="zh-CN" altLang="en-US" sz="2800" i="1" dirty="0" smtClean="0">
                            <a:latin typeface="Cambria Math" panose="02040503050406030204" pitchFamily="18" charset="0"/>
                          </a:rPr>
                          <m:t>的现值</m:t>
                        </m:r>
                      </m:den>
                    </m:f>
                    <m:r>
                      <a:rPr lang="en-US" altLang="zh-CN" sz="2800" b="0" i="0" dirty="0" smtClean="0">
                        <a:latin typeface="Cambria Math" panose="02040503050406030204" pitchFamily="18" charset="0"/>
                      </a:rPr>
                      <m:t>=1+</m:t>
                    </m:r>
                    <m:f>
                      <m:fPr>
                        <m:ctrlPr>
                          <a:rPr lang="en-US" altLang="zh-CN" sz="2800" i="1" dirty="0">
                            <a:latin typeface="Cambria Math" panose="02040503050406030204" pitchFamily="18" charset="0"/>
                          </a:rPr>
                        </m:ctrlPr>
                      </m:fPr>
                      <m:num>
                        <m:r>
                          <a:rPr lang="en-US" altLang="zh-CN" sz="2800" b="0" i="1" dirty="0" smtClean="0">
                            <a:latin typeface="Cambria Math" panose="02040503050406030204" pitchFamily="18" charset="0"/>
                          </a:rPr>
                          <m:t>𝑁𝑃𝑉</m:t>
                        </m:r>
                      </m:num>
                      <m:den>
                        <m:r>
                          <a:rPr lang="zh-CN" altLang="en-US" sz="2800" i="1" dirty="0">
                            <a:latin typeface="Cambria Math" panose="02040503050406030204" pitchFamily="18" charset="0"/>
                          </a:rPr>
                          <m:t>原始投资的现值</m:t>
                        </m:r>
                      </m:den>
                    </m:f>
                  </m:oMath>
                </a14:m>
                <a:endParaRPr lang="en-US" altLang="zh-CN" sz="2800" dirty="0">
                  <a:latin typeface="Cambria Math" panose="02040503050406030204" pitchFamily="18" charset="0"/>
                </a:endParaRPr>
              </a:p>
              <a:p>
                <a:endParaRPr lang="en-US" altLang="zh-CN" sz="1400" dirty="0">
                  <a:latin typeface="Cambria Math" panose="02040503050406030204" pitchFamily="18" charset="0"/>
                </a:endParaRPr>
              </a:p>
              <a:p>
                <a:r>
                  <a:rPr lang="zh-CN" altLang="en-US" sz="2800" dirty="0">
                    <a:latin typeface="Cambria Math" panose="02040503050406030204" pitchFamily="18" charset="0"/>
                  </a:rPr>
                  <a:t>获利指数决策法：</a:t>
                </a:r>
                <a:r>
                  <a:rPr lang="zh-CN" altLang="en-US" sz="2800" dirty="0">
                    <a:solidFill>
                      <a:srgbClr val="FF0000"/>
                    </a:solidFill>
                    <a:latin typeface="Cambria Math" panose="02040503050406030204" pitchFamily="18" charset="0"/>
                  </a:rPr>
                  <a:t>若</a:t>
                </a:r>
                <a14:m>
                  <m:oMath xmlns:m="http://schemas.openxmlformats.org/officeDocument/2006/math">
                    <m:r>
                      <a:rPr lang="en-US" altLang="zh-CN" sz="2800" i="1" dirty="0" smtClean="0">
                        <a:solidFill>
                          <a:srgbClr val="FF0000"/>
                        </a:solidFill>
                        <a:latin typeface="Cambria Math" panose="02040503050406030204" pitchFamily="18" charset="0"/>
                      </a:rPr>
                      <m:t>𝑃𝐼</m:t>
                    </m:r>
                    <m:r>
                      <a:rPr lang="en-US" altLang="zh-CN" sz="2800" b="0" i="0" dirty="0" smtClean="0">
                        <a:solidFill>
                          <a:srgbClr val="FF0000"/>
                        </a:solidFill>
                        <a:latin typeface="Cambria Math" panose="02040503050406030204" pitchFamily="18" charset="0"/>
                      </a:rPr>
                      <m:t>&gt;1</m:t>
                    </m:r>
                  </m:oMath>
                </a14:m>
                <a:r>
                  <a:rPr lang="zh-CN" altLang="en-US" sz="2800" dirty="0">
                    <a:solidFill>
                      <a:srgbClr val="FF0000"/>
                    </a:solidFill>
                    <a:latin typeface="Cambria Math" panose="02040503050406030204" pitchFamily="18" charset="0"/>
                  </a:rPr>
                  <a:t>，则项目可行；若</a:t>
                </a:r>
                <a14:m>
                  <m:oMath xmlns:m="http://schemas.openxmlformats.org/officeDocument/2006/math">
                    <m:r>
                      <a:rPr lang="en-US" altLang="zh-CN" sz="2800" i="1" dirty="0">
                        <a:solidFill>
                          <a:srgbClr val="FF0000"/>
                        </a:solidFill>
                        <a:latin typeface="Cambria Math" panose="02040503050406030204" pitchFamily="18" charset="0"/>
                      </a:rPr>
                      <m:t>𝑃𝐼</m:t>
                    </m:r>
                    <m:r>
                      <a:rPr lang="en-US" altLang="zh-CN" sz="2800" b="0" i="1" dirty="0" smtClean="0">
                        <a:solidFill>
                          <a:srgbClr val="FF0000"/>
                        </a:solidFill>
                        <a:latin typeface="Cambria Math" panose="02040503050406030204" pitchFamily="18" charset="0"/>
                      </a:rPr>
                      <m:t>&lt;</m:t>
                    </m:r>
                    <m:r>
                      <a:rPr lang="en-US" altLang="zh-CN" sz="2800" dirty="0">
                        <a:solidFill>
                          <a:srgbClr val="FF0000"/>
                        </a:solidFill>
                        <a:latin typeface="Cambria Math" panose="02040503050406030204" pitchFamily="18" charset="0"/>
                      </a:rPr>
                      <m:t>1</m:t>
                    </m:r>
                  </m:oMath>
                </a14:m>
                <a:r>
                  <a:rPr lang="zh-CN" altLang="en-US" sz="2800" dirty="0">
                    <a:solidFill>
                      <a:srgbClr val="FF0000"/>
                    </a:solidFill>
                    <a:latin typeface="Cambria Math" panose="02040503050406030204" pitchFamily="18" charset="0"/>
                  </a:rPr>
                  <a:t>，则项目不可行</a:t>
                </a:r>
                <a:r>
                  <a:rPr lang="zh-CN" altLang="en-US" sz="2800" dirty="0">
                    <a:latin typeface="Cambria Math" panose="02040503050406030204" pitchFamily="18" charset="0"/>
                  </a:rPr>
                  <a:t>；</a:t>
                </a:r>
                <a:endParaRPr lang="en-US" altLang="zh-CN" sz="2800" dirty="0">
                  <a:latin typeface="Cambria Math" panose="02040503050406030204" pitchFamily="18" charset="0"/>
                </a:endParaRPr>
              </a:p>
              <a:p>
                <a:endParaRPr lang="en-US" altLang="zh-CN" sz="1400" dirty="0">
                  <a:latin typeface="Cambria Math" panose="02040503050406030204" pitchFamily="18" charset="0"/>
                </a:endParaRPr>
              </a:p>
              <a:p>
                <a:r>
                  <a:rPr lang="zh-CN" altLang="en-US" sz="2800" b="0" i="0" dirty="0">
                    <a:solidFill>
                      <a:srgbClr val="191919"/>
                    </a:solidFill>
                    <a:effectLst/>
                    <a:latin typeface="PingFang SC"/>
                  </a:rPr>
                  <a:t>获利指数法与</a:t>
                </a:r>
                <a14:m>
                  <m:oMath xmlns:m="http://schemas.openxmlformats.org/officeDocument/2006/math">
                    <m:r>
                      <a:rPr lang="en-US" altLang="zh-CN" sz="2800" b="0" i="1" dirty="0" smtClean="0">
                        <a:solidFill>
                          <a:srgbClr val="191919"/>
                        </a:solidFill>
                        <a:effectLst/>
                        <a:latin typeface="Cambria Math" panose="02040503050406030204" pitchFamily="18" charset="0"/>
                      </a:rPr>
                      <m:t>𝑁𝑃𝑉</m:t>
                    </m:r>
                  </m:oMath>
                </a14:m>
                <a:r>
                  <a:rPr lang="zh-CN" altLang="en-US" sz="2800" b="0" i="0" dirty="0">
                    <a:solidFill>
                      <a:srgbClr val="191919"/>
                    </a:solidFill>
                    <a:effectLst/>
                    <a:latin typeface="PingFang SC"/>
                  </a:rPr>
                  <a:t>法相比有如下缺点：</a:t>
                </a:r>
                <a:endParaRPr lang="en-US" altLang="zh-CN" sz="2800" b="0" i="0" dirty="0">
                  <a:solidFill>
                    <a:srgbClr val="191919"/>
                  </a:solidFill>
                  <a:effectLst/>
                  <a:latin typeface="PingFang SC"/>
                </a:endParaRPr>
              </a:p>
              <a:p>
                <a:r>
                  <a:rPr lang="zh-CN" altLang="en-US" sz="2800" b="0" i="0" dirty="0">
                    <a:solidFill>
                      <a:srgbClr val="191919"/>
                    </a:solidFill>
                    <a:effectLst/>
                    <a:latin typeface="PingFang SC"/>
                  </a:rPr>
                  <a:t>①无法直接反应投资项目的实际收益率，获利指数法得出的是一单位成本所得收益；</a:t>
                </a:r>
                <a:endParaRPr lang="en-US" altLang="zh-CN" sz="2800" b="0" i="0" dirty="0">
                  <a:solidFill>
                    <a:srgbClr val="191919"/>
                  </a:solidFill>
                  <a:effectLst/>
                  <a:latin typeface="PingFang SC"/>
                </a:endParaRPr>
              </a:p>
              <a:p>
                <a:r>
                  <a:rPr lang="zh-CN" altLang="en-US" sz="2800" b="0" i="0" dirty="0">
                    <a:solidFill>
                      <a:srgbClr val="191919"/>
                    </a:solidFill>
                    <a:effectLst/>
                    <a:latin typeface="PingFang SC"/>
                  </a:rPr>
                  <a:t>②公司经营的目标是股东财富最大化而不是收益率最大化。</a:t>
                </a:r>
                <a:endParaRPr lang="en-US" altLang="zh-CN" sz="2800" dirty="0">
                  <a:latin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E72563BE-B375-61FD-0E47-8071185F4DDA}"/>
                  </a:ext>
                </a:extLst>
              </p:cNvPr>
              <p:cNvSpPr txBox="1">
                <a:spLocks noRot="1" noChangeAspect="1" noMove="1" noResize="1" noEditPoints="1" noAdjustHandles="1" noChangeArrowheads="1" noChangeShapeType="1" noTextEdit="1"/>
              </p:cNvSpPr>
              <p:nvPr/>
            </p:nvSpPr>
            <p:spPr>
              <a:xfrm>
                <a:off x="115684" y="1358465"/>
                <a:ext cx="11960632" cy="4141070"/>
              </a:xfrm>
              <a:prstGeom prst="rect">
                <a:avLst/>
              </a:prstGeom>
              <a:blipFill>
                <a:blip r:embed="rId4"/>
                <a:stretch>
                  <a:fillRect l="-1070" t="-1620" r="-408" b="-32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0197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获利指数例题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5DA358A-9E60-A0DA-6793-231857A7ADA6}"/>
                  </a:ext>
                </a:extLst>
              </p:cNvPr>
              <p:cNvGraphicFramePr>
                <a:graphicFrameLocks noGrp="1"/>
              </p:cNvGraphicFramePr>
              <p:nvPr/>
            </p:nvGraphicFramePr>
            <p:xfrm>
              <a:off x="2675999" y="2702859"/>
              <a:ext cx="6840000" cy="365760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861747983"/>
                        </a:ext>
                      </a:extLst>
                    </a:gridCol>
                    <a:gridCol w="2160000">
                      <a:extLst>
                        <a:ext uri="{9D8B030D-6E8A-4147-A177-3AD203B41FA5}">
                          <a16:colId xmlns:a16="http://schemas.microsoft.com/office/drawing/2014/main" val="662544945"/>
                        </a:ext>
                      </a:extLst>
                    </a:gridCol>
                    <a:gridCol w="3240000">
                      <a:extLst>
                        <a:ext uri="{9D8B030D-6E8A-4147-A177-3AD203B41FA5}">
                          <a16:colId xmlns:a16="http://schemas.microsoft.com/office/drawing/2014/main" val="2103317084"/>
                        </a:ext>
                      </a:extLst>
                    </a:gridCol>
                  </a:tblGrid>
                  <a:tr h="370840">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altLang="zh-CN" sz="2400" b="1" i="1" dirty="0" smtClean="0">
                                  <a:solidFill>
                                    <a:schemeClr val="tx1"/>
                                  </a:solidFill>
                                  <a:latin typeface="Cambria Math" panose="02040503050406030204" pitchFamily="18" charset="0"/>
                                </a:rPr>
                                <m:t>𝑵𝑷𝑽</m:t>
                              </m:r>
                            </m:oMath>
                          </a14:m>
                          <a:r>
                            <a:rPr lang="zh-CN" altLang="en-US" sz="2400" b="1" dirty="0">
                              <a:solidFill>
                                <a:schemeClr val="tx1"/>
                              </a:solidFill>
                            </a:rPr>
                            <a:t>（万元）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需要的厂房面积（亩）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408633"/>
                      </a:ext>
                    </a:extLst>
                  </a:tr>
                  <a:tr h="37084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794650"/>
                      </a:ext>
                    </a:extLst>
                  </a:tr>
                  <a:tr h="370840">
                    <a:tc>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2385391"/>
                      </a:ext>
                    </a:extLst>
                  </a:tr>
                  <a:tr h="370840">
                    <a:tc>
                      <a:txBody>
                        <a:bodyPr/>
                        <a:lstStyle/>
                        <a:p>
                          <a:pPr algn="ctr"/>
                          <a:r>
                            <a:rPr lang="en-US" altLang="zh-CN" sz="2400" dirty="0">
                              <a:solidFill>
                                <a:schemeClr val="tx1"/>
                              </a:solidFill>
                            </a:rPr>
                            <a:t>C</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8648161"/>
                      </a:ext>
                    </a:extLst>
                  </a:tr>
                  <a:tr h="370840">
                    <a:tc>
                      <a:txBody>
                        <a:bodyPr/>
                        <a:lstStyle/>
                        <a:p>
                          <a:pPr algn="ctr"/>
                          <a:r>
                            <a:rPr lang="en-US" altLang="zh-CN" sz="2400" dirty="0">
                              <a:solidFill>
                                <a:schemeClr val="tx1"/>
                              </a:solidFill>
                            </a:rPr>
                            <a:t>D</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1400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67544"/>
                      </a:ext>
                    </a:extLst>
                  </a:tr>
                  <a:tr h="370840">
                    <a:tc>
                      <a:txBody>
                        <a:bodyPr/>
                        <a:lstStyle/>
                        <a:p>
                          <a:pPr algn="ctr"/>
                          <a:r>
                            <a:rPr lang="en-US" altLang="zh-CN" sz="2400" dirty="0">
                              <a:solidFill>
                                <a:schemeClr val="tx1"/>
                              </a:solidFill>
                            </a:rPr>
                            <a:t>E</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7812890"/>
                      </a:ext>
                    </a:extLst>
                  </a:tr>
                  <a:tr h="370840">
                    <a:tc>
                      <a:txBody>
                        <a:bodyPr/>
                        <a:lstStyle/>
                        <a:p>
                          <a:pPr algn="ctr"/>
                          <a:r>
                            <a:rPr lang="en-US" altLang="zh-CN" sz="2400" dirty="0">
                              <a:solidFill>
                                <a:schemeClr val="tx1"/>
                              </a:solidFill>
                            </a:rPr>
                            <a:t>F</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985373"/>
                      </a:ext>
                    </a:extLst>
                  </a:tr>
                  <a:tr h="370840">
                    <a:tc>
                      <a:txBody>
                        <a:bodyPr/>
                        <a:lstStyle/>
                        <a:p>
                          <a:pPr algn="ctr"/>
                          <a:r>
                            <a:rPr lang="en-US" altLang="zh-CN" sz="2400" dirty="0">
                              <a:solidFill>
                                <a:schemeClr val="tx1"/>
                              </a:solidFill>
                            </a:rPr>
                            <a:t>G</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8043423"/>
                      </a:ext>
                    </a:extLst>
                  </a:tr>
                </a:tbl>
              </a:graphicData>
            </a:graphic>
          </p:graphicFrame>
        </mc:Choice>
        <mc:Fallback xmlns="">
          <p:graphicFrame>
            <p:nvGraphicFramePr>
              <p:cNvPr id="3" name="表格 3">
                <a:extLst>
                  <a:ext uri="{FF2B5EF4-FFF2-40B4-BE49-F238E27FC236}">
                    <a16:creationId xmlns:a16="http://schemas.microsoft.com/office/drawing/2014/main" id="{D5DA358A-9E60-A0DA-6793-231857A7ADA6}"/>
                  </a:ext>
                </a:extLst>
              </p:cNvPr>
              <p:cNvGraphicFramePr>
                <a:graphicFrameLocks noGrp="1"/>
              </p:cNvGraphicFramePr>
              <p:nvPr>
                <p:extLst>
                  <p:ext uri="{D42A27DB-BD31-4B8C-83A1-F6EECF244321}">
                    <p14:modId xmlns:p14="http://schemas.microsoft.com/office/powerpoint/2010/main" val="4239670945"/>
                  </p:ext>
                </p:extLst>
              </p:nvPr>
            </p:nvGraphicFramePr>
            <p:xfrm>
              <a:off x="2675999" y="2702859"/>
              <a:ext cx="6840000" cy="365760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861747983"/>
                        </a:ext>
                      </a:extLst>
                    </a:gridCol>
                    <a:gridCol w="2160000">
                      <a:extLst>
                        <a:ext uri="{9D8B030D-6E8A-4147-A177-3AD203B41FA5}">
                          <a16:colId xmlns:a16="http://schemas.microsoft.com/office/drawing/2014/main" val="662544945"/>
                        </a:ext>
                      </a:extLst>
                    </a:gridCol>
                    <a:gridCol w="3240000">
                      <a:extLst>
                        <a:ext uri="{9D8B030D-6E8A-4147-A177-3AD203B41FA5}">
                          <a16:colId xmlns:a16="http://schemas.microsoft.com/office/drawing/2014/main" val="2103317084"/>
                        </a:ext>
                      </a:extLst>
                    </a:gridCol>
                  </a:tblGrid>
                  <a:tr h="457200">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7042" t="-9333" r="-150423" b="-732000"/>
                          </a:stretch>
                        </a:blipFill>
                      </a:tcPr>
                    </a:tc>
                    <a:tc>
                      <a:txBody>
                        <a:bodyPr/>
                        <a:lstStyle/>
                        <a:p>
                          <a:pPr algn="ctr"/>
                          <a:r>
                            <a:rPr lang="zh-CN" altLang="en-US" sz="2400" dirty="0">
                              <a:solidFill>
                                <a:schemeClr val="tx1"/>
                              </a:solidFill>
                            </a:rPr>
                            <a:t>需要的厂房面积（亩）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408633"/>
                      </a:ext>
                    </a:extLst>
                  </a:tr>
                  <a:tr h="45720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794650"/>
                      </a:ext>
                    </a:extLst>
                  </a:tr>
                  <a:tr h="457200">
                    <a:tc>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2385391"/>
                      </a:ext>
                    </a:extLst>
                  </a:tr>
                  <a:tr h="457200">
                    <a:tc>
                      <a:txBody>
                        <a:bodyPr/>
                        <a:lstStyle/>
                        <a:p>
                          <a:pPr algn="ctr"/>
                          <a:r>
                            <a:rPr lang="en-US" altLang="zh-CN" sz="2400" dirty="0">
                              <a:solidFill>
                                <a:schemeClr val="tx1"/>
                              </a:solidFill>
                            </a:rPr>
                            <a:t>C</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8648161"/>
                      </a:ext>
                    </a:extLst>
                  </a:tr>
                  <a:tr h="457200">
                    <a:tc>
                      <a:txBody>
                        <a:bodyPr/>
                        <a:lstStyle/>
                        <a:p>
                          <a:pPr algn="ctr"/>
                          <a:r>
                            <a:rPr lang="en-US" altLang="zh-CN" sz="2400" dirty="0">
                              <a:solidFill>
                                <a:schemeClr val="tx1"/>
                              </a:solidFill>
                            </a:rPr>
                            <a:t>D</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1400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67544"/>
                      </a:ext>
                    </a:extLst>
                  </a:tr>
                  <a:tr h="457200">
                    <a:tc>
                      <a:txBody>
                        <a:bodyPr/>
                        <a:lstStyle/>
                        <a:p>
                          <a:pPr algn="ctr"/>
                          <a:r>
                            <a:rPr lang="en-US" altLang="zh-CN" sz="2400" dirty="0">
                              <a:solidFill>
                                <a:schemeClr val="tx1"/>
                              </a:solidFill>
                            </a:rPr>
                            <a:t>E</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7812890"/>
                      </a:ext>
                    </a:extLst>
                  </a:tr>
                  <a:tr h="457200">
                    <a:tc>
                      <a:txBody>
                        <a:bodyPr/>
                        <a:lstStyle/>
                        <a:p>
                          <a:pPr algn="ctr"/>
                          <a:r>
                            <a:rPr lang="en-US" altLang="zh-CN" sz="2400" dirty="0">
                              <a:solidFill>
                                <a:schemeClr val="tx1"/>
                              </a:solidFill>
                            </a:rPr>
                            <a:t>F</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985373"/>
                      </a:ext>
                    </a:extLst>
                  </a:tr>
                  <a:tr h="457200">
                    <a:tc>
                      <a:txBody>
                        <a:bodyPr/>
                        <a:lstStyle/>
                        <a:p>
                          <a:pPr algn="ctr"/>
                          <a:r>
                            <a:rPr lang="en-US" altLang="zh-CN" sz="2400" dirty="0">
                              <a:solidFill>
                                <a:schemeClr val="tx1"/>
                              </a:solidFill>
                            </a:rPr>
                            <a:t>G</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8043423"/>
                      </a:ext>
                    </a:extLst>
                  </a:tr>
                </a:tbl>
              </a:graphicData>
            </a:graphic>
          </p:graphicFrame>
        </mc:Fallback>
      </mc:AlternateContent>
      <p:sp>
        <p:nvSpPr>
          <p:cNvPr id="4" name="文本框 3">
            <a:extLst>
              <a:ext uri="{FF2B5EF4-FFF2-40B4-BE49-F238E27FC236}">
                <a16:creationId xmlns:a16="http://schemas.microsoft.com/office/drawing/2014/main" id="{EF733C5C-3C53-10FE-83AF-7159ECB40515}"/>
              </a:ext>
            </a:extLst>
          </p:cNvPr>
          <p:cNvSpPr txBox="1"/>
          <p:nvPr/>
        </p:nvSpPr>
        <p:spPr>
          <a:xfrm>
            <a:off x="484092" y="907353"/>
            <a:ext cx="11223813" cy="1600438"/>
          </a:xfrm>
          <a:prstGeom prst="rect">
            <a:avLst/>
          </a:prstGeom>
          <a:noFill/>
        </p:spPr>
        <p:txBody>
          <a:bodyPr wrap="square" rtlCol="0">
            <a:spAutoFit/>
          </a:bodyPr>
          <a:lstStyle/>
          <a:p>
            <a:pPr algn="l"/>
            <a:r>
              <a:rPr lang="zh-CN" altLang="en-US" sz="2800" dirty="0"/>
              <a:t>例题：课本</a:t>
            </a:r>
            <a:r>
              <a:rPr lang="en-US" altLang="zh-CN" sz="2800" dirty="0"/>
              <a:t>P212</a:t>
            </a:r>
            <a:r>
              <a:rPr lang="zh-CN" altLang="en-US" sz="2800" dirty="0"/>
              <a:t>例</a:t>
            </a:r>
            <a:r>
              <a:rPr lang="en-US" altLang="zh-CN" sz="2800" dirty="0"/>
              <a:t>7.5</a:t>
            </a:r>
            <a:r>
              <a:rPr lang="zh-CN" altLang="en-US" sz="2800" dirty="0"/>
              <a:t>改编</a:t>
            </a:r>
            <a:endParaRPr lang="en-US" altLang="zh-CN" sz="2800" dirty="0"/>
          </a:p>
          <a:p>
            <a:pPr algn="l"/>
            <a:endParaRPr lang="en-US" altLang="zh-CN" sz="1400" dirty="0"/>
          </a:p>
          <a:p>
            <a:pPr algn="l"/>
            <a:r>
              <a:rPr lang="zh-CN" altLang="en-US" sz="2800" dirty="0"/>
              <a:t>假设甲公司有厂房共</a:t>
            </a:r>
            <a:r>
              <a:rPr lang="en-US" altLang="zh-CN" sz="2800" b="1" dirty="0"/>
              <a:t>200</a:t>
            </a:r>
            <a:r>
              <a:rPr lang="zh-CN" altLang="en-US" sz="2800" dirty="0"/>
              <a:t>亩，以下有</a:t>
            </a:r>
            <a:r>
              <a:rPr lang="en-US" altLang="zh-CN" sz="2800" dirty="0"/>
              <a:t>A</a:t>
            </a:r>
            <a:r>
              <a:rPr lang="zh-CN" altLang="en-US" sz="2800" dirty="0"/>
              <a:t>、</a:t>
            </a:r>
            <a:r>
              <a:rPr lang="en-US" altLang="zh-CN" sz="2800" dirty="0"/>
              <a:t>B</a:t>
            </a:r>
            <a:r>
              <a:rPr lang="zh-CN" altLang="en-US" sz="2800" dirty="0"/>
              <a:t>、</a:t>
            </a:r>
            <a:r>
              <a:rPr lang="en-US" altLang="zh-CN" sz="2800" dirty="0"/>
              <a:t>C</a:t>
            </a:r>
            <a:r>
              <a:rPr lang="zh-CN" altLang="en-US" sz="2800" dirty="0"/>
              <a:t>、</a:t>
            </a:r>
            <a:r>
              <a:rPr lang="en-US" altLang="zh-CN" sz="2800" dirty="0"/>
              <a:t>D</a:t>
            </a:r>
            <a:r>
              <a:rPr lang="zh-CN" altLang="en-US" sz="2800" dirty="0"/>
              <a:t>、</a:t>
            </a:r>
            <a:r>
              <a:rPr lang="en-US" altLang="zh-CN" sz="2800" dirty="0"/>
              <a:t>E</a:t>
            </a:r>
            <a:r>
              <a:rPr lang="zh-CN" altLang="en-US" sz="2800" dirty="0"/>
              <a:t>、</a:t>
            </a:r>
            <a:r>
              <a:rPr lang="en-US" altLang="zh-CN" sz="2800" dirty="0"/>
              <a:t>F</a:t>
            </a:r>
            <a:r>
              <a:rPr lang="zh-CN" altLang="en-US" sz="2800" dirty="0"/>
              <a:t>、</a:t>
            </a:r>
            <a:r>
              <a:rPr lang="en-US" altLang="zh-CN" sz="2800" dirty="0"/>
              <a:t>G</a:t>
            </a:r>
            <a:r>
              <a:rPr lang="zh-CN" altLang="en-US" sz="2800" dirty="0"/>
              <a:t>等</a:t>
            </a:r>
            <a:r>
              <a:rPr lang="en-US" altLang="zh-CN" sz="2800" dirty="0"/>
              <a:t>7</a:t>
            </a:r>
            <a:r>
              <a:rPr lang="zh-CN" altLang="en-US" sz="2800" dirty="0"/>
              <a:t>个项目可供选择，请问甲公司应该怎么选择使得公司利益最大化？</a:t>
            </a:r>
          </a:p>
        </p:txBody>
      </p:sp>
    </p:spTree>
    <p:extLst>
      <p:ext uri="{BB962C8B-B14F-4D97-AF65-F5344CB8AC3E}">
        <p14:creationId xmlns:p14="http://schemas.microsoft.com/office/powerpoint/2010/main" val="38956778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获利指数例题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D5DA358A-9E60-A0DA-6793-231857A7ADA6}"/>
                  </a:ext>
                </a:extLst>
              </p:cNvPr>
              <p:cNvGraphicFramePr>
                <a:graphicFrameLocks noGrp="1"/>
              </p:cNvGraphicFramePr>
              <p:nvPr/>
            </p:nvGraphicFramePr>
            <p:xfrm>
              <a:off x="156000" y="1569720"/>
              <a:ext cx="11880000" cy="402336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861747983"/>
                        </a:ext>
                      </a:extLst>
                    </a:gridCol>
                    <a:gridCol w="2160000">
                      <a:extLst>
                        <a:ext uri="{9D8B030D-6E8A-4147-A177-3AD203B41FA5}">
                          <a16:colId xmlns:a16="http://schemas.microsoft.com/office/drawing/2014/main" val="662544945"/>
                        </a:ext>
                      </a:extLst>
                    </a:gridCol>
                    <a:gridCol w="3240000">
                      <a:extLst>
                        <a:ext uri="{9D8B030D-6E8A-4147-A177-3AD203B41FA5}">
                          <a16:colId xmlns:a16="http://schemas.microsoft.com/office/drawing/2014/main" val="2103317084"/>
                        </a:ext>
                      </a:extLst>
                    </a:gridCol>
                    <a:gridCol w="2520000">
                      <a:extLst>
                        <a:ext uri="{9D8B030D-6E8A-4147-A177-3AD203B41FA5}">
                          <a16:colId xmlns:a16="http://schemas.microsoft.com/office/drawing/2014/main" val="1749385556"/>
                        </a:ext>
                      </a:extLst>
                    </a:gridCol>
                    <a:gridCol w="2520000">
                      <a:extLst>
                        <a:ext uri="{9D8B030D-6E8A-4147-A177-3AD203B41FA5}">
                          <a16:colId xmlns:a16="http://schemas.microsoft.com/office/drawing/2014/main" val="4104777103"/>
                        </a:ext>
                      </a:extLst>
                    </a:gridCol>
                  </a:tblGrid>
                  <a:tr h="370840">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altLang="zh-CN" sz="2400" b="1" i="1" dirty="0" smtClean="0">
                                  <a:solidFill>
                                    <a:schemeClr val="tx1"/>
                                  </a:solidFill>
                                  <a:latin typeface="Cambria Math" panose="02040503050406030204" pitchFamily="18" charset="0"/>
                                </a:rPr>
                                <m:t>𝑵𝑷𝑽</m:t>
                              </m:r>
                            </m:oMath>
                          </a14:m>
                          <a:r>
                            <a:rPr lang="zh-CN" altLang="en-US" sz="2400" b="1" dirty="0">
                              <a:solidFill>
                                <a:schemeClr val="tx1"/>
                              </a:solidFill>
                            </a:rPr>
                            <a:t>（万元）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需要的厂房面积（亩）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获利指数（每亩厂房创造的</a:t>
                          </a:r>
                          <a:r>
                            <a:rPr lang="en-US" altLang="zh-CN" sz="2400" dirty="0">
                              <a:solidFill>
                                <a:schemeClr val="tx1"/>
                              </a:solidFill>
                            </a:rPr>
                            <a:t>NPV</a:t>
                          </a:r>
                          <a:r>
                            <a:rPr lang="zh-CN" altLang="en-US" sz="2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累计需要的厂房总面积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408633"/>
                      </a:ext>
                    </a:extLst>
                  </a:tr>
                  <a:tr h="370840">
                    <a:tc>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794650"/>
                      </a:ext>
                    </a:extLst>
                  </a:tr>
                  <a:tr h="370840">
                    <a:tc>
                      <a:txBody>
                        <a:bodyPr/>
                        <a:lstStyle/>
                        <a:p>
                          <a:pPr algn="ctr"/>
                          <a:r>
                            <a:rPr lang="en-US" altLang="zh-CN" sz="2400" dirty="0">
                              <a:solidFill>
                                <a:schemeClr val="tx1"/>
                              </a:solidFill>
                            </a:rPr>
                            <a:t>G</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2385391"/>
                      </a:ext>
                    </a:extLst>
                  </a:tr>
                  <a:tr h="37084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36</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8648161"/>
                      </a:ext>
                    </a:extLst>
                  </a:tr>
                  <a:tr h="370840">
                    <a:tc>
                      <a:txBody>
                        <a:bodyPr/>
                        <a:lstStyle/>
                        <a:p>
                          <a:pPr algn="ctr"/>
                          <a:r>
                            <a:rPr lang="en-US" altLang="zh-CN" sz="2400" dirty="0">
                              <a:solidFill>
                                <a:schemeClr val="tx1"/>
                              </a:solidFill>
                            </a:rPr>
                            <a:t>F</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rgbClr val="FF0000"/>
                              </a:solidFill>
                            </a:rPr>
                            <a:t>190</a:t>
                          </a:r>
                          <a:endParaRPr lang="zh-CN" altLang="en-US" sz="2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67544"/>
                      </a:ext>
                    </a:extLst>
                  </a:tr>
                  <a:tr h="370840">
                    <a:tc>
                      <a:txBody>
                        <a:bodyPr/>
                        <a:lstStyle/>
                        <a:p>
                          <a:pPr algn="ctr"/>
                          <a:r>
                            <a:rPr lang="en-US" altLang="zh-CN" sz="2400" dirty="0">
                              <a:solidFill>
                                <a:schemeClr val="tx1"/>
                              </a:solidFill>
                            </a:rPr>
                            <a:t>D</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1400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7812890"/>
                      </a:ext>
                    </a:extLst>
                  </a:tr>
                  <a:tr h="370840">
                    <a:tc>
                      <a:txBody>
                        <a:bodyPr/>
                        <a:lstStyle/>
                        <a:p>
                          <a:pPr algn="ctr"/>
                          <a:r>
                            <a:rPr lang="en-US" altLang="zh-CN" sz="2400" dirty="0">
                              <a:solidFill>
                                <a:schemeClr val="tx1"/>
                              </a:solidFill>
                            </a:rPr>
                            <a:t>E</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290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985373"/>
                      </a:ext>
                    </a:extLst>
                  </a:tr>
                  <a:tr h="370840">
                    <a:tc>
                      <a:txBody>
                        <a:bodyPr/>
                        <a:lstStyle/>
                        <a:p>
                          <a:pPr algn="ctr"/>
                          <a:r>
                            <a:rPr lang="en-US" altLang="zh-CN" sz="2400" dirty="0">
                              <a:solidFill>
                                <a:schemeClr val="tx1"/>
                              </a:solidFill>
                            </a:rPr>
                            <a:t>C</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17.78</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8043423"/>
                      </a:ext>
                    </a:extLst>
                  </a:tr>
                </a:tbl>
              </a:graphicData>
            </a:graphic>
          </p:graphicFrame>
        </mc:Choice>
        <mc:Fallback xmlns="">
          <p:graphicFrame>
            <p:nvGraphicFramePr>
              <p:cNvPr id="3" name="表格 3">
                <a:extLst>
                  <a:ext uri="{FF2B5EF4-FFF2-40B4-BE49-F238E27FC236}">
                    <a16:creationId xmlns:a16="http://schemas.microsoft.com/office/drawing/2014/main" id="{D5DA358A-9E60-A0DA-6793-231857A7ADA6}"/>
                  </a:ext>
                </a:extLst>
              </p:cNvPr>
              <p:cNvGraphicFramePr>
                <a:graphicFrameLocks noGrp="1"/>
              </p:cNvGraphicFramePr>
              <p:nvPr>
                <p:extLst>
                  <p:ext uri="{D42A27DB-BD31-4B8C-83A1-F6EECF244321}">
                    <p14:modId xmlns:p14="http://schemas.microsoft.com/office/powerpoint/2010/main" val="2683736471"/>
                  </p:ext>
                </p:extLst>
              </p:nvPr>
            </p:nvGraphicFramePr>
            <p:xfrm>
              <a:off x="156000" y="1569720"/>
              <a:ext cx="11880000" cy="402336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3861747983"/>
                        </a:ext>
                      </a:extLst>
                    </a:gridCol>
                    <a:gridCol w="2160000">
                      <a:extLst>
                        <a:ext uri="{9D8B030D-6E8A-4147-A177-3AD203B41FA5}">
                          <a16:colId xmlns:a16="http://schemas.microsoft.com/office/drawing/2014/main" val="662544945"/>
                        </a:ext>
                      </a:extLst>
                    </a:gridCol>
                    <a:gridCol w="3240000">
                      <a:extLst>
                        <a:ext uri="{9D8B030D-6E8A-4147-A177-3AD203B41FA5}">
                          <a16:colId xmlns:a16="http://schemas.microsoft.com/office/drawing/2014/main" val="2103317084"/>
                        </a:ext>
                      </a:extLst>
                    </a:gridCol>
                    <a:gridCol w="2520000">
                      <a:extLst>
                        <a:ext uri="{9D8B030D-6E8A-4147-A177-3AD203B41FA5}">
                          <a16:colId xmlns:a16="http://schemas.microsoft.com/office/drawing/2014/main" val="1749385556"/>
                        </a:ext>
                      </a:extLst>
                    </a:gridCol>
                    <a:gridCol w="2520000">
                      <a:extLst>
                        <a:ext uri="{9D8B030D-6E8A-4147-A177-3AD203B41FA5}">
                          <a16:colId xmlns:a16="http://schemas.microsoft.com/office/drawing/2014/main" val="4104777103"/>
                        </a:ext>
                      </a:extLst>
                    </a:gridCol>
                  </a:tblGrid>
                  <a:tr h="822960">
                    <a:tc>
                      <a:txBody>
                        <a:bodyPr/>
                        <a:lstStyle/>
                        <a:p>
                          <a:pPr algn="ctr"/>
                          <a:r>
                            <a:rPr lang="zh-CN" altLang="en-US" sz="2400" dirty="0">
                              <a:solidFill>
                                <a:schemeClr val="tx1"/>
                              </a:solidFill>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6761" t="-4444" r="-383380" b="-406667"/>
                          </a:stretch>
                        </a:blipFill>
                      </a:tcPr>
                    </a:tc>
                    <a:tc>
                      <a:txBody>
                        <a:bodyPr/>
                        <a:lstStyle/>
                        <a:p>
                          <a:pPr algn="ctr"/>
                          <a:r>
                            <a:rPr lang="zh-CN" altLang="en-US" sz="2400" dirty="0">
                              <a:solidFill>
                                <a:schemeClr val="tx1"/>
                              </a:solidFill>
                            </a:rPr>
                            <a:t>需要的厂房面积（亩）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获利指数（每亩厂房创造的</a:t>
                          </a:r>
                          <a:r>
                            <a:rPr lang="en-US" altLang="zh-CN" sz="2400" dirty="0">
                              <a:solidFill>
                                <a:schemeClr val="tx1"/>
                              </a:solidFill>
                            </a:rPr>
                            <a:t>NPV</a:t>
                          </a:r>
                          <a:r>
                            <a:rPr lang="zh-CN" altLang="en-US" sz="2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a:solidFill>
                                <a:schemeClr val="tx1"/>
                              </a:solidFill>
                            </a:rPr>
                            <a:t>累计需要的厂房总面积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408633"/>
                      </a:ext>
                    </a:extLst>
                  </a:tr>
                  <a:tr h="457200">
                    <a:tc>
                      <a:txBody>
                        <a:bodyPr/>
                        <a:lstStyle/>
                        <a:p>
                          <a:pPr algn="ctr"/>
                          <a:r>
                            <a:rPr lang="en-US" altLang="zh-CN" sz="2400" dirty="0">
                              <a:solidFill>
                                <a:schemeClr val="tx1"/>
                              </a:solidFill>
                            </a:rPr>
                            <a:t>B</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2500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794650"/>
                      </a:ext>
                    </a:extLst>
                  </a:tr>
                  <a:tr h="457200">
                    <a:tc>
                      <a:txBody>
                        <a:bodyPr/>
                        <a:lstStyle/>
                        <a:p>
                          <a:pPr algn="ctr"/>
                          <a:r>
                            <a:rPr lang="en-US" altLang="zh-CN" sz="2400" dirty="0">
                              <a:solidFill>
                                <a:schemeClr val="tx1"/>
                              </a:solidFill>
                            </a:rPr>
                            <a:t>G</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2385391"/>
                      </a:ext>
                    </a:extLst>
                  </a:tr>
                  <a:tr h="457200">
                    <a:tc>
                      <a:txBody>
                        <a:bodyPr/>
                        <a:lstStyle/>
                        <a:p>
                          <a:pPr algn="ctr"/>
                          <a:r>
                            <a:rPr lang="en-US" altLang="zh-CN" sz="2400" dirty="0">
                              <a:solidFill>
                                <a:schemeClr val="tx1"/>
                              </a:solidFill>
                            </a:rPr>
                            <a:t>A</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50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36</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8648161"/>
                      </a:ext>
                    </a:extLst>
                  </a:tr>
                  <a:tr h="457200">
                    <a:tc>
                      <a:txBody>
                        <a:bodyPr/>
                        <a:lstStyle/>
                        <a:p>
                          <a:pPr algn="ctr"/>
                          <a:r>
                            <a:rPr lang="en-US" altLang="zh-CN" sz="2400" dirty="0">
                              <a:solidFill>
                                <a:schemeClr val="tx1"/>
                              </a:solidFill>
                            </a:rPr>
                            <a:t>F</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2100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rgbClr val="FF0000"/>
                              </a:solidFill>
                            </a:rPr>
                            <a:t>190</a:t>
                          </a:r>
                          <a:endParaRPr lang="zh-CN" altLang="en-US" sz="2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67544"/>
                      </a:ext>
                    </a:extLst>
                  </a:tr>
                  <a:tr h="457200">
                    <a:tc>
                      <a:txBody>
                        <a:bodyPr/>
                        <a:lstStyle/>
                        <a:p>
                          <a:pPr algn="ctr"/>
                          <a:r>
                            <a:rPr lang="en-US" altLang="zh-CN" sz="2400" dirty="0">
                              <a:solidFill>
                                <a:schemeClr val="tx1"/>
                              </a:solidFill>
                            </a:rPr>
                            <a:t>D</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1400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230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7812890"/>
                      </a:ext>
                    </a:extLst>
                  </a:tr>
                  <a:tr h="457200">
                    <a:tc>
                      <a:txBody>
                        <a:bodyPr/>
                        <a:lstStyle/>
                        <a:p>
                          <a:pPr algn="ctr"/>
                          <a:r>
                            <a:rPr lang="en-US" altLang="zh-CN" sz="2400" dirty="0">
                              <a:solidFill>
                                <a:schemeClr val="tx1"/>
                              </a:solidFill>
                            </a:rPr>
                            <a:t>E</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1200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60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290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985373"/>
                      </a:ext>
                    </a:extLst>
                  </a:tr>
                  <a:tr h="457200">
                    <a:tc>
                      <a:txBody>
                        <a:bodyPr/>
                        <a:lstStyle/>
                        <a:p>
                          <a:pPr algn="ctr"/>
                          <a:r>
                            <a:rPr lang="en-US" altLang="zh-CN" sz="2400" dirty="0">
                              <a:solidFill>
                                <a:schemeClr val="tx1"/>
                              </a:solidFill>
                            </a:rPr>
                            <a:t>C</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800</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45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17.78</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335</a:t>
                          </a:r>
                          <a:endParaRPr lang="zh-CN"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8043423"/>
                      </a:ext>
                    </a:extLst>
                  </a:tr>
                </a:tbl>
              </a:graphicData>
            </a:graphic>
          </p:graphicFrame>
        </mc:Fallback>
      </mc:AlternateContent>
    </p:spTree>
    <p:extLst>
      <p:ext uri="{BB962C8B-B14F-4D97-AF65-F5344CB8AC3E}">
        <p14:creationId xmlns:p14="http://schemas.microsoft.com/office/powerpoint/2010/main" val="34783228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794383"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获利指数例题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8AF5FAA-C979-EEE4-0568-9ED30ADEBFB0}"/>
                  </a:ext>
                </a:extLst>
              </p:cNvPr>
              <p:cNvSpPr txBox="1"/>
              <p:nvPr/>
            </p:nvSpPr>
            <p:spPr>
              <a:xfrm>
                <a:off x="197223" y="876559"/>
                <a:ext cx="11797553" cy="3539430"/>
              </a:xfrm>
              <a:prstGeom prst="rect">
                <a:avLst/>
              </a:prstGeom>
              <a:noFill/>
            </p:spPr>
            <p:txBody>
              <a:bodyPr wrap="square" rtlCol="0">
                <a:spAutoFit/>
              </a:bodyPr>
              <a:lstStyle/>
              <a:p>
                <a:r>
                  <a:rPr lang="zh-CN" altLang="en-US" sz="2800" dirty="0"/>
                  <a:t>答案：</a:t>
                </a:r>
                <a:endParaRPr lang="en-US" altLang="zh-CN" sz="2800" dirty="0"/>
              </a:p>
              <a:p>
                <a:r>
                  <a:rPr lang="zh-CN" altLang="en-US" sz="2800" dirty="0"/>
                  <a:t>我们可以分别计算出</a:t>
                </a:r>
                <a:r>
                  <a:rPr lang="en-US" altLang="zh-CN" sz="2800" dirty="0"/>
                  <a:t>A~G</a:t>
                </a:r>
                <a:r>
                  <a:rPr lang="zh-CN" altLang="en-US" sz="2800" dirty="0"/>
                  <a:t>这</a:t>
                </a:r>
                <a:r>
                  <a:rPr lang="en-US" altLang="zh-CN" sz="2800" dirty="0"/>
                  <a:t>7</a:t>
                </a:r>
                <a:r>
                  <a:rPr lang="zh-CN" altLang="en-US" sz="2800" dirty="0"/>
                  <a:t>个项目的获利指数，并基于获利指数对项目进行排序得到上表。不难发现根据获利指数原则我们应该选择</a:t>
                </a:r>
                <a:r>
                  <a:rPr lang="en-US" altLang="zh-CN" sz="2800" dirty="0"/>
                  <a:t>B</a:t>
                </a:r>
                <a:r>
                  <a:rPr lang="zh-CN" altLang="en-US" sz="2800" dirty="0"/>
                  <a:t>、</a:t>
                </a:r>
                <a:r>
                  <a:rPr lang="en-US" altLang="zh-CN" sz="2800" dirty="0"/>
                  <a:t>G</a:t>
                </a:r>
                <a:r>
                  <a:rPr lang="zh-CN" altLang="en-US" sz="2800" dirty="0"/>
                  <a:t>、</a:t>
                </a:r>
                <a:r>
                  <a:rPr lang="en-US" altLang="zh-CN" sz="2800" dirty="0"/>
                  <a:t>A</a:t>
                </a:r>
                <a:r>
                  <a:rPr lang="zh-CN" altLang="en-US" sz="2800" dirty="0"/>
                  <a:t>、</a:t>
                </a:r>
                <a:r>
                  <a:rPr lang="en-US" altLang="zh-CN" sz="2800" dirty="0"/>
                  <a:t>F</a:t>
                </a:r>
                <a:r>
                  <a:rPr lang="zh-CN" altLang="en-US" sz="2800" dirty="0"/>
                  <a:t>四个项目，</a:t>
                </a:r>
                <a14:m>
                  <m:oMath xmlns:m="http://schemas.openxmlformats.org/officeDocument/2006/math">
                    <m:r>
                      <a:rPr lang="zh-CN" altLang="en-US" sz="2800" i="1" dirty="0">
                        <a:latin typeface="Cambria Math" panose="02040503050406030204" pitchFamily="18" charset="0"/>
                      </a:rPr>
                      <m:t>总</m:t>
                    </m:r>
                    <m:r>
                      <a:rPr lang="en-US" altLang="zh-CN" sz="2800" i="1" smtClean="0">
                        <a:latin typeface="Cambria Math" panose="02040503050406030204" pitchFamily="18" charset="0"/>
                        <a:ea typeface="Cambria Math" panose="02040503050406030204" pitchFamily="18" charset="0"/>
                      </a:rPr>
                      <m:t>𝑁</m:t>
                    </m:r>
                    <m:r>
                      <a:rPr lang="en-US" altLang="zh-CN" sz="2800" b="0" i="1" smtClean="0">
                        <a:latin typeface="Cambria Math" panose="02040503050406030204" pitchFamily="18" charset="0"/>
                        <a:ea typeface="Cambria Math" panose="02040503050406030204" pitchFamily="18" charset="0"/>
                      </a:rPr>
                      <m:t>𝑃𝑉</m:t>
                    </m:r>
                    <m:r>
                      <a:rPr lang="en-US" altLang="zh-CN" sz="2800" b="0" i="0" smtClean="0">
                        <a:latin typeface="Cambria Math" panose="02040503050406030204" pitchFamily="18" charset="0"/>
                        <a:ea typeface="Cambria Math" panose="02040503050406030204" pitchFamily="18" charset="0"/>
                      </a:rPr>
                      <m:t>=</m:t>
                    </m:r>
                    <m:r>
                      <m:rPr>
                        <m:nor/>
                      </m:rPr>
                      <a:rPr lang="en-US" altLang="zh-CN" sz="2800" dirty="0" smtClean="0">
                        <a:latin typeface="Cambria Math" panose="02040503050406030204" pitchFamily="18" charset="0"/>
                        <a:ea typeface="Cambria Math" panose="02040503050406030204" pitchFamily="18" charset="0"/>
                      </a:rPr>
                      <m:t>2500</m:t>
                    </m:r>
                    <m:r>
                      <m:rPr>
                        <m:nor/>
                      </m:rPr>
                      <a:rPr lang="en-US" altLang="zh-CN" sz="2800" b="0" i="0" dirty="0" smtClean="0">
                        <a:latin typeface="Cambria Math" panose="02040503050406030204" pitchFamily="18" charset="0"/>
                        <a:ea typeface="Cambria Math" panose="02040503050406030204" pitchFamily="18" charset="0"/>
                      </a:rPr>
                      <m:t>+1200+1800+2100=7600</m:t>
                    </m:r>
                  </m:oMath>
                </a14:m>
                <a:r>
                  <a:rPr lang="zh-CN" altLang="en-US" sz="2800" dirty="0"/>
                  <a:t>万元。然而这样选择</a:t>
                </a:r>
                <a:r>
                  <a:rPr lang="zh-CN" altLang="en-US" sz="2800" dirty="0">
                    <a:solidFill>
                      <a:srgbClr val="FF0000"/>
                    </a:solidFill>
                  </a:rPr>
                  <a:t>不满足完全利用所提供的厂房资源</a:t>
                </a:r>
                <a:r>
                  <a:rPr lang="zh-CN" altLang="en-US" sz="2800" dirty="0"/>
                  <a:t>这个前提条件，因此可能并不正确。</a:t>
                </a:r>
              </a:p>
              <a:p>
                <a:r>
                  <a:rPr lang="zh-CN" altLang="en-US" sz="2800" dirty="0"/>
                  <a:t>经分析知不可能同时选择</a:t>
                </a:r>
                <a:r>
                  <a:rPr lang="en-US" altLang="zh-CN" sz="2800" dirty="0"/>
                  <a:t>5</a:t>
                </a:r>
                <a:r>
                  <a:rPr lang="zh-CN" altLang="en-US" sz="2800" dirty="0"/>
                  <a:t>个项目，最多只能选择</a:t>
                </a:r>
                <a:r>
                  <a:rPr lang="en-US" altLang="zh-CN" sz="2800" dirty="0"/>
                  <a:t>4</a:t>
                </a:r>
                <a:r>
                  <a:rPr lang="zh-CN" altLang="en-US" sz="2800" dirty="0"/>
                  <a:t>各项目，因此选择</a:t>
                </a:r>
                <a:r>
                  <a:rPr lang="en-US" altLang="zh-CN" sz="2800" dirty="0"/>
                  <a:t>B</a:t>
                </a:r>
                <a:r>
                  <a:rPr lang="zh-CN" altLang="en-US" sz="2800" dirty="0"/>
                  <a:t>、</a:t>
                </a:r>
                <a:r>
                  <a:rPr lang="en-US" altLang="zh-CN" sz="2800" dirty="0"/>
                  <a:t>A</a:t>
                </a:r>
                <a:r>
                  <a:rPr lang="zh-CN" altLang="en-US" sz="2800" dirty="0"/>
                  <a:t>、</a:t>
                </a:r>
                <a:r>
                  <a:rPr lang="en-US" altLang="zh-CN" sz="2800" dirty="0"/>
                  <a:t>F</a:t>
                </a:r>
                <a:r>
                  <a:rPr lang="zh-CN" altLang="en-US" sz="2800" dirty="0"/>
                  <a:t>、</a:t>
                </a:r>
                <a:r>
                  <a:rPr lang="en-US" altLang="zh-CN" sz="2800" dirty="0"/>
                  <a:t>D</a:t>
                </a:r>
                <a:r>
                  <a:rPr lang="zh-CN" altLang="en-US" sz="2800" dirty="0"/>
                  <a:t>四个项目，</a:t>
                </a:r>
                <a14:m>
                  <m:oMath xmlns:m="http://schemas.openxmlformats.org/officeDocument/2006/math">
                    <m:r>
                      <a:rPr lang="zh-CN" altLang="en-US" sz="2800" i="1" dirty="0" smtClean="0">
                        <a:latin typeface="Cambria Math" panose="02040503050406030204" pitchFamily="18" charset="0"/>
                      </a:rPr>
                      <m:t>总</m:t>
                    </m:r>
                    <m:r>
                      <a:rPr lang="en-US" altLang="zh-CN" sz="2800" i="1" smtClean="0">
                        <a:latin typeface="Cambria Math" panose="02040503050406030204" pitchFamily="18" charset="0"/>
                      </a:rPr>
                      <m:t>𝑁</m:t>
                    </m:r>
                    <m:r>
                      <a:rPr lang="en-US" altLang="zh-CN" sz="2800" b="0" i="1" smtClean="0">
                        <a:latin typeface="Cambria Math" panose="02040503050406030204" pitchFamily="18" charset="0"/>
                      </a:rPr>
                      <m:t>𝑃𝑉</m:t>
                    </m:r>
                    <m:r>
                      <a:rPr lang="en-US" altLang="zh-CN" sz="2800" b="0" i="0" smtClean="0">
                        <a:latin typeface="Cambria Math" panose="02040503050406030204" pitchFamily="18" charset="0"/>
                      </a:rPr>
                      <m:t>=2500+1800+2100+1400=7800</m:t>
                    </m:r>
                  </m:oMath>
                </a14:m>
                <a:r>
                  <a:rPr lang="zh-CN" altLang="en-US" sz="2800" dirty="0"/>
                  <a:t>万元＞</a:t>
                </a:r>
                <a14:m>
                  <m:oMath xmlns:m="http://schemas.openxmlformats.org/officeDocument/2006/math">
                    <m:r>
                      <m:rPr>
                        <m:nor/>
                      </m:rPr>
                      <a:rPr lang="en-US" altLang="zh-CN" sz="2800" dirty="0">
                        <a:latin typeface="Cambria Math" panose="02040503050406030204" pitchFamily="18" charset="0"/>
                        <a:ea typeface="Cambria Math" panose="02040503050406030204" pitchFamily="18" charset="0"/>
                      </a:rPr>
                      <m:t>7600</m:t>
                    </m:r>
                  </m:oMath>
                </a14:m>
                <a:r>
                  <a:rPr lang="zh-CN" altLang="en-US" sz="2800" dirty="0"/>
                  <a:t>万元，故甲公司应该投资于</a:t>
                </a:r>
                <a:r>
                  <a:rPr lang="en-US" altLang="zh-CN" sz="2800" dirty="0"/>
                  <a:t>B</a:t>
                </a:r>
                <a:r>
                  <a:rPr lang="zh-CN" altLang="en-US" sz="2800" dirty="0"/>
                  <a:t>、</a:t>
                </a:r>
                <a:r>
                  <a:rPr lang="en-US" altLang="zh-CN" sz="2800" dirty="0"/>
                  <a:t>A</a:t>
                </a:r>
                <a:r>
                  <a:rPr lang="zh-CN" altLang="en-US" sz="2800" dirty="0"/>
                  <a:t>、</a:t>
                </a:r>
                <a:r>
                  <a:rPr lang="en-US" altLang="zh-CN" sz="2800" dirty="0"/>
                  <a:t>F</a:t>
                </a:r>
                <a:r>
                  <a:rPr lang="zh-CN" altLang="en-US" sz="2800" dirty="0"/>
                  <a:t>、</a:t>
                </a:r>
                <a:r>
                  <a:rPr lang="en-US" altLang="zh-CN" sz="2800" dirty="0"/>
                  <a:t>D</a:t>
                </a:r>
                <a:r>
                  <a:rPr lang="zh-CN" altLang="en-US" sz="2800" dirty="0"/>
                  <a:t>四个项目</a:t>
                </a:r>
              </a:p>
            </p:txBody>
          </p:sp>
        </mc:Choice>
        <mc:Fallback xmlns="">
          <p:sp>
            <p:nvSpPr>
              <p:cNvPr id="2" name="文本框 1">
                <a:extLst>
                  <a:ext uri="{FF2B5EF4-FFF2-40B4-BE49-F238E27FC236}">
                    <a16:creationId xmlns:a16="http://schemas.microsoft.com/office/drawing/2014/main" id="{A8AF5FAA-C979-EEE4-0568-9ED30ADEBFB0}"/>
                  </a:ext>
                </a:extLst>
              </p:cNvPr>
              <p:cNvSpPr txBox="1">
                <a:spLocks noRot="1" noChangeAspect="1" noMove="1" noResize="1" noEditPoints="1" noAdjustHandles="1" noChangeArrowheads="1" noChangeShapeType="1" noTextEdit="1"/>
              </p:cNvSpPr>
              <p:nvPr/>
            </p:nvSpPr>
            <p:spPr>
              <a:xfrm>
                <a:off x="197223" y="876559"/>
                <a:ext cx="11797553" cy="3539430"/>
              </a:xfrm>
              <a:prstGeom prst="rect">
                <a:avLst/>
              </a:prstGeom>
              <a:blipFill>
                <a:blip r:embed="rId4"/>
                <a:stretch>
                  <a:fillRect l="-1033" t="-2069" r="-2789" b="-379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6900948-0B3B-67B0-E8DD-23798919E18A}"/>
              </a:ext>
            </a:extLst>
          </p:cNvPr>
          <p:cNvSpPr txBox="1"/>
          <p:nvPr/>
        </p:nvSpPr>
        <p:spPr>
          <a:xfrm>
            <a:off x="197222" y="4765724"/>
            <a:ext cx="11797553" cy="954107"/>
          </a:xfrm>
          <a:prstGeom prst="rect">
            <a:avLst/>
          </a:prstGeom>
          <a:noFill/>
        </p:spPr>
        <p:txBody>
          <a:bodyPr wrap="square" rtlCol="0">
            <a:spAutoFit/>
          </a:bodyPr>
          <a:lstStyle/>
          <a:p>
            <a:r>
              <a:rPr lang="zh-CN" altLang="en-US" sz="2800" dirty="0"/>
              <a:t>思考题：如果甲公司的厂房总面积只有</a:t>
            </a:r>
            <a:r>
              <a:rPr lang="en-US" altLang="zh-CN" sz="2800" b="1" dirty="0"/>
              <a:t>195</a:t>
            </a:r>
            <a:r>
              <a:rPr lang="zh-CN" altLang="en-US" sz="2800" dirty="0"/>
              <a:t>亩，请问此时甲公司应该怎么选择使得公司利益最大化？</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8342AA7-637E-212B-83CA-A474639C21C3}"/>
                  </a:ext>
                </a:extLst>
              </p:cNvPr>
              <p:cNvSpPr txBox="1"/>
              <p:nvPr/>
            </p:nvSpPr>
            <p:spPr>
              <a:xfrm>
                <a:off x="197222" y="5719831"/>
                <a:ext cx="11797553" cy="523220"/>
              </a:xfrm>
              <a:prstGeom prst="rect">
                <a:avLst/>
              </a:prstGeom>
              <a:noFill/>
            </p:spPr>
            <p:txBody>
              <a:bodyPr wrap="square" rtlCol="0">
                <a:spAutoFit/>
              </a:bodyPr>
              <a:lstStyle/>
              <a:p>
                <a:r>
                  <a:rPr lang="zh-CN" altLang="en-US" sz="2800" dirty="0"/>
                  <a:t>答案：应该选择</a:t>
                </a:r>
                <a:r>
                  <a:rPr lang="en-US" altLang="zh-CN" sz="2800" dirty="0"/>
                  <a:t>B</a:t>
                </a:r>
                <a:r>
                  <a:rPr lang="zh-CN" altLang="en-US" sz="2800" dirty="0"/>
                  <a:t>、</a:t>
                </a:r>
                <a:r>
                  <a:rPr lang="en-US" altLang="zh-CN" sz="2800" dirty="0"/>
                  <a:t>G</a:t>
                </a:r>
                <a:r>
                  <a:rPr lang="zh-CN" altLang="en-US" sz="2800" dirty="0"/>
                  <a:t>、</a:t>
                </a:r>
                <a:r>
                  <a:rPr lang="en-US" altLang="zh-CN" sz="2800" dirty="0"/>
                  <a:t>A</a:t>
                </a:r>
                <a:r>
                  <a:rPr lang="zh-CN" altLang="en-US" sz="2800" dirty="0"/>
                  <a:t>、</a:t>
                </a:r>
                <a:r>
                  <a:rPr lang="en-US" altLang="zh-CN" sz="2800" dirty="0"/>
                  <a:t>F</a:t>
                </a:r>
                <a:r>
                  <a:rPr lang="zh-CN" altLang="en-US" sz="2800" dirty="0"/>
                  <a:t>四个项</a:t>
                </a:r>
                <a:r>
                  <a:rPr lang="zh-CN" altLang="en-US" sz="2800" i="0" dirty="0">
                    <a:latin typeface="+mj-lt"/>
                  </a:rPr>
                  <a:t>目，</a:t>
                </a:r>
                <a14:m>
                  <m:oMath xmlns:m="http://schemas.openxmlformats.org/officeDocument/2006/math">
                    <m:r>
                      <a:rPr lang="zh-CN" altLang="en-US" sz="2800" i="1" dirty="0">
                        <a:latin typeface="Cambria Math" panose="02040503050406030204" pitchFamily="18" charset="0"/>
                      </a:rPr>
                      <m:t>总</m:t>
                    </m:r>
                    <m:r>
                      <a:rPr lang="en-US" altLang="zh-CN" sz="2800" i="1" smtClean="0">
                        <a:latin typeface="Cambria Math" panose="02040503050406030204" pitchFamily="18" charset="0"/>
                      </a:rPr>
                      <m:t>𝑁</m:t>
                    </m:r>
                    <m:r>
                      <a:rPr lang="en-US" altLang="zh-CN" sz="2800" b="0" i="1" smtClean="0">
                        <a:latin typeface="Cambria Math" panose="02040503050406030204" pitchFamily="18" charset="0"/>
                      </a:rPr>
                      <m:t>𝑃𝑉</m:t>
                    </m:r>
                    <m:r>
                      <m:rPr>
                        <m:nor/>
                      </m:rPr>
                      <a:rPr lang="en-US" altLang="zh-CN" sz="2800" dirty="0"/>
                      <m:t>=7600</m:t>
                    </m:r>
                  </m:oMath>
                </a14:m>
                <a:r>
                  <a:rPr lang="zh-CN" altLang="en-US" sz="2800" dirty="0"/>
                  <a:t>万元。</a:t>
                </a:r>
              </a:p>
            </p:txBody>
          </p:sp>
        </mc:Choice>
        <mc:Fallback xmlns="">
          <p:sp>
            <p:nvSpPr>
              <p:cNvPr id="7" name="文本框 6">
                <a:extLst>
                  <a:ext uri="{FF2B5EF4-FFF2-40B4-BE49-F238E27FC236}">
                    <a16:creationId xmlns:a16="http://schemas.microsoft.com/office/drawing/2014/main" id="{A8342AA7-637E-212B-83CA-A474639C21C3}"/>
                  </a:ext>
                </a:extLst>
              </p:cNvPr>
              <p:cNvSpPr txBox="1">
                <a:spLocks noRot="1" noChangeAspect="1" noMove="1" noResize="1" noEditPoints="1" noAdjustHandles="1" noChangeArrowheads="1" noChangeShapeType="1" noTextEdit="1"/>
              </p:cNvSpPr>
              <p:nvPr/>
            </p:nvSpPr>
            <p:spPr>
              <a:xfrm>
                <a:off x="197222" y="5719831"/>
                <a:ext cx="11797553" cy="523220"/>
              </a:xfrm>
              <a:prstGeom prst="rect">
                <a:avLst/>
              </a:prstGeom>
              <a:blipFill>
                <a:blip r:embed="rId5"/>
                <a:stretch>
                  <a:fillRect l="-1033" t="-11628"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386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DECF518-59A7-4799-AE28-04355D30B0F1}"/>
              </a:ext>
            </a:extLst>
          </p:cNvPr>
          <p:cNvSpPr txBox="1"/>
          <p:nvPr/>
        </p:nvSpPr>
        <p:spPr>
          <a:xfrm>
            <a:off x="794378" y="250621"/>
            <a:ext cx="2031325"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即期汇率计算</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3" name="文本框 2">
            <a:extLst>
              <a:ext uri="{FF2B5EF4-FFF2-40B4-BE49-F238E27FC236}">
                <a16:creationId xmlns:a16="http://schemas.microsoft.com/office/drawing/2014/main" id="{18A53DEB-C0BC-4B8B-9548-35F6A1EB6494}"/>
              </a:ext>
            </a:extLst>
          </p:cNvPr>
          <p:cNvSpPr txBox="1"/>
          <p:nvPr/>
        </p:nvSpPr>
        <p:spPr>
          <a:xfrm>
            <a:off x="1387788" y="1150210"/>
            <a:ext cx="9416423" cy="2677656"/>
          </a:xfrm>
          <a:prstGeom prst="rect">
            <a:avLst/>
          </a:prstGeom>
          <a:noFill/>
        </p:spPr>
        <p:txBody>
          <a:bodyPr wrap="square" rtlCol="0">
            <a:spAutoFit/>
          </a:bodyPr>
          <a:lstStyle/>
          <a:p>
            <a:r>
              <a:rPr lang="zh-CN" altLang="en-US" sz="2800" dirty="0"/>
              <a:t>例题：</a:t>
            </a:r>
            <a:endParaRPr lang="en-US" altLang="zh-CN" sz="2800" dirty="0"/>
          </a:p>
          <a:p>
            <a:r>
              <a:rPr lang="zh-CN" altLang="en-US" sz="2800" dirty="0"/>
              <a:t>已知某日香港、纽约、伦敦三地的外汇市场报价资料如下：</a:t>
            </a:r>
            <a:endParaRPr lang="en-US" altLang="zh-CN" sz="2800" dirty="0"/>
          </a:p>
          <a:p>
            <a:r>
              <a:rPr lang="en-US" altLang="zh-CN" sz="2800" dirty="0"/>
              <a:t>	</a:t>
            </a:r>
            <a:r>
              <a:rPr lang="zh-CN" altLang="en-US" sz="2800" dirty="0"/>
              <a:t>香港外汇市场：</a:t>
            </a:r>
            <a:r>
              <a:rPr lang="en-US" altLang="zh-CN" sz="2800" dirty="0"/>
              <a:t>USD1=HKD7.7804~7.7814</a:t>
            </a:r>
          </a:p>
          <a:p>
            <a:r>
              <a:rPr lang="en-US" altLang="zh-CN" sz="2800" dirty="0"/>
              <a:t>	</a:t>
            </a:r>
            <a:r>
              <a:rPr lang="zh-CN" altLang="en-US" sz="2800" dirty="0"/>
              <a:t>纽约外汇市场：</a:t>
            </a:r>
            <a:r>
              <a:rPr lang="en-US" altLang="zh-CN" sz="2800" dirty="0"/>
              <a:t>GBP1=USD1.4205~1.4215</a:t>
            </a:r>
          </a:p>
          <a:p>
            <a:r>
              <a:rPr lang="en-US" altLang="zh-CN" sz="2800" dirty="0"/>
              <a:t>	</a:t>
            </a:r>
            <a:r>
              <a:rPr lang="zh-CN" altLang="en-US" sz="2800" dirty="0"/>
              <a:t>伦敦外汇市场：</a:t>
            </a:r>
            <a:r>
              <a:rPr lang="en-US" altLang="zh-CN" sz="2800" dirty="0"/>
              <a:t>GBP1=HKD11.0723~11.0733</a:t>
            </a:r>
          </a:p>
          <a:p>
            <a:r>
              <a:rPr lang="zh-CN" altLang="en-US" sz="2800" dirty="0"/>
              <a:t>试用</a:t>
            </a:r>
            <a:r>
              <a:rPr lang="en-US" altLang="zh-CN" sz="2800" dirty="0"/>
              <a:t>100</a:t>
            </a:r>
            <a:r>
              <a:rPr lang="zh-CN" altLang="en-US" sz="2800" dirty="0"/>
              <a:t>万英镑进行套汇？</a:t>
            </a:r>
          </a:p>
        </p:txBody>
      </p:sp>
      <p:sp>
        <p:nvSpPr>
          <p:cNvPr id="5" name="文本框 4">
            <a:extLst>
              <a:ext uri="{FF2B5EF4-FFF2-40B4-BE49-F238E27FC236}">
                <a16:creationId xmlns:a16="http://schemas.microsoft.com/office/drawing/2014/main" id="{2F9DEABA-58C9-4E86-83CC-66C295C3FB9E}"/>
              </a:ext>
            </a:extLst>
          </p:cNvPr>
          <p:cNvSpPr txBox="1"/>
          <p:nvPr/>
        </p:nvSpPr>
        <p:spPr>
          <a:xfrm>
            <a:off x="1387788" y="4322795"/>
            <a:ext cx="9879628" cy="1384995"/>
          </a:xfrm>
          <a:prstGeom prst="rect">
            <a:avLst/>
          </a:prstGeom>
          <a:noFill/>
        </p:spPr>
        <p:txBody>
          <a:bodyPr wrap="none" rtlCol="0">
            <a:spAutoFit/>
          </a:bodyPr>
          <a:lstStyle/>
          <a:p>
            <a:pPr algn="l"/>
            <a:r>
              <a:rPr lang="zh-CN" altLang="en-US" sz="2800" dirty="0"/>
              <a:t>牢记：</a:t>
            </a:r>
            <a:endParaRPr lang="en-US" altLang="zh-CN" sz="2800" dirty="0"/>
          </a:p>
          <a:p>
            <a:pPr algn="l"/>
            <a:r>
              <a:rPr lang="zh-CN" altLang="en-US" sz="2800" dirty="0"/>
              <a:t>①银行不做亏本生意；</a:t>
            </a:r>
            <a:endParaRPr lang="en-US" altLang="zh-CN" sz="2800" dirty="0"/>
          </a:p>
          <a:p>
            <a:pPr algn="l"/>
            <a:r>
              <a:rPr lang="zh-CN" altLang="en-US" sz="2800" dirty="0"/>
              <a:t>②经过套算之后得到的套算汇率应该</a:t>
            </a:r>
            <a:r>
              <a:rPr lang="zh-CN" altLang="en-US" sz="2800" b="1" dirty="0"/>
              <a:t>使得买卖价差尽可能大</a:t>
            </a:r>
            <a:r>
              <a:rPr lang="zh-CN" altLang="en-US" sz="2800" dirty="0"/>
              <a:t>。</a:t>
            </a:r>
          </a:p>
        </p:txBody>
      </p:sp>
    </p:spTree>
    <p:extLst>
      <p:ext uri="{BB962C8B-B14F-4D97-AF65-F5344CB8AC3E}">
        <p14:creationId xmlns:p14="http://schemas.microsoft.com/office/powerpoint/2010/main" val="3501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486607" y="250621"/>
            <a:ext cx="264687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平均会计收益率法</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9DDA0D4-E22E-4C9F-BC55-E34401EFF61A}"/>
                  </a:ext>
                </a:extLst>
              </p:cNvPr>
              <p:cNvSpPr txBox="1"/>
              <p:nvPr/>
            </p:nvSpPr>
            <p:spPr>
              <a:xfrm>
                <a:off x="294458" y="1435442"/>
                <a:ext cx="11603083" cy="2942087"/>
              </a:xfrm>
              <a:prstGeom prst="rect">
                <a:avLst/>
              </a:prstGeom>
              <a:noFill/>
            </p:spPr>
            <p:txBody>
              <a:bodyPr wrap="square" rtlCol="0">
                <a:spAutoFit/>
              </a:bodyPr>
              <a:lstStyle/>
              <a:p>
                <a:pPr algn="l"/>
                <a:r>
                  <a:rPr lang="zh-CN" altLang="en-US" sz="2800" dirty="0"/>
                  <a:t>平均会计收益率</a:t>
                </a:r>
                <a14:m>
                  <m:oMath xmlns:m="http://schemas.openxmlformats.org/officeDocument/2006/math">
                    <m:r>
                      <a:rPr lang="en-US" altLang="zh-CN" sz="2800" i="1" dirty="0" smtClean="0">
                        <a:latin typeface="Cambria Math" panose="02040503050406030204" pitchFamily="18" charset="0"/>
                      </a:rPr>
                      <m:t>𝐴𝐴𝑅</m:t>
                    </m:r>
                  </m:oMath>
                </a14:m>
                <a:r>
                  <a:rPr lang="zh-CN" altLang="en-US" sz="2800" dirty="0"/>
                  <a:t>：用投资项目经济周期内的平均收益率来评估投资项目的一种方法。</a:t>
                </a:r>
                <a:endParaRPr lang="en-US" altLang="zh-CN" sz="2800" dirty="0"/>
              </a:p>
              <a:p>
                <a:pPr algn="l"/>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𝐴𝐴𝑅</m:t>
                      </m:r>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zh-CN" altLang="en-US" sz="2800" i="1" dirty="0">
                              <a:latin typeface="Cambria Math" panose="02040503050406030204" pitchFamily="18" charset="0"/>
                            </a:rPr>
                            <m:t>平均</m:t>
                          </m:r>
                          <m:r>
                            <a:rPr lang="zh-CN" altLang="en-US" sz="2800" i="1" dirty="0" smtClean="0">
                              <a:latin typeface="Cambria Math" panose="02040503050406030204" pitchFamily="18" charset="0"/>
                            </a:rPr>
                            <m:t>净收益</m:t>
                          </m:r>
                        </m:num>
                        <m:den>
                          <m:r>
                            <a:rPr lang="zh-CN" altLang="en-US" sz="2800" i="1" dirty="0">
                              <a:latin typeface="Cambria Math" panose="02040503050406030204" pitchFamily="18" charset="0"/>
                            </a:rPr>
                            <m:t>平均</m:t>
                          </m:r>
                          <m:r>
                            <a:rPr lang="zh-CN" altLang="en-US" sz="2800" i="1" dirty="0" smtClean="0">
                              <a:latin typeface="Cambria Math" panose="02040503050406030204" pitchFamily="18" charset="0"/>
                            </a:rPr>
                            <m:t>账面</m:t>
                          </m:r>
                          <m:r>
                            <a:rPr lang="zh-CN" altLang="en-US" sz="2800" i="1" dirty="0">
                              <a:latin typeface="Cambria Math" panose="02040503050406030204" pitchFamily="18" charset="0"/>
                            </a:rPr>
                            <m:t>投资额</m:t>
                          </m:r>
                        </m:den>
                      </m:f>
                    </m:oMath>
                  </m:oMathPara>
                </a14:m>
                <a:endParaRPr lang="en-US" altLang="zh-CN" sz="2800" dirty="0"/>
              </a:p>
              <a:p>
                <a:pPr algn="l"/>
                <a:endParaRPr lang="en-US" altLang="zh-CN" sz="1400" dirty="0"/>
              </a:p>
              <a:p>
                <a:r>
                  <a:rPr lang="zh-CN" altLang="en-US" sz="2800" dirty="0"/>
                  <a:t>平均会计收益率决策法：</a:t>
                </a:r>
                <a:r>
                  <a:rPr lang="zh-CN" altLang="en-US" sz="2800" dirty="0">
                    <a:solidFill>
                      <a:srgbClr val="FF0000"/>
                    </a:solidFill>
                  </a:rPr>
                  <a:t>若项目的</a:t>
                </a:r>
                <a14:m>
                  <m:oMath xmlns:m="http://schemas.openxmlformats.org/officeDocument/2006/math">
                    <m:r>
                      <a:rPr lang="en-US" altLang="zh-CN" sz="2800" i="1" dirty="0" smtClean="0">
                        <a:solidFill>
                          <a:srgbClr val="FF0000"/>
                        </a:solidFill>
                        <a:latin typeface="Cambria Math" panose="02040503050406030204" pitchFamily="18" charset="0"/>
                      </a:rPr>
                      <m:t>𝐴𝐴𝑅</m:t>
                    </m:r>
                    <m:r>
                      <a:rPr lang="en-US" altLang="zh-CN" sz="2800" i="1" dirty="0" smtClean="0">
                        <a:solidFill>
                          <a:srgbClr val="FF0000"/>
                        </a:solidFill>
                        <a:latin typeface="Cambria Math" panose="02040503050406030204" pitchFamily="18" charset="0"/>
                      </a:rPr>
                      <m:t>&gt;</m:t>
                    </m:r>
                  </m:oMath>
                </a14:m>
                <a:r>
                  <a:rPr lang="zh-CN" altLang="en-US" sz="2800" dirty="0">
                    <a:solidFill>
                      <a:srgbClr val="FF0000"/>
                    </a:solidFill>
                  </a:rPr>
                  <a:t>公司预先设定的目标收益率，则项目可行；若项目的</a:t>
                </a:r>
                <a14:m>
                  <m:oMath xmlns:m="http://schemas.openxmlformats.org/officeDocument/2006/math">
                    <m:r>
                      <a:rPr lang="en-US" altLang="zh-CN" sz="2800" i="1" dirty="0">
                        <a:solidFill>
                          <a:srgbClr val="FF0000"/>
                        </a:solidFill>
                        <a:latin typeface="Cambria Math" panose="02040503050406030204" pitchFamily="18" charset="0"/>
                      </a:rPr>
                      <m:t>𝐴𝐴𝑅</m:t>
                    </m:r>
                    <m:r>
                      <a:rPr lang="en-US" altLang="zh-CN" sz="2800" b="0" i="1" dirty="0" smtClean="0">
                        <a:solidFill>
                          <a:srgbClr val="FF0000"/>
                        </a:solidFill>
                        <a:latin typeface="Cambria Math" panose="02040503050406030204" pitchFamily="18" charset="0"/>
                      </a:rPr>
                      <m:t>&lt;</m:t>
                    </m:r>
                  </m:oMath>
                </a14:m>
                <a:r>
                  <a:rPr lang="zh-CN" altLang="en-US" sz="2800" dirty="0">
                    <a:solidFill>
                      <a:srgbClr val="FF0000"/>
                    </a:solidFill>
                  </a:rPr>
                  <a:t>公司预先设定的目标收益率，则项目不可行</a:t>
                </a:r>
                <a:r>
                  <a:rPr lang="zh-CN" altLang="en-US" sz="2800" dirty="0"/>
                  <a:t>。</a:t>
                </a:r>
              </a:p>
            </p:txBody>
          </p:sp>
        </mc:Choice>
        <mc:Fallback xmlns="">
          <p:sp>
            <p:nvSpPr>
              <p:cNvPr id="2" name="文本框 1">
                <a:extLst>
                  <a:ext uri="{FF2B5EF4-FFF2-40B4-BE49-F238E27FC236}">
                    <a16:creationId xmlns:a16="http://schemas.microsoft.com/office/drawing/2014/main" id="{69DDA0D4-E22E-4C9F-BC55-E34401EFF61A}"/>
                  </a:ext>
                </a:extLst>
              </p:cNvPr>
              <p:cNvSpPr txBox="1">
                <a:spLocks noRot="1" noChangeAspect="1" noMove="1" noResize="1" noEditPoints="1" noAdjustHandles="1" noChangeArrowheads="1" noChangeShapeType="1" noTextEdit="1"/>
              </p:cNvSpPr>
              <p:nvPr/>
            </p:nvSpPr>
            <p:spPr>
              <a:xfrm>
                <a:off x="294458" y="1435442"/>
                <a:ext cx="11603083" cy="2942087"/>
              </a:xfrm>
              <a:prstGeom prst="rect">
                <a:avLst/>
              </a:prstGeom>
              <a:blipFill>
                <a:blip r:embed="rId4"/>
                <a:stretch>
                  <a:fillRect l="-1050" t="-2070" r="-368" b="-4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39055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5"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24FD500C-807B-401D-A47C-7B47BDCC4CED}"/>
              </a:ext>
            </a:extLst>
          </p:cNvPr>
          <p:cNvSpPr txBox="1"/>
          <p:nvPr/>
        </p:nvSpPr>
        <p:spPr>
          <a:xfrm>
            <a:off x="714103" y="1170971"/>
            <a:ext cx="10763794" cy="1169551"/>
          </a:xfrm>
          <a:prstGeom prst="rect">
            <a:avLst/>
          </a:prstGeom>
          <a:noFill/>
        </p:spPr>
        <p:txBody>
          <a:bodyPr wrap="square">
            <a:spAutoFit/>
          </a:bodyPr>
          <a:lstStyle/>
          <a:p>
            <a:r>
              <a:rPr lang="zh-CN" altLang="en-US" sz="2800" dirty="0"/>
              <a:t>例题：财大</a:t>
            </a:r>
            <a:r>
              <a:rPr lang="en-US" altLang="zh-CN" sz="2800" dirty="0"/>
              <a:t>2013</a:t>
            </a:r>
            <a:r>
              <a:rPr lang="zh-CN" altLang="en-US" sz="2800" dirty="0"/>
              <a:t>年真题</a:t>
            </a:r>
            <a:endParaRPr lang="en-US" altLang="zh-CN" sz="2800" dirty="0"/>
          </a:p>
          <a:p>
            <a:endParaRPr lang="en-US" altLang="zh-CN" sz="1400" dirty="0"/>
          </a:p>
          <a:p>
            <a:r>
              <a:rPr lang="zh-CN" altLang="en-US" sz="2800" dirty="0"/>
              <a:t>某公司正考虑如下的投资方案，请计算该投方案的平均会计收益率。</a:t>
            </a:r>
          </a:p>
        </p:txBody>
      </p:sp>
      <p:graphicFrame>
        <p:nvGraphicFramePr>
          <p:cNvPr id="3" name="表格 2">
            <a:extLst>
              <a:ext uri="{FF2B5EF4-FFF2-40B4-BE49-F238E27FC236}">
                <a16:creationId xmlns:a16="http://schemas.microsoft.com/office/drawing/2014/main" id="{CC4BB58C-99A9-45D8-9394-181CC3B52070}"/>
              </a:ext>
            </a:extLst>
          </p:cNvPr>
          <p:cNvGraphicFramePr>
            <a:graphicFrameLocks noGrp="1"/>
          </p:cNvGraphicFramePr>
          <p:nvPr>
            <p:extLst>
              <p:ext uri="{D42A27DB-BD31-4B8C-83A1-F6EECF244321}">
                <p14:modId xmlns:p14="http://schemas.microsoft.com/office/powerpoint/2010/main" val="3091313093"/>
              </p:ext>
            </p:extLst>
          </p:nvPr>
        </p:nvGraphicFramePr>
        <p:xfrm>
          <a:off x="714103" y="2799207"/>
          <a:ext cx="10763795" cy="3151162"/>
        </p:xfrm>
        <a:graphic>
          <a:graphicData uri="http://schemas.openxmlformats.org/drawingml/2006/table">
            <a:tbl>
              <a:tblPr>
                <a:tableStyleId>{5C22544A-7EE6-4342-B048-85BDC9FD1C3A}</a:tableStyleId>
              </a:tblPr>
              <a:tblGrid>
                <a:gridCol w="2152759">
                  <a:extLst>
                    <a:ext uri="{9D8B030D-6E8A-4147-A177-3AD203B41FA5}">
                      <a16:colId xmlns:a16="http://schemas.microsoft.com/office/drawing/2014/main" val="4117905062"/>
                    </a:ext>
                  </a:extLst>
                </a:gridCol>
                <a:gridCol w="2152759">
                  <a:extLst>
                    <a:ext uri="{9D8B030D-6E8A-4147-A177-3AD203B41FA5}">
                      <a16:colId xmlns:a16="http://schemas.microsoft.com/office/drawing/2014/main" val="680380665"/>
                    </a:ext>
                  </a:extLst>
                </a:gridCol>
                <a:gridCol w="2152759">
                  <a:extLst>
                    <a:ext uri="{9D8B030D-6E8A-4147-A177-3AD203B41FA5}">
                      <a16:colId xmlns:a16="http://schemas.microsoft.com/office/drawing/2014/main" val="572243112"/>
                    </a:ext>
                  </a:extLst>
                </a:gridCol>
                <a:gridCol w="2152759">
                  <a:extLst>
                    <a:ext uri="{9D8B030D-6E8A-4147-A177-3AD203B41FA5}">
                      <a16:colId xmlns:a16="http://schemas.microsoft.com/office/drawing/2014/main" val="2157280492"/>
                    </a:ext>
                  </a:extLst>
                </a:gridCol>
                <a:gridCol w="2152759">
                  <a:extLst>
                    <a:ext uri="{9D8B030D-6E8A-4147-A177-3AD203B41FA5}">
                      <a16:colId xmlns:a16="http://schemas.microsoft.com/office/drawing/2014/main" val="3656039297"/>
                    </a:ext>
                  </a:extLst>
                </a:gridCol>
              </a:tblGrid>
              <a:tr h="450166">
                <a:tc>
                  <a:txBody>
                    <a:bodyPr/>
                    <a:lstStyle/>
                    <a:p>
                      <a:pPr algn="ctr" fontAlgn="t"/>
                      <a:r>
                        <a:rPr lang="zh-CN" altLang="en-US" sz="2400" b="1" u="none" strike="noStrike" dirty="0">
                          <a:effectLst/>
                          <a:latin typeface="+mj-lt"/>
                          <a:ea typeface="+mn-ea"/>
                        </a:rPr>
                        <a:t>时间</a:t>
                      </a:r>
                      <a:endParaRPr lang="zh-CN" altLang="en-US" sz="2400" b="1" i="0" u="none" strike="noStrike" dirty="0">
                        <a:solidFill>
                          <a:srgbClr val="000000"/>
                        </a:solidFill>
                        <a:effectLst/>
                        <a:latin typeface="+mj-lt"/>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2400" b="1" u="none" strike="noStrike" dirty="0">
                          <a:effectLst/>
                          <a:latin typeface="+mj-lt"/>
                          <a:ea typeface="+mn-ea"/>
                        </a:rPr>
                        <a:t>投资支出</a:t>
                      </a:r>
                      <a:r>
                        <a:rPr lang="en-US" altLang="zh-CN" sz="2400" b="1" u="none" strike="noStrike" dirty="0">
                          <a:effectLst/>
                          <a:latin typeface="+mj-lt"/>
                          <a:ea typeface="+mn-ea"/>
                        </a:rPr>
                        <a:t>/</a:t>
                      </a:r>
                      <a:r>
                        <a:rPr lang="zh-CN" altLang="en-US" sz="2400" b="1" u="none" strike="noStrike" dirty="0">
                          <a:effectLst/>
                          <a:latin typeface="+mj-lt"/>
                          <a:ea typeface="+mn-ea"/>
                        </a:rPr>
                        <a:t>元</a:t>
                      </a:r>
                      <a:endParaRPr lang="zh-CN" altLang="en-US" sz="2400" b="1" i="0" u="none" strike="noStrike" dirty="0">
                        <a:solidFill>
                          <a:srgbClr val="000000"/>
                        </a:solidFill>
                        <a:effectLst/>
                        <a:latin typeface="+mj-lt"/>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2400" b="1" u="none" strike="noStrike" dirty="0">
                          <a:effectLst/>
                          <a:latin typeface="+mj-lt"/>
                          <a:ea typeface="+mn-ea"/>
                        </a:rPr>
                        <a:t>净利</a:t>
                      </a:r>
                      <a:r>
                        <a:rPr lang="en-US" altLang="zh-CN" sz="2400" b="1" u="none" strike="noStrike" kern="1200" dirty="0">
                          <a:solidFill>
                            <a:schemeClr val="dk1"/>
                          </a:solidFill>
                          <a:effectLst/>
                          <a:latin typeface="+mn-lt"/>
                          <a:ea typeface="+mn-ea"/>
                          <a:cs typeface="+mn-cs"/>
                        </a:rPr>
                        <a:t>/</a:t>
                      </a:r>
                      <a:r>
                        <a:rPr lang="zh-CN" altLang="en-US" sz="2400" b="1" u="none" strike="noStrike" kern="1200" dirty="0">
                          <a:solidFill>
                            <a:schemeClr val="dk1"/>
                          </a:solidFill>
                          <a:effectLst/>
                          <a:latin typeface="+mn-lt"/>
                          <a:ea typeface="+mn-ea"/>
                          <a:cs typeface="+mn-cs"/>
                        </a:rPr>
                        <a:t>元</a:t>
                      </a:r>
                      <a:endParaRPr lang="zh-CN" altLang="en-US" sz="2400" b="1" i="0" u="none" strike="noStrike" dirty="0">
                        <a:solidFill>
                          <a:srgbClr val="000000"/>
                        </a:solidFill>
                        <a:effectLst/>
                        <a:latin typeface="+mj-lt"/>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2400" b="1" u="none" strike="noStrike" dirty="0">
                          <a:effectLst/>
                          <a:latin typeface="+mj-lt"/>
                          <a:ea typeface="+mn-ea"/>
                        </a:rPr>
                        <a:t>折旧</a:t>
                      </a:r>
                      <a:r>
                        <a:rPr lang="en-US" altLang="zh-CN" sz="2400" b="1" u="none" strike="noStrike" kern="1200" dirty="0">
                          <a:solidFill>
                            <a:schemeClr val="dk1"/>
                          </a:solidFill>
                          <a:effectLst/>
                          <a:latin typeface="+mn-lt"/>
                          <a:ea typeface="+mn-ea"/>
                          <a:cs typeface="+mn-cs"/>
                        </a:rPr>
                        <a:t>/</a:t>
                      </a:r>
                      <a:r>
                        <a:rPr lang="zh-CN" altLang="en-US" sz="2400" b="1" u="none" strike="noStrike" kern="1200" dirty="0">
                          <a:solidFill>
                            <a:schemeClr val="dk1"/>
                          </a:solidFill>
                          <a:effectLst/>
                          <a:latin typeface="+mn-lt"/>
                          <a:ea typeface="+mn-ea"/>
                          <a:cs typeface="+mn-cs"/>
                        </a:rPr>
                        <a:t>元</a:t>
                      </a:r>
                      <a:endParaRPr lang="zh-CN" altLang="en-US" sz="2400" b="1" i="0" u="none" strike="noStrike" dirty="0">
                        <a:solidFill>
                          <a:srgbClr val="000000"/>
                        </a:solidFill>
                        <a:effectLst/>
                        <a:latin typeface="+mj-lt"/>
                        <a:ea typeface="+mn-ea"/>
                      </a:endParaRPr>
                    </a:p>
                  </a:txBody>
                  <a:tcPr marL="7620" marR="45720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2400" b="1" u="none" strike="noStrike" dirty="0">
                          <a:effectLst/>
                          <a:latin typeface="+mj-lt"/>
                          <a:ea typeface="+mn-ea"/>
                        </a:rPr>
                        <a:t>现金流量</a:t>
                      </a:r>
                      <a:r>
                        <a:rPr lang="en-US" altLang="zh-CN" sz="2400" b="1" u="none" strike="noStrike" kern="1200" dirty="0">
                          <a:solidFill>
                            <a:schemeClr val="dk1"/>
                          </a:solidFill>
                          <a:effectLst/>
                          <a:latin typeface="+mn-lt"/>
                          <a:ea typeface="+mn-ea"/>
                          <a:cs typeface="+mn-cs"/>
                        </a:rPr>
                        <a:t>/</a:t>
                      </a:r>
                      <a:r>
                        <a:rPr lang="zh-CN" altLang="en-US" sz="2400" b="1" u="none" strike="noStrike" kern="1200" dirty="0">
                          <a:solidFill>
                            <a:schemeClr val="dk1"/>
                          </a:solidFill>
                          <a:effectLst/>
                          <a:latin typeface="+mn-lt"/>
                          <a:ea typeface="+mn-ea"/>
                          <a:cs typeface="+mn-cs"/>
                        </a:rPr>
                        <a:t>元</a:t>
                      </a:r>
                      <a:endParaRPr lang="zh-CN" altLang="en-US" sz="2400" b="1" i="0" u="none" strike="noStrike" dirty="0">
                        <a:solidFill>
                          <a:srgbClr val="000000"/>
                        </a:solidFill>
                        <a:effectLst/>
                        <a:latin typeface="+mj-lt"/>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7816946"/>
                  </a:ext>
                </a:extLst>
              </a:tr>
              <a:tr h="450166">
                <a:tc>
                  <a:txBody>
                    <a:bodyPr/>
                    <a:lstStyle/>
                    <a:p>
                      <a:pPr algn="ctr" fontAlgn="t"/>
                      <a:r>
                        <a:rPr lang="en-US" altLang="zh-CN" sz="2400" u="none" strike="noStrike" dirty="0">
                          <a:effectLst/>
                          <a:latin typeface="+mn-ea"/>
                          <a:ea typeface="+mn-ea"/>
                        </a:rPr>
                        <a:t>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-100000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400" u="none" strike="noStrike" dirty="0">
                          <a:effectLst/>
                          <a:latin typeface="+mn-ea"/>
                          <a:ea typeface="+mn-ea"/>
                        </a:rPr>
                        <a:t>　</a:t>
                      </a:r>
                      <a:endParaRPr lang="zh-CN" altLang="en-US"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2400" u="none" strike="noStrike" dirty="0">
                          <a:effectLst/>
                          <a:latin typeface="+mn-ea"/>
                          <a:ea typeface="+mn-ea"/>
                        </a:rPr>
                        <a:t>　</a:t>
                      </a:r>
                      <a:endParaRPr lang="zh-CN" altLang="en-US"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-100000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9877774"/>
                  </a:ext>
                </a:extLst>
              </a:tr>
              <a:tr h="450166">
                <a:tc>
                  <a:txBody>
                    <a:bodyPr/>
                    <a:lstStyle/>
                    <a:p>
                      <a:pPr algn="ctr" fontAlgn="t"/>
                      <a:r>
                        <a:rPr lang="en-US" altLang="zh-CN" sz="2400" u="none" strike="noStrike">
                          <a:effectLst/>
                          <a:latin typeface="+mn-ea"/>
                          <a:ea typeface="+mn-ea"/>
                        </a:rPr>
                        <a:t>1</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400" u="none" strike="noStrike" dirty="0">
                          <a:effectLst/>
                          <a:latin typeface="+mn-ea"/>
                          <a:ea typeface="+mn-ea"/>
                        </a:rPr>
                        <a:t>　</a:t>
                      </a:r>
                      <a:endParaRPr lang="zh-CN" altLang="en-US"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10000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40000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a:effectLst/>
                          <a:latin typeface="+mn-ea"/>
                          <a:ea typeface="+mn-ea"/>
                        </a:rPr>
                        <a:t>50000</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1470275"/>
                  </a:ext>
                </a:extLst>
              </a:tr>
              <a:tr h="450166">
                <a:tc>
                  <a:txBody>
                    <a:bodyPr/>
                    <a:lstStyle/>
                    <a:p>
                      <a:pPr algn="ctr" fontAlgn="t"/>
                      <a:r>
                        <a:rPr lang="en-US" altLang="zh-CN" sz="2400" u="none" strike="noStrike">
                          <a:effectLst/>
                          <a:latin typeface="+mn-ea"/>
                          <a:ea typeface="+mn-ea"/>
                        </a:rPr>
                        <a:t>2</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400" u="none" strike="noStrike">
                          <a:effectLst/>
                          <a:latin typeface="+mn-ea"/>
                          <a:ea typeface="+mn-ea"/>
                        </a:rPr>
                        <a:t>　</a:t>
                      </a:r>
                      <a:endParaRPr lang="zh-CN" altLang="en-US"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13000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30000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43000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1584481"/>
                  </a:ext>
                </a:extLst>
              </a:tr>
              <a:tr h="450166">
                <a:tc>
                  <a:txBody>
                    <a:bodyPr/>
                    <a:lstStyle/>
                    <a:p>
                      <a:pPr algn="ctr" fontAlgn="t"/>
                      <a:r>
                        <a:rPr lang="en-US" altLang="zh-CN" sz="2400" u="none" strike="noStrike">
                          <a:effectLst/>
                          <a:latin typeface="+mn-ea"/>
                          <a:ea typeface="+mn-ea"/>
                        </a:rPr>
                        <a:t>3</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400" u="none" strike="noStrike">
                          <a:effectLst/>
                          <a:latin typeface="+mn-ea"/>
                          <a:ea typeface="+mn-ea"/>
                        </a:rPr>
                        <a:t>　</a:t>
                      </a:r>
                      <a:endParaRPr lang="zh-CN" altLang="en-US"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a:effectLst/>
                          <a:latin typeface="+mn-ea"/>
                          <a:ea typeface="+mn-ea"/>
                        </a:rPr>
                        <a:t>14000</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20000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34000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9772109"/>
                  </a:ext>
                </a:extLst>
              </a:tr>
              <a:tr h="450166">
                <a:tc>
                  <a:txBody>
                    <a:bodyPr/>
                    <a:lstStyle/>
                    <a:p>
                      <a:pPr algn="ctr" fontAlgn="t"/>
                      <a:r>
                        <a:rPr lang="en-US" altLang="zh-CN" sz="2400" u="none" strike="noStrike">
                          <a:effectLst/>
                          <a:latin typeface="+mn-ea"/>
                          <a:ea typeface="+mn-ea"/>
                        </a:rPr>
                        <a:t>4</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400" u="none" strike="noStrike">
                          <a:effectLst/>
                          <a:latin typeface="+mn-ea"/>
                          <a:ea typeface="+mn-ea"/>
                        </a:rPr>
                        <a:t>　</a:t>
                      </a:r>
                      <a:endParaRPr lang="zh-CN" altLang="en-US"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a:effectLst/>
                          <a:latin typeface="+mn-ea"/>
                          <a:ea typeface="+mn-ea"/>
                        </a:rPr>
                        <a:t>18000</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6000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24000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898863"/>
                  </a:ext>
                </a:extLst>
              </a:tr>
              <a:tr h="450166">
                <a:tc>
                  <a:txBody>
                    <a:bodyPr/>
                    <a:lstStyle/>
                    <a:p>
                      <a:pPr algn="ctr" fontAlgn="t"/>
                      <a:r>
                        <a:rPr lang="en-US" altLang="zh-CN" sz="2400" u="none" strike="noStrike">
                          <a:effectLst/>
                          <a:latin typeface="+mn-ea"/>
                          <a:ea typeface="+mn-ea"/>
                        </a:rPr>
                        <a:t>5</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400" u="none" strike="noStrike">
                          <a:effectLst/>
                          <a:latin typeface="+mn-ea"/>
                          <a:ea typeface="+mn-ea"/>
                        </a:rPr>
                        <a:t>　</a:t>
                      </a:r>
                      <a:endParaRPr lang="zh-CN" altLang="en-US"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20000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a:effectLst/>
                          <a:latin typeface="+mn-ea"/>
                          <a:ea typeface="+mn-ea"/>
                        </a:rPr>
                        <a:t>4000</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24000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6252974"/>
                  </a:ext>
                </a:extLst>
              </a:tr>
            </a:tbl>
          </a:graphicData>
        </a:graphic>
      </p:graphicFrame>
    </p:spTree>
    <p:extLst>
      <p:ext uri="{BB962C8B-B14F-4D97-AF65-F5344CB8AC3E}">
        <p14:creationId xmlns:p14="http://schemas.microsoft.com/office/powerpoint/2010/main" val="27724138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3"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答案</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840FBCD-17F8-4701-9045-7497422AEB96}"/>
                  </a:ext>
                </a:extLst>
              </p:cNvPr>
              <p:cNvSpPr txBox="1"/>
              <p:nvPr/>
            </p:nvSpPr>
            <p:spPr>
              <a:xfrm>
                <a:off x="341811" y="4179792"/>
                <a:ext cx="11508378" cy="2210990"/>
              </a:xfrm>
              <a:prstGeom prst="rect">
                <a:avLst/>
              </a:prstGeom>
              <a:noFill/>
            </p:spPr>
            <p:txBody>
              <a:bodyPr wrap="square">
                <a:spAutoFit/>
              </a:bodyPr>
              <a:lstStyle/>
              <a:p>
                <a:r>
                  <a:rPr lang="zh-CN" altLang="en-US" sz="2800" dirty="0"/>
                  <a:t>答：</a:t>
                </a:r>
                <a:endParaRPr lang="en-US" altLang="zh-CN" sz="2800" dirty="0"/>
              </a:p>
              <a:p>
                <a:r>
                  <a:rPr lang="zh-CN" altLang="en-US" sz="2800" dirty="0"/>
                  <a:t>该方案的平均净收益</a:t>
                </a:r>
                <a:r>
                  <a:rPr lang="en-US" altLang="zh-CN" sz="2800" dirty="0"/>
                  <a:t>=(10000+13000+14000+18000+20000)/5 =15000</a:t>
                </a:r>
                <a:r>
                  <a:rPr lang="zh-CN" altLang="en-US" sz="2800" dirty="0"/>
                  <a:t>元</a:t>
                </a:r>
                <a:endParaRPr lang="en-US" altLang="zh-CN" sz="2800" dirty="0"/>
              </a:p>
              <a:p>
                <a:r>
                  <a:rPr lang="zh-CN" altLang="en-US" sz="2800" dirty="0"/>
                  <a:t>平均账面投资额</a:t>
                </a:r>
                <a:r>
                  <a:rPr lang="en-US" altLang="zh-CN" sz="2800" dirty="0"/>
                  <a:t>=(100000+60000+30000+10000+4000+0)/6=34000</a:t>
                </a:r>
                <a:r>
                  <a:rPr lang="zh-CN" altLang="en-US" sz="2800" dirty="0"/>
                  <a:t>元</a:t>
                </a:r>
                <a:endParaRPr lang="en-US" altLang="zh-CN" sz="2800" dirty="0"/>
              </a:p>
              <a:p>
                <a:r>
                  <a:rPr lang="zh-CN" altLang="en-US" sz="2800" dirty="0"/>
                  <a:t>平均会计收益率</a:t>
                </a:r>
                <a14:m>
                  <m:oMath xmlns:m="http://schemas.openxmlformats.org/officeDocument/2006/math">
                    <m:r>
                      <a:rPr lang="en-US" altLang="zh-CN" sz="2800" i="1" dirty="0" smtClean="0">
                        <a:latin typeface="Cambria Math" panose="02040503050406030204" pitchFamily="18" charset="0"/>
                      </a:rPr>
                      <m:t>𝐴𝐴𝑅</m:t>
                    </m:r>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zh-CN" altLang="en-US" sz="2800" i="1" dirty="0">
                            <a:latin typeface="Cambria Math" panose="02040503050406030204" pitchFamily="18" charset="0"/>
                          </a:rPr>
                          <m:t>平均</m:t>
                        </m:r>
                        <m:r>
                          <a:rPr lang="zh-CN" altLang="en-US" sz="2800" i="1" dirty="0" smtClean="0">
                            <a:latin typeface="Cambria Math" panose="02040503050406030204" pitchFamily="18" charset="0"/>
                          </a:rPr>
                          <m:t>净收益</m:t>
                        </m:r>
                      </m:num>
                      <m:den>
                        <m:r>
                          <a:rPr lang="zh-CN" altLang="en-US" sz="2800" i="1" dirty="0">
                            <a:latin typeface="Cambria Math" panose="02040503050406030204" pitchFamily="18" charset="0"/>
                          </a:rPr>
                          <m:t>平均</m:t>
                        </m:r>
                        <m:r>
                          <a:rPr lang="zh-CN" altLang="en-US" sz="2800" i="1" dirty="0" smtClean="0">
                            <a:latin typeface="Cambria Math" panose="02040503050406030204" pitchFamily="18" charset="0"/>
                          </a:rPr>
                          <m:t>账面</m:t>
                        </m:r>
                        <m:r>
                          <a:rPr lang="zh-CN" altLang="en-US" sz="2800" i="1" dirty="0">
                            <a:latin typeface="Cambria Math" panose="02040503050406030204" pitchFamily="18" charset="0"/>
                          </a:rPr>
                          <m:t>投资额</m:t>
                        </m:r>
                      </m:den>
                    </m:f>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15000</m:t>
                        </m:r>
                      </m:num>
                      <m:den>
                        <m:r>
                          <a:rPr lang="en-US" altLang="zh-CN" sz="2800" b="0" i="1" dirty="0" smtClean="0">
                            <a:latin typeface="Cambria Math" panose="02040503050406030204" pitchFamily="18" charset="0"/>
                          </a:rPr>
                          <m:t>34000</m:t>
                        </m:r>
                      </m:den>
                    </m:f>
                    <m:r>
                      <a:rPr lang="en-US" altLang="zh-CN" sz="2800" b="0" i="1" dirty="0" smtClean="0">
                        <a:latin typeface="Cambria Math" panose="02040503050406030204" pitchFamily="18" charset="0"/>
                      </a:rPr>
                      <m:t>=44.12%</m:t>
                    </m:r>
                  </m:oMath>
                </a14:m>
                <a:endParaRPr lang="en-US" altLang="zh-CN" sz="2800" dirty="0"/>
              </a:p>
            </p:txBody>
          </p:sp>
        </mc:Choice>
        <mc:Fallback xmlns="">
          <p:sp>
            <p:nvSpPr>
              <p:cNvPr id="5" name="文本框 4">
                <a:extLst>
                  <a:ext uri="{FF2B5EF4-FFF2-40B4-BE49-F238E27FC236}">
                    <a16:creationId xmlns:a16="http://schemas.microsoft.com/office/drawing/2014/main" id="{E840FBCD-17F8-4701-9045-7497422AEB96}"/>
                  </a:ext>
                </a:extLst>
              </p:cNvPr>
              <p:cNvSpPr txBox="1">
                <a:spLocks noRot="1" noChangeAspect="1" noMove="1" noResize="1" noEditPoints="1" noAdjustHandles="1" noChangeArrowheads="1" noChangeShapeType="1" noTextEdit="1"/>
              </p:cNvSpPr>
              <p:nvPr/>
            </p:nvSpPr>
            <p:spPr>
              <a:xfrm>
                <a:off x="341811" y="4179792"/>
                <a:ext cx="11508378" cy="2210990"/>
              </a:xfrm>
              <a:prstGeom prst="rect">
                <a:avLst/>
              </a:prstGeom>
              <a:blipFill>
                <a:blip r:embed="rId4"/>
                <a:stretch>
                  <a:fillRect l="-1059" t="-3315" r="-265"/>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BF3BFBC5-DD8E-4C6D-9E85-0AAE1988E462}"/>
              </a:ext>
            </a:extLst>
          </p:cNvPr>
          <p:cNvGraphicFramePr>
            <a:graphicFrameLocks noGrp="1"/>
          </p:cNvGraphicFramePr>
          <p:nvPr>
            <p:extLst>
              <p:ext uri="{D42A27DB-BD31-4B8C-83A1-F6EECF244321}">
                <p14:modId xmlns:p14="http://schemas.microsoft.com/office/powerpoint/2010/main" val="3150551841"/>
              </p:ext>
            </p:extLst>
          </p:nvPr>
        </p:nvGraphicFramePr>
        <p:xfrm>
          <a:off x="1790482" y="924288"/>
          <a:ext cx="8611036" cy="3151162"/>
        </p:xfrm>
        <a:graphic>
          <a:graphicData uri="http://schemas.openxmlformats.org/drawingml/2006/table">
            <a:tbl>
              <a:tblPr>
                <a:tableStyleId>{5C22544A-7EE6-4342-B048-85BDC9FD1C3A}</a:tableStyleId>
              </a:tblPr>
              <a:tblGrid>
                <a:gridCol w="2152759">
                  <a:extLst>
                    <a:ext uri="{9D8B030D-6E8A-4147-A177-3AD203B41FA5}">
                      <a16:colId xmlns:a16="http://schemas.microsoft.com/office/drawing/2014/main" val="462513309"/>
                    </a:ext>
                  </a:extLst>
                </a:gridCol>
                <a:gridCol w="2152759">
                  <a:extLst>
                    <a:ext uri="{9D8B030D-6E8A-4147-A177-3AD203B41FA5}">
                      <a16:colId xmlns:a16="http://schemas.microsoft.com/office/drawing/2014/main" val="667965176"/>
                    </a:ext>
                  </a:extLst>
                </a:gridCol>
                <a:gridCol w="2152759">
                  <a:extLst>
                    <a:ext uri="{9D8B030D-6E8A-4147-A177-3AD203B41FA5}">
                      <a16:colId xmlns:a16="http://schemas.microsoft.com/office/drawing/2014/main" val="2350325641"/>
                    </a:ext>
                  </a:extLst>
                </a:gridCol>
                <a:gridCol w="2152759">
                  <a:extLst>
                    <a:ext uri="{9D8B030D-6E8A-4147-A177-3AD203B41FA5}">
                      <a16:colId xmlns:a16="http://schemas.microsoft.com/office/drawing/2014/main" val="3736008901"/>
                    </a:ext>
                  </a:extLst>
                </a:gridCol>
              </a:tblGrid>
              <a:tr h="450166">
                <a:tc>
                  <a:txBody>
                    <a:bodyPr/>
                    <a:lstStyle/>
                    <a:p>
                      <a:pPr algn="ctr" fontAlgn="t"/>
                      <a:r>
                        <a:rPr lang="zh-CN" altLang="en-US" sz="2400" b="1" u="none" strike="noStrike" dirty="0">
                          <a:effectLst/>
                          <a:latin typeface="+mj-lt"/>
                          <a:ea typeface="+mn-ea"/>
                        </a:rPr>
                        <a:t>时间</a:t>
                      </a:r>
                      <a:endParaRPr lang="zh-CN" altLang="en-US" sz="2400" b="1" i="0" u="none" strike="noStrike" dirty="0">
                        <a:solidFill>
                          <a:srgbClr val="000000"/>
                        </a:solidFill>
                        <a:effectLst/>
                        <a:latin typeface="+mj-lt"/>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2400" b="1" u="none" strike="noStrike" dirty="0">
                          <a:effectLst/>
                          <a:latin typeface="+mj-lt"/>
                          <a:ea typeface="+mn-ea"/>
                        </a:rPr>
                        <a:t>账面毛值</a:t>
                      </a:r>
                      <a:r>
                        <a:rPr lang="en-US" altLang="zh-CN" sz="2400" b="1" u="none" strike="noStrike" dirty="0">
                          <a:effectLst/>
                          <a:latin typeface="+mj-lt"/>
                          <a:ea typeface="+mn-ea"/>
                        </a:rPr>
                        <a:t>/</a:t>
                      </a:r>
                      <a:r>
                        <a:rPr lang="zh-CN" altLang="en-US" sz="2400" b="1" u="none" strike="noStrike" dirty="0">
                          <a:effectLst/>
                          <a:latin typeface="+mj-lt"/>
                          <a:ea typeface="+mn-ea"/>
                        </a:rPr>
                        <a:t>元</a:t>
                      </a:r>
                      <a:endParaRPr lang="zh-CN" altLang="en-US" sz="2400" b="1" i="0" u="none" strike="noStrike" dirty="0">
                        <a:solidFill>
                          <a:srgbClr val="000000"/>
                        </a:solidFill>
                        <a:effectLst/>
                        <a:latin typeface="+mj-lt"/>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2400" b="1" u="none" strike="noStrike" dirty="0">
                          <a:effectLst/>
                          <a:latin typeface="+mj-lt"/>
                          <a:ea typeface="+mn-ea"/>
                        </a:rPr>
                        <a:t>折旧</a:t>
                      </a:r>
                      <a:r>
                        <a:rPr lang="en-US" altLang="zh-CN" sz="2400" b="1" u="none" strike="noStrike" kern="1200" dirty="0">
                          <a:solidFill>
                            <a:schemeClr val="dk1"/>
                          </a:solidFill>
                          <a:effectLst/>
                          <a:latin typeface="+mn-lt"/>
                          <a:ea typeface="+mn-ea"/>
                          <a:cs typeface="+mn-cs"/>
                        </a:rPr>
                        <a:t>/</a:t>
                      </a:r>
                      <a:r>
                        <a:rPr lang="zh-CN" altLang="en-US" sz="2400" b="1" u="none" strike="noStrike" kern="1200" dirty="0">
                          <a:solidFill>
                            <a:schemeClr val="dk1"/>
                          </a:solidFill>
                          <a:effectLst/>
                          <a:latin typeface="+mn-lt"/>
                          <a:ea typeface="+mn-ea"/>
                          <a:cs typeface="+mn-cs"/>
                        </a:rPr>
                        <a:t>元</a:t>
                      </a:r>
                      <a:endParaRPr lang="zh-CN" altLang="en-US" sz="2400" b="1" i="0" u="none" strike="noStrike" dirty="0">
                        <a:solidFill>
                          <a:srgbClr val="000000"/>
                        </a:solidFill>
                        <a:effectLst/>
                        <a:latin typeface="+mj-lt"/>
                        <a:ea typeface="+mn-ea"/>
                      </a:endParaRPr>
                    </a:p>
                  </a:txBody>
                  <a:tcPr marL="7620" marR="45720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2400" b="1" u="none" strike="noStrike" dirty="0">
                          <a:effectLst/>
                          <a:latin typeface="+mj-lt"/>
                          <a:ea typeface="+mn-ea"/>
                        </a:rPr>
                        <a:t>现金流量</a:t>
                      </a:r>
                      <a:r>
                        <a:rPr lang="en-US" altLang="zh-CN" sz="2400" b="1" u="none" strike="noStrike" kern="1200" dirty="0">
                          <a:solidFill>
                            <a:schemeClr val="dk1"/>
                          </a:solidFill>
                          <a:effectLst/>
                          <a:latin typeface="+mn-lt"/>
                          <a:ea typeface="+mn-ea"/>
                          <a:cs typeface="+mn-cs"/>
                        </a:rPr>
                        <a:t>/</a:t>
                      </a:r>
                      <a:r>
                        <a:rPr lang="zh-CN" altLang="en-US" sz="2400" b="1" u="none" strike="noStrike" kern="1200" dirty="0">
                          <a:solidFill>
                            <a:schemeClr val="dk1"/>
                          </a:solidFill>
                          <a:effectLst/>
                          <a:latin typeface="+mn-lt"/>
                          <a:ea typeface="+mn-ea"/>
                          <a:cs typeface="+mn-cs"/>
                        </a:rPr>
                        <a:t>元</a:t>
                      </a:r>
                      <a:endParaRPr lang="zh-CN" altLang="en-US" sz="2400" b="1" i="0" u="none" strike="noStrike" dirty="0">
                        <a:solidFill>
                          <a:srgbClr val="000000"/>
                        </a:solidFill>
                        <a:effectLst/>
                        <a:latin typeface="+mj-lt"/>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9493398"/>
                  </a:ext>
                </a:extLst>
              </a:tr>
              <a:tr h="450166">
                <a:tc>
                  <a:txBody>
                    <a:bodyPr/>
                    <a:lstStyle/>
                    <a:p>
                      <a:pPr algn="ctr" fontAlgn="t"/>
                      <a:r>
                        <a:rPr lang="en-US" altLang="zh-CN" sz="2400" u="none" strike="noStrike" dirty="0">
                          <a:effectLst/>
                          <a:latin typeface="+mn-ea"/>
                          <a:ea typeface="+mn-ea"/>
                        </a:rPr>
                        <a:t>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100000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a:t>
                      </a:r>
                      <a:r>
                        <a:rPr lang="zh-CN" altLang="en-US" sz="2400" u="none" strike="noStrike" dirty="0">
                          <a:effectLst/>
                          <a:latin typeface="+mn-ea"/>
                          <a:ea typeface="+mn-ea"/>
                        </a:rPr>
                        <a:t>　</a:t>
                      </a:r>
                      <a:endParaRPr lang="zh-CN" altLang="en-US"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100000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2385940"/>
                  </a:ext>
                </a:extLst>
              </a:tr>
              <a:tr h="450166">
                <a:tc>
                  <a:txBody>
                    <a:bodyPr/>
                    <a:lstStyle/>
                    <a:p>
                      <a:pPr algn="ctr" fontAlgn="t"/>
                      <a:r>
                        <a:rPr lang="en-US" altLang="zh-CN" sz="2400" u="none" strike="noStrike">
                          <a:effectLst/>
                          <a:latin typeface="+mn-ea"/>
                          <a:ea typeface="+mn-ea"/>
                        </a:rPr>
                        <a:t>1</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100000</a:t>
                      </a:r>
                      <a:endParaRPr kumimoji="0" lang="en-US" altLang="zh-CN" sz="24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40000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60000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492316"/>
                  </a:ext>
                </a:extLst>
              </a:tr>
              <a:tr h="450166">
                <a:tc>
                  <a:txBody>
                    <a:bodyPr/>
                    <a:lstStyle/>
                    <a:p>
                      <a:pPr algn="ctr" fontAlgn="t"/>
                      <a:r>
                        <a:rPr lang="en-US" altLang="zh-CN" sz="2400" u="none" strike="noStrike">
                          <a:effectLst/>
                          <a:latin typeface="+mn-ea"/>
                          <a:ea typeface="+mn-ea"/>
                        </a:rPr>
                        <a:t>2</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100000</a:t>
                      </a:r>
                      <a:endParaRPr kumimoji="0" lang="en-US" altLang="zh-CN" sz="24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30000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30000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4317172"/>
                  </a:ext>
                </a:extLst>
              </a:tr>
              <a:tr h="450166">
                <a:tc>
                  <a:txBody>
                    <a:bodyPr/>
                    <a:lstStyle/>
                    <a:p>
                      <a:pPr algn="ctr" fontAlgn="t"/>
                      <a:r>
                        <a:rPr lang="en-US" altLang="zh-CN" sz="2400" u="none" strike="noStrike">
                          <a:effectLst/>
                          <a:latin typeface="+mn-ea"/>
                          <a:ea typeface="+mn-ea"/>
                        </a:rPr>
                        <a:t>3</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100000</a:t>
                      </a:r>
                      <a:endParaRPr kumimoji="0" lang="en-US" altLang="zh-CN" sz="24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20000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10000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0629016"/>
                  </a:ext>
                </a:extLst>
              </a:tr>
              <a:tr h="450166">
                <a:tc>
                  <a:txBody>
                    <a:bodyPr/>
                    <a:lstStyle/>
                    <a:p>
                      <a:pPr algn="ctr" fontAlgn="t"/>
                      <a:r>
                        <a:rPr lang="en-US" altLang="zh-CN" sz="2400" u="none" strike="noStrike">
                          <a:effectLst/>
                          <a:latin typeface="+mn-ea"/>
                          <a:ea typeface="+mn-ea"/>
                        </a:rPr>
                        <a:t>4</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100000</a:t>
                      </a:r>
                      <a:endParaRPr kumimoji="0" lang="en-US" altLang="zh-CN" sz="24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6000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4000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0382679"/>
                  </a:ext>
                </a:extLst>
              </a:tr>
              <a:tr h="450166">
                <a:tc>
                  <a:txBody>
                    <a:bodyPr/>
                    <a:lstStyle/>
                    <a:p>
                      <a:pPr algn="ctr" fontAlgn="t"/>
                      <a:r>
                        <a:rPr lang="en-US" altLang="zh-CN" sz="2400" u="none" strike="noStrike">
                          <a:effectLst/>
                          <a:latin typeface="+mn-ea"/>
                          <a:ea typeface="+mn-ea"/>
                        </a:rPr>
                        <a:t>5</a:t>
                      </a:r>
                      <a:endParaRPr lang="en-US" altLang="zh-CN" sz="2400" b="0" i="0" u="none" strike="noStrike">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100000</a:t>
                      </a:r>
                      <a:endParaRPr kumimoji="0" lang="en-US" altLang="zh-CN" sz="24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4000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2400" u="none" strike="noStrike" dirty="0">
                          <a:effectLst/>
                          <a:latin typeface="+mn-ea"/>
                          <a:ea typeface="+mn-ea"/>
                        </a:rPr>
                        <a:t>0</a:t>
                      </a:r>
                      <a:endParaRPr lang="en-US" altLang="zh-CN" sz="24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6471604"/>
                  </a:ext>
                </a:extLst>
              </a:tr>
            </a:tbl>
          </a:graphicData>
        </a:graphic>
      </p:graphicFrame>
    </p:spTree>
    <p:extLst>
      <p:ext uri="{BB962C8B-B14F-4D97-AF65-F5344CB8AC3E}">
        <p14:creationId xmlns:p14="http://schemas.microsoft.com/office/powerpoint/2010/main" val="20097794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4"/>
          <p:cNvGrpSpPr/>
          <p:nvPr/>
        </p:nvGrpSpPr>
        <p:grpSpPr>
          <a:xfrm>
            <a:off x="3630558" y="1537000"/>
            <a:ext cx="1447735" cy="1148889"/>
            <a:chOff x="3419345" y="385660"/>
            <a:chExt cx="1447546" cy="1149156"/>
          </a:xfrm>
          <a:solidFill>
            <a:schemeClr val="bg1"/>
          </a:solidFill>
          <a:effectLst/>
        </p:grpSpPr>
        <p:sp>
          <p:nvSpPr>
            <p:cNvPr id="26" name="椭圆 25"/>
            <p:cNvSpPr/>
            <p:nvPr/>
          </p:nvSpPr>
          <p:spPr>
            <a:xfrm flipV="1">
              <a:off x="3419345" y="946280"/>
              <a:ext cx="588536" cy="588536"/>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7" name="椭圆 26"/>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8" name="椭圆 27"/>
            <p:cNvSpPr/>
            <p:nvPr/>
          </p:nvSpPr>
          <p:spPr>
            <a:xfrm flipV="1">
              <a:off x="4650079" y="385660"/>
              <a:ext cx="216812" cy="216812"/>
            </a:xfrm>
            <a:prstGeom prst="ellipse">
              <a:avLst/>
            </a:prstGeom>
            <a:solidFill>
              <a:schemeClr val="bg1">
                <a:alpha val="65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29" name="椭圆 28"/>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3" name="组合 29"/>
          <p:cNvGrpSpPr/>
          <p:nvPr/>
        </p:nvGrpSpPr>
        <p:grpSpPr>
          <a:xfrm flipH="1" flipV="1">
            <a:off x="7110545" y="1979358"/>
            <a:ext cx="1447735" cy="1148889"/>
            <a:chOff x="3419345" y="385660"/>
            <a:chExt cx="1447546" cy="1149156"/>
          </a:xfrm>
          <a:solidFill>
            <a:schemeClr val="bg1"/>
          </a:solidFill>
          <a:effectLst/>
        </p:grpSpPr>
        <p:sp>
          <p:nvSpPr>
            <p:cNvPr id="31" name="椭圆 30"/>
            <p:cNvSpPr/>
            <p:nvPr/>
          </p:nvSpPr>
          <p:spPr>
            <a:xfrm flipV="1">
              <a:off x="3419345" y="946280"/>
              <a:ext cx="588536" cy="588536"/>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2" name="椭圆 31"/>
            <p:cNvSpPr/>
            <p:nvPr/>
          </p:nvSpPr>
          <p:spPr>
            <a:xfrm flipV="1">
              <a:off x="4274117" y="1163083"/>
              <a:ext cx="299650" cy="29965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3" name="椭圆 32"/>
            <p:cNvSpPr/>
            <p:nvPr/>
          </p:nvSpPr>
          <p:spPr>
            <a:xfrm flipV="1">
              <a:off x="4650079" y="385660"/>
              <a:ext cx="216812" cy="216812"/>
            </a:xfrm>
            <a:prstGeom prst="ellipse">
              <a:avLst/>
            </a:prstGeom>
            <a:solidFill>
              <a:schemeClr val="bg1">
                <a:alpha val="72000"/>
              </a:schemeClr>
            </a:solid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4" name="椭圆 33"/>
            <p:cNvSpPr/>
            <p:nvPr/>
          </p:nvSpPr>
          <p:spPr>
            <a:xfrm flipV="1">
              <a:off x="4007881" y="550314"/>
              <a:ext cx="424390" cy="424390"/>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grpSp>
        <p:nvGrpSpPr>
          <p:cNvPr id="14" name="组合 34"/>
          <p:cNvGrpSpPr/>
          <p:nvPr/>
        </p:nvGrpSpPr>
        <p:grpSpPr>
          <a:xfrm>
            <a:off x="5088117" y="1370775"/>
            <a:ext cx="1996835" cy="1996112"/>
            <a:chOff x="3606461" y="1664340"/>
            <a:chExt cx="1040024" cy="1040024"/>
          </a:xfrm>
          <a:solidFill>
            <a:srgbClr val="C81623"/>
          </a:solidFill>
          <a:effectLst/>
        </p:grpSpPr>
        <p:sp>
          <p:nvSpPr>
            <p:cNvPr id="36" name="椭圆 35"/>
            <p:cNvSpPr/>
            <p:nvPr/>
          </p:nvSpPr>
          <p:spPr>
            <a:xfrm>
              <a:off x="3606461" y="1664340"/>
              <a:ext cx="1040024" cy="1040024"/>
            </a:xfrm>
            <a:prstGeom prst="ellipse">
              <a:avLst/>
            </a:prstGeom>
            <a:grpFill/>
            <a:ln w="4445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zh-CN" altLang="en-US" sz="16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sp>
          <p:nvSpPr>
            <p:cNvPr id="37" name="文本框 1"/>
            <p:cNvSpPr txBox="1"/>
            <p:nvPr/>
          </p:nvSpPr>
          <p:spPr>
            <a:xfrm>
              <a:off x="3770226" y="1834012"/>
              <a:ext cx="722358" cy="689545"/>
            </a:xfrm>
            <a:prstGeom prst="rect">
              <a:avLst/>
            </a:prstGeom>
            <a:grpFill/>
            <a:ln>
              <a:noFill/>
            </a:ln>
            <a:effectLst/>
          </p:spPr>
          <p:txBody>
            <a:bodyPr wrap="none" rtlCol="0">
              <a:spAutoFit/>
            </a:bodyPr>
            <a:lstStyle/>
            <a:p>
              <a:pPr marL="0" marR="0" lvl="0" indent="0" algn="ctr" defTabSz="1219012" rtl="0" eaLnBrk="1" fontAlgn="auto" latinLnBrk="0" hangingPunct="1">
                <a:lnSpc>
                  <a:spcPct val="100000"/>
                </a:lnSpc>
                <a:spcBef>
                  <a:spcPts val="0"/>
                </a:spcBef>
                <a:spcAft>
                  <a:spcPts val="0"/>
                </a:spcAft>
                <a:buClrTx/>
                <a:buSzTx/>
                <a:buFontTx/>
                <a:buNone/>
                <a:tabLst/>
                <a:defRPr/>
              </a:pPr>
              <a:r>
                <a:rPr lang="en-US" altLang="zh-CN" sz="8000" dirty="0">
                  <a:solidFill>
                    <a:schemeClr val="bg1"/>
                  </a:solidFill>
                  <a:latin typeface="字魂35号-经典雅黑" panose="02000000000000000000" pitchFamily="2" charset="-122"/>
                  <a:ea typeface="字魂35号-经典雅黑" panose="02000000000000000000" pitchFamily="2" charset="-122"/>
                </a:rPr>
                <a:t>12</a:t>
              </a:r>
              <a:endParaRPr kumimoji="0" lang="zh-CN" altLang="en-US" sz="8000" i="0" u="none" strike="noStrike" kern="120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endParaRPr>
            </a:p>
          </p:txBody>
        </p:sp>
      </p:grpSp>
      <p:sp>
        <p:nvSpPr>
          <p:cNvPr id="38" name="矩形 69"/>
          <p:cNvSpPr>
            <a:spLocks noChangeArrowheads="1"/>
          </p:cNvSpPr>
          <p:nvPr/>
        </p:nvSpPr>
        <p:spPr bwMode="auto">
          <a:xfrm>
            <a:off x="2337340" y="3930223"/>
            <a:ext cx="7517320"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1219107" rtl="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0" normalizeH="0" baseline="0" noProof="0" dirty="0">
                <a:ln>
                  <a:noFill/>
                </a:ln>
                <a:solidFill>
                  <a:schemeClr val="bg1"/>
                </a:solidFill>
                <a:effectLst/>
                <a:uLnTx/>
                <a:uFillTx/>
                <a:latin typeface="字魂35号-经典雅黑" panose="02000000000000000000" pitchFamily="2" charset="-122"/>
                <a:ea typeface="字魂35号-经典雅黑" panose="02000000000000000000" pitchFamily="2" charset="-122"/>
              </a:rPr>
              <a:t>特殊情况下的资本预算决策</a:t>
            </a:r>
          </a:p>
        </p:txBody>
      </p:sp>
    </p:spTree>
    <p:extLst>
      <p:ext uri="{BB962C8B-B14F-4D97-AF65-F5344CB8AC3E}">
        <p14:creationId xmlns:p14="http://schemas.microsoft.com/office/powerpoint/2010/main" val="40578177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680567" y="250621"/>
            <a:ext cx="2258953"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特殊情况下的</a:t>
            </a:r>
            <a:r>
              <a:rPr lang="en-US" altLang="zh-CN"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a:t>
            </a:r>
            <a:endPar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7" name="文本框 6">
            <a:extLst>
              <a:ext uri="{FF2B5EF4-FFF2-40B4-BE49-F238E27FC236}">
                <a16:creationId xmlns:a16="http://schemas.microsoft.com/office/drawing/2014/main" id="{0CC2DE71-35CE-4FFD-BDFA-92936AFBE06A}"/>
              </a:ext>
            </a:extLst>
          </p:cNvPr>
          <p:cNvSpPr txBox="1"/>
          <p:nvPr/>
        </p:nvSpPr>
        <p:spPr>
          <a:xfrm>
            <a:off x="235131" y="3167390"/>
            <a:ext cx="4519749" cy="523220"/>
          </a:xfrm>
          <a:prstGeom prst="rect">
            <a:avLst/>
          </a:prstGeom>
          <a:noFill/>
        </p:spPr>
        <p:txBody>
          <a:bodyPr wrap="square">
            <a:spAutoFit/>
          </a:bodyPr>
          <a:lstStyle/>
          <a:p>
            <a:r>
              <a:rPr lang="zh-CN" altLang="en-US" sz="2800" dirty="0"/>
              <a:t>特殊情况下的资本预算决策</a:t>
            </a:r>
          </a:p>
        </p:txBody>
      </p:sp>
      <p:sp>
        <p:nvSpPr>
          <p:cNvPr id="4" name="左大括号 3">
            <a:extLst>
              <a:ext uri="{FF2B5EF4-FFF2-40B4-BE49-F238E27FC236}">
                <a16:creationId xmlns:a16="http://schemas.microsoft.com/office/drawing/2014/main" id="{EAFA0D49-ACA5-4FD5-A2C7-F49961847996}"/>
              </a:ext>
            </a:extLst>
          </p:cNvPr>
          <p:cNvSpPr/>
          <p:nvPr/>
        </p:nvSpPr>
        <p:spPr>
          <a:xfrm>
            <a:off x="4754880" y="1345790"/>
            <a:ext cx="213852" cy="41664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A81A56-736B-44DC-84F2-5295DB94C0DB}"/>
              </a:ext>
            </a:extLst>
          </p:cNvPr>
          <p:cNvSpPr txBox="1"/>
          <p:nvPr/>
        </p:nvSpPr>
        <p:spPr>
          <a:xfrm>
            <a:off x="4938252" y="1084180"/>
            <a:ext cx="1698171" cy="523220"/>
          </a:xfrm>
          <a:prstGeom prst="rect">
            <a:avLst/>
          </a:prstGeom>
          <a:noFill/>
        </p:spPr>
        <p:txBody>
          <a:bodyPr wrap="square">
            <a:spAutoFit/>
          </a:bodyPr>
          <a:lstStyle/>
          <a:p>
            <a:r>
              <a:rPr lang="zh-CN" altLang="en-US" sz="2800" dirty="0"/>
              <a:t>资本限额</a:t>
            </a:r>
          </a:p>
        </p:txBody>
      </p:sp>
      <p:sp>
        <p:nvSpPr>
          <p:cNvPr id="13" name="文本框 12">
            <a:extLst>
              <a:ext uri="{FF2B5EF4-FFF2-40B4-BE49-F238E27FC236}">
                <a16:creationId xmlns:a16="http://schemas.microsoft.com/office/drawing/2014/main" id="{D1C25BD3-B145-4DDE-8FEE-A3AA96BAF1BC}"/>
              </a:ext>
            </a:extLst>
          </p:cNvPr>
          <p:cNvSpPr txBox="1"/>
          <p:nvPr/>
        </p:nvSpPr>
        <p:spPr>
          <a:xfrm>
            <a:off x="4938252" y="2125785"/>
            <a:ext cx="2098274" cy="523220"/>
          </a:xfrm>
          <a:prstGeom prst="rect">
            <a:avLst/>
          </a:prstGeom>
          <a:noFill/>
        </p:spPr>
        <p:txBody>
          <a:bodyPr wrap="square">
            <a:spAutoFit/>
          </a:bodyPr>
          <a:lstStyle/>
          <a:p>
            <a:r>
              <a:rPr lang="zh-CN" altLang="en-US" sz="2800" dirty="0"/>
              <a:t>寿命期不同</a:t>
            </a:r>
          </a:p>
        </p:txBody>
      </p:sp>
      <p:sp>
        <p:nvSpPr>
          <p:cNvPr id="14" name="文本框 13">
            <a:extLst>
              <a:ext uri="{FF2B5EF4-FFF2-40B4-BE49-F238E27FC236}">
                <a16:creationId xmlns:a16="http://schemas.microsoft.com/office/drawing/2014/main" id="{D9343506-4298-4163-B806-6967DFA6CD44}"/>
              </a:ext>
            </a:extLst>
          </p:cNvPr>
          <p:cNvSpPr txBox="1"/>
          <p:nvPr/>
        </p:nvSpPr>
        <p:spPr>
          <a:xfrm>
            <a:off x="4938252" y="3167390"/>
            <a:ext cx="1698171" cy="523220"/>
          </a:xfrm>
          <a:prstGeom prst="rect">
            <a:avLst/>
          </a:prstGeom>
          <a:noFill/>
        </p:spPr>
        <p:txBody>
          <a:bodyPr wrap="square">
            <a:spAutoFit/>
          </a:bodyPr>
          <a:lstStyle/>
          <a:p>
            <a:r>
              <a:rPr lang="zh-CN" altLang="en-US" sz="2800" dirty="0"/>
              <a:t>更新决策</a:t>
            </a:r>
          </a:p>
        </p:txBody>
      </p:sp>
      <p:sp>
        <p:nvSpPr>
          <p:cNvPr id="15" name="文本框 14">
            <a:extLst>
              <a:ext uri="{FF2B5EF4-FFF2-40B4-BE49-F238E27FC236}">
                <a16:creationId xmlns:a16="http://schemas.microsoft.com/office/drawing/2014/main" id="{F4A984A2-1209-483A-96DE-5D904F9C754C}"/>
              </a:ext>
            </a:extLst>
          </p:cNvPr>
          <p:cNvSpPr txBox="1"/>
          <p:nvPr/>
        </p:nvSpPr>
        <p:spPr>
          <a:xfrm>
            <a:off x="4938252" y="4208995"/>
            <a:ext cx="1698171" cy="523220"/>
          </a:xfrm>
          <a:prstGeom prst="rect">
            <a:avLst/>
          </a:prstGeom>
          <a:noFill/>
        </p:spPr>
        <p:txBody>
          <a:bodyPr wrap="square">
            <a:spAutoFit/>
          </a:bodyPr>
          <a:lstStyle/>
          <a:p>
            <a:r>
              <a:rPr lang="zh-CN" altLang="en-US" sz="2800" dirty="0"/>
              <a:t>扩展决策</a:t>
            </a:r>
          </a:p>
        </p:txBody>
      </p:sp>
      <p:sp>
        <p:nvSpPr>
          <p:cNvPr id="16" name="文本框 15">
            <a:extLst>
              <a:ext uri="{FF2B5EF4-FFF2-40B4-BE49-F238E27FC236}">
                <a16:creationId xmlns:a16="http://schemas.microsoft.com/office/drawing/2014/main" id="{F63F08A2-1FDF-42AE-AE4A-70DCD4B2636B}"/>
              </a:ext>
            </a:extLst>
          </p:cNvPr>
          <p:cNvSpPr txBox="1"/>
          <p:nvPr/>
        </p:nvSpPr>
        <p:spPr>
          <a:xfrm>
            <a:off x="4938252" y="5250599"/>
            <a:ext cx="3104115" cy="523220"/>
          </a:xfrm>
          <a:prstGeom prst="rect">
            <a:avLst/>
          </a:prstGeom>
          <a:noFill/>
        </p:spPr>
        <p:txBody>
          <a:bodyPr wrap="square">
            <a:spAutoFit/>
          </a:bodyPr>
          <a:lstStyle/>
          <a:p>
            <a:r>
              <a:rPr lang="zh-CN" altLang="en-US" sz="2800" dirty="0"/>
              <a:t>投资时机决策等等</a:t>
            </a:r>
          </a:p>
        </p:txBody>
      </p:sp>
    </p:spTree>
    <p:extLst>
      <p:ext uri="{BB962C8B-B14F-4D97-AF65-F5344CB8AC3E}">
        <p14:creationId xmlns:p14="http://schemas.microsoft.com/office/powerpoint/2010/main" val="20664625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7"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资本限额</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61C79650-AD1A-4AFF-B7FB-97B130B3CA87}"/>
              </a:ext>
            </a:extLst>
          </p:cNvPr>
          <p:cNvSpPr txBox="1"/>
          <p:nvPr/>
        </p:nvSpPr>
        <p:spPr>
          <a:xfrm>
            <a:off x="684904" y="3167390"/>
            <a:ext cx="10822193" cy="523220"/>
          </a:xfrm>
          <a:prstGeom prst="rect">
            <a:avLst/>
          </a:prstGeom>
          <a:noFill/>
        </p:spPr>
        <p:txBody>
          <a:bodyPr wrap="none" rtlCol="0">
            <a:spAutoFit/>
          </a:bodyPr>
          <a:lstStyle/>
          <a:p>
            <a:pPr algn="l"/>
            <a:r>
              <a:rPr lang="zh-CN" altLang="en-US" sz="2800" dirty="0">
                <a:solidFill>
                  <a:schemeClr val="accent1"/>
                </a:solidFill>
              </a:rPr>
              <a:t>资本限额</a:t>
            </a:r>
            <a:r>
              <a:rPr lang="zh-CN" altLang="en-US" sz="2800" dirty="0"/>
              <a:t>下的资本预算决策：盈利指数法，具体方法见前面的</a:t>
            </a:r>
            <a:r>
              <a:rPr lang="en-US" altLang="zh-CN" sz="2800" dirty="0"/>
              <a:t>PPT</a:t>
            </a:r>
            <a:r>
              <a:rPr lang="zh-CN" altLang="en-US" sz="2800" dirty="0"/>
              <a:t>。</a:t>
            </a:r>
          </a:p>
        </p:txBody>
      </p:sp>
    </p:spTree>
    <p:extLst>
      <p:ext uri="{BB962C8B-B14F-4D97-AF65-F5344CB8AC3E}">
        <p14:creationId xmlns:p14="http://schemas.microsoft.com/office/powerpoint/2010/main" val="19337437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948268" y="250621"/>
            <a:ext cx="1723549"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不同寿命期</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BD0F9B1-6A23-430A-B34A-A67ABB806302}"/>
                  </a:ext>
                </a:extLst>
              </p:cNvPr>
              <p:cNvSpPr txBox="1"/>
              <p:nvPr/>
            </p:nvSpPr>
            <p:spPr>
              <a:xfrm>
                <a:off x="263704" y="1874729"/>
                <a:ext cx="11664593" cy="3108543"/>
              </a:xfrm>
              <a:prstGeom prst="rect">
                <a:avLst/>
              </a:prstGeom>
              <a:noFill/>
            </p:spPr>
            <p:txBody>
              <a:bodyPr wrap="square" rtlCol="0">
                <a:spAutoFit/>
              </a:bodyPr>
              <a:lstStyle/>
              <a:p>
                <a:r>
                  <a:rPr lang="zh-CN" altLang="en-US" sz="2800" dirty="0">
                    <a:solidFill>
                      <a:schemeClr val="accent1"/>
                    </a:solidFill>
                  </a:rPr>
                  <a:t>不同寿命期下</a:t>
                </a:r>
                <a:r>
                  <a:rPr lang="zh-CN" altLang="en-US" sz="2800" dirty="0"/>
                  <a:t>的的资本预算决策：等价年度成本法</a:t>
                </a:r>
                <a14:m>
                  <m:oMath xmlns:m="http://schemas.openxmlformats.org/officeDocument/2006/math">
                    <m:r>
                      <a:rPr lang="en-US" altLang="zh-CN" sz="2800" i="1" dirty="0" smtClean="0">
                        <a:latin typeface="Cambria Math" panose="02040503050406030204" pitchFamily="18" charset="0"/>
                      </a:rPr>
                      <m:t>𝐸𝐴𝐶</m:t>
                    </m:r>
                  </m:oMath>
                </a14:m>
                <a:r>
                  <a:rPr lang="zh-CN" altLang="en-US" sz="2800" dirty="0"/>
                  <a:t>。</a:t>
                </a:r>
                <a:endParaRPr lang="en-US" altLang="zh-CN" sz="2800" dirty="0"/>
              </a:p>
              <a:p>
                <a:endParaRPr lang="en-US" altLang="zh-CN" sz="1400" dirty="0"/>
              </a:p>
              <a:p>
                <a:r>
                  <a:rPr lang="zh-CN" altLang="en-US" sz="2800" dirty="0"/>
                  <a:t>约当年均成本法：把生命周期为</a:t>
                </a:r>
                <a14:m>
                  <m:oMath xmlns:m="http://schemas.openxmlformats.org/officeDocument/2006/math">
                    <m:r>
                      <a:rPr lang="en-US" altLang="zh-CN" sz="2800" i="1" dirty="0" smtClean="0">
                        <a:latin typeface="Cambria Math" panose="02040503050406030204" pitchFamily="18" charset="0"/>
                      </a:rPr>
                      <m:t>𝑁</m:t>
                    </m:r>
                  </m:oMath>
                </a14:m>
                <a:r>
                  <a:rPr lang="zh-CN" altLang="en-US" sz="2800" dirty="0"/>
                  <a:t>年，有</a:t>
                </a:r>
                <a14:m>
                  <m:oMath xmlns:m="http://schemas.openxmlformats.org/officeDocument/2006/math">
                    <m:r>
                      <a:rPr lang="en-US" altLang="zh-CN" sz="2800" i="1" dirty="0" smtClean="0">
                        <a:latin typeface="Cambria Math" panose="02040503050406030204" pitchFamily="18" charset="0"/>
                      </a:rPr>
                      <m:t>𝑀</m:t>
                    </m:r>
                  </m:oMath>
                </a14:m>
                <a:r>
                  <a:rPr lang="zh-CN" altLang="en-US" sz="2800" dirty="0"/>
                  <a:t>期支付现金流的设备的现金流贴现到第</a:t>
                </a:r>
                <a:r>
                  <a:rPr lang="en-US" altLang="zh-CN" sz="2800" dirty="0"/>
                  <a:t>1</a:t>
                </a:r>
                <a:r>
                  <a:rPr lang="zh-CN" altLang="en-US" sz="2800" dirty="0"/>
                  <a:t>年年初，并用该现值等价成一个</a:t>
                </a:r>
                <a14:m>
                  <m:oMath xmlns:m="http://schemas.openxmlformats.org/officeDocument/2006/math">
                    <m:r>
                      <a:rPr lang="en-US" altLang="zh-CN" sz="2800" i="1" dirty="0" smtClean="0">
                        <a:latin typeface="Cambria Math" panose="02040503050406030204" pitchFamily="18" charset="0"/>
                      </a:rPr>
                      <m:t>𝑁</m:t>
                    </m:r>
                  </m:oMath>
                </a14:m>
                <a:r>
                  <a:rPr lang="zh-CN" altLang="en-US" sz="2800" dirty="0"/>
                  <a:t>年期的年金，从而得到的年金金额即为约当年均成本。</a:t>
                </a:r>
                <a:endParaRPr lang="en-US" altLang="zh-CN" sz="2800" dirty="0"/>
              </a:p>
              <a:p>
                <a:pPr algn="l"/>
                <a:endParaRPr lang="en-US" altLang="zh-CN" sz="1400" dirty="0"/>
              </a:p>
              <a:p>
                <a:r>
                  <a:rPr lang="zh-CN" altLang="en-US" sz="2800" dirty="0"/>
                  <a:t>决策法则：在项目寿命期内是</a:t>
                </a:r>
                <a:r>
                  <a:rPr lang="zh-CN" altLang="en-US" sz="2800" b="1" dirty="0"/>
                  <a:t>收到</a:t>
                </a:r>
                <a:r>
                  <a:rPr lang="zh-CN" altLang="en-US" sz="2800" dirty="0"/>
                  <a:t>现金流量，则应该采纳</a:t>
                </a:r>
                <a14:m>
                  <m:oMath xmlns:m="http://schemas.openxmlformats.org/officeDocument/2006/math">
                    <m:r>
                      <a:rPr lang="en-US" altLang="zh-CN" sz="2800" i="1" dirty="0" smtClean="0">
                        <a:latin typeface="Cambria Math" panose="02040503050406030204" pitchFamily="18" charset="0"/>
                      </a:rPr>
                      <m:t>𝐸𝐴𝐶</m:t>
                    </m:r>
                  </m:oMath>
                </a14:m>
                <a:r>
                  <a:rPr lang="zh-CN" altLang="en-US" sz="2800" dirty="0"/>
                  <a:t>较大的项目；在项目寿命期内是</a:t>
                </a:r>
                <a:r>
                  <a:rPr lang="zh-CN" altLang="en-US" sz="2800" b="1" dirty="0"/>
                  <a:t>支出</a:t>
                </a:r>
                <a:r>
                  <a:rPr lang="zh-CN" altLang="en-US" sz="2800" dirty="0"/>
                  <a:t>现金流量，则应该采纳</a:t>
                </a:r>
                <a14:m>
                  <m:oMath xmlns:m="http://schemas.openxmlformats.org/officeDocument/2006/math">
                    <m:r>
                      <a:rPr lang="en-US" altLang="zh-CN" sz="2800" i="1" dirty="0">
                        <a:latin typeface="Cambria Math" panose="02040503050406030204" pitchFamily="18" charset="0"/>
                      </a:rPr>
                      <m:t>𝐸𝐴𝐶</m:t>
                    </m:r>
                  </m:oMath>
                </a14:m>
                <a:r>
                  <a:rPr lang="zh-CN" altLang="en-US" sz="2800" dirty="0"/>
                  <a:t>较小的项目。</a:t>
                </a:r>
              </a:p>
            </p:txBody>
          </p:sp>
        </mc:Choice>
        <mc:Fallback xmlns="">
          <p:sp>
            <p:nvSpPr>
              <p:cNvPr id="2" name="文本框 1">
                <a:extLst>
                  <a:ext uri="{FF2B5EF4-FFF2-40B4-BE49-F238E27FC236}">
                    <a16:creationId xmlns:a16="http://schemas.microsoft.com/office/drawing/2014/main" id="{9BD0F9B1-6A23-430A-B34A-A67ABB806302}"/>
                  </a:ext>
                </a:extLst>
              </p:cNvPr>
              <p:cNvSpPr txBox="1">
                <a:spLocks noRot="1" noChangeAspect="1" noMove="1" noResize="1" noEditPoints="1" noAdjustHandles="1" noChangeArrowheads="1" noChangeShapeType="1" noTextEdit="1"/>
              </p:cNvSpPr>
              <p:nvPr/>
            </p:nvSpPr>
            <p:spPr>
              <a:xfrm>
                <a:off x="263704" y="1874729"/>
                <a:ext cx="11664593" cy="3108543"/>
              </a:xfrm>
              <a:prstGeom prst="rect">
                <a:avLst/>
              </a:prstGeom>
              <a:blipFill>
                <a:blip r:embed="rId4"/>
                <a:stretch>
                  <a:fillRect l="-1045" t="-2161" r="-4127" b="-47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16501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88B47713-D417-4193-9C0D-6B465D229870}"/>
              </a:ext>
            </a:extLst>
          </p:cNvPr>
          <p:cNvSpPr txBox="1"/>
          <p:nvPr/>
        </p:nvSpPr>
        <p:spPr>
          <a:xfrm>
            <a:off x="217714" y="1397675"/>
            <a:ext cx="11756571" cy="2031325"/>
          </a:xfrm>
          <a:prstGeom prst="rect">
            <a:avLst/>
          </a:prstGeom>
          <a:noFill/>
        </p:spPr>
        <p:txBody>
          <a:bodyPr wrap="square">
            <a:spAutoFit/>
          </a:bodyPr>
          <a:lstStyle/>
          <a:p>
            <a:r>
              <a:rPr lang="zh-CN" altLang="en-US" sz="2800" dirty="0"/>
              <a:t>例题：财大</a:t>
            </a:r>
            <a:r>
              <a:rPr lang="en-US" altLang="zh-CN" sz="2800" dirty="0"/>
              <a:t>2013</a:t>
            </a:r>
            <a:r>
              <a:rPr lang="zh-CN" altLang="en-US" sz="2800" dirty="0"/>
              <a:t>年真题</a:t>
            </a:r>
            <a:endParaRPr lang="en-US" altLang="zh-CN" sz="2800" dirty="0"/>
          </a:p>
          <a:p>
            <a:endParaRPr lang="en-US" altLang="zh-CN" sz="1400" dirty="0"/>
          </a:p>
          <a:p>
            <a:r>
              <a:rPr lang="zh-CN" altLang="en-US" sz="2800" dirty="0"/>
              <a:t>假设某新设备的使用寿命为</a:t>
            </a:r>
            <a:r>
              <a:rPr lang="en-US" altLang="zh-CN" sz="2800" dirty="0"/>
              <a:t>4</a:t>
            </a:r>
            <a:r>
              <a:rPr lang="zh-CN" altLang="en-US" sz="2800" dirty="0"/>
              <a:t>年，总成本现值为</a:t>
            </a:r>
            <a:r>
              <a:rPr lang="en-US" altLang="zh-CN" sz="2800" dirty="0"/>
              <a:t>1200</a:t>
            </a:r>
            <a:r>
              <a:rPr lang="zh-CN" altLang="en-US" sz="2800" dirty="0"/>
              <a:t>元，贴现率为</a:t>
            </a:r>
            <a:r>
              <a:rPr lang="en-US" altLang="zh-CN" sz="2800" dirty="0"/>
              <a:t>10%</a:t>
            </a:r>
            <a:r>
              <a:rPr lang="zh-CN" altLang="en-US" sz="2800" dirty="0"/>
              <a:t>。该设备的约当年成本为（ ）。</a:t>
            </a:r>
          </a:p>
          <a:p>
            <a:r>
              <a:rPr lang="en-US" altLang="zh-CN" sz="2800" dirty="0"/>
              <a:t>A.421.50</a:t>
            </a:r>
            <a:r>
              <a:rPr lang="zh-CN" altLang="en-US" sz="2800" dirty="0"/>
              <a:t>元</a:t>
            </a:r>
            <a:r>
              <a:rPr lang="en-US" altLang="zh-CN" sz="2800" dirty="0"/>
              <a:t>		B.350.56</a:t>
            </a:r>
            <a:r>
              <a:rPr lang="zh-CN" altLang="en-US" sz="2800" dirty="0"/>
              <a:t>元</a:t>
            </a:r>
            <a:r>
              <a:rPr lang="en-US" altLang="zh-CN" sz="2800" dirty="0"/>
              <a:t>		C.378.56</a:t>
            </a:r>
            <a:r>
              <a:rPr lang="zh-CN" altLang="en-US" sz="2800" dirty="0"/>
              <a:t>元</a:t>
            </a:r>
            <a:r>
              <a:rPr lang="en-US" altLang="zh-CN" sz="2800" dirty="0"/>
              <a:t>		D.410.56</a:t>
            </a:r>
            <a:r>
              <a:rPr lang="zh-CN" altLang="en-US" sz="2800" dirty="0"/>
              <a:t>元</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936CE0F-9129-4C31-B017-0663D6FCEED5}"/>
                  </a:ext>
                </a:extLst>
              </p:cNvPr>
              <p:cNvSpPr txBox="1"/>
              <p:nvPr/>
            </p:nvSpPr>
            <p:spPr>
              <a:xfrm>
                <a:off x="217714" y="4114389"/>
                <a:ext cx="8090264" cy="1169359"/>
              </a:xfrm>
              <a:prstGeom prst="rect">
                <a:avLst/>
              </a:prstGeom>
              <a:noFill/>
            </p:spPr>
            <p:txBody>
              <a:bodyPr wrap="square">
                <a:spAutoFit/>
              </a:bodyPr>
              <a:lstStyle/>
              <a:p>
                <a:r>
                  <a:rPr lang="zh-CN" altLang="en-US" sz="2800" dirty="0"/>
                  <a:t>答：</a:t>
                </a:r>
                <a:r>
                  <a:rPr lang="en-US" altLang="zh-CN" sz="2800" dirty="0">
                    <a:solidFill>
                      <a:srgbClr val="FF0000"/>
                    </a:solidFill>
                  </a:rPr>
                  <a:t>C</a:t>
                </a:r>
              </a:p>
              <a:p>
                <a14:m>
                  <m:oMath xmlns:m="http://schemas.openxmlformats.org/officeDocument/2006/math">
                    <m:r>
                      <a:rPr lang="en-US" altLang="zh-CN" sz="2800" i="1" dirty="0" smtClean="0">
                        <a:latin typeface="Cambria Math" panose="02040503050406030204" pitchFamily="18" charset="0"/>
                      </a:rPr>
                      <m:t>1200=</m:t>
                    </m:r>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𝐸𝐴𝐶</m:t>
                        </m:r>
                      </m:num>
                      <m:den>
                        <m:r>
                          <a:rPr lang="en-US" altLang="zh-CN" sz="2800" b="0" i="1" dirty="0" smtClean="0">
                            <a:latin typeface="Cambria Math" panose="02040503050406030204" pitchFamily="18" charset="0"/>
                          </a:rPr>
                          <m:t>10%</m:t>
                        </m:r>
                      </m:den>
                    </m:f>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1−</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m:t>
                            </m:r>
                          </m:num>
                          <m:den>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1.1</m:t>
                                </m:r>
                              </m:e>
                              <m:sup>
                                <m:r>
                                  <a:rPr lang="en-US" altLang="zh-CN" sz="2800" b="0" i="1" dirty="0" smtClean="0">
                                    <a:latin typeface="Cambria Math" panose="02040503050406030204" pitchFamily="18" charset="0"/>
                                  </a:rPr>
                                  <m:t>4</m:t>
                                </m:r>
                              </m:sup>
                            </m:sSup>
                          </m:den>
                        </m:f>
                      </m:e>
                    </m:d>
                    <m:r>
                      <a:rPr lang="en-US" altLang="zh-CN" sz="2800" i="1">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𝐸𝐴𝐶</m:t>
                    </m:r>
                    <m:r>
                      <a:rPr lang="en-US" altLang="zh-CN" sz="2800" b="0" i="1" dirty="0" smtClean="0">
                        <a:latin typeface="Cambria Math" panose="02040503050406030204" pitchFamily="18" charset="0"/>
                      </a:rPr>
                      <m:t>=378.56</m:t>
                    </m:r>
                  </m:oMath>
                </a14:m>
                <a:r>
                  <a:rPr lang="zh-CN" altLang="en-US" sz="2800" dirty="0"/>
                  <a:t>元</a:t>
                </a:r>
              </a:p>
            </p:txBody>
          </p:sp>
        </mc:Choice>
        <mc:Fallback xmlns="">
          <p:sp>
            <p:nvSpPr>
              <p:cNvPr id="6" name="文本框 5">
                <a:extLst>
                  <a:ext uri="{FF2B5EF4-FFF2-40B4-BE49-F238E27FC236}">
                    <a16:creationId xmlns:a16="http://schemas.microsoft.com/office/drawing/2014/main" id="{E936CE0F-9129-4C31-B017-0663D6FCEED5}"/>
                  </a:ext>
                </a:extLst>
              </p:cNvPr>
              <p:cNvSpPr txBox="1">
                <a:spLocks noRot="1" noChangeAspect="1" noMove="1" noResize="1" noEditPoints="1" noAdjustHandles="1" noChangeArrowheads="1" noChangeShapeType="1" noTextEdit="1"/>
              </p:cNvSpPr>
              <p:nvPr/>
            </p:nvSpPr>
            <p:spPr>
              <a:xfrm>
                <a:off x="217714" y="4114389"/>
                <a:ext cx="8090264" cy="1169359"/>
              </a:xfrm>
              <a:prstGeom prst="rect">
                <a:avLst/>
              </a:prstGeom>
              <a:blipFill>
                <a:blip r:embed="rId4"/>
                <a:stretch>
                  <a:fillRect l="-1583" t="-6250" b="-4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094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409934" y="250621"/>
            <a:ext cx="800220"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例题</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5" name="文本框 4">
            <a:extLst>
              <a:ext uri="{FF2B5EF4-FFF2-40B4-BE49-F238E27FC236}">
                <a16:creationId xmlns:a16="http://schemas.microsoft.com/office/drawing/2014/main" id="{21C5BC3C-7FFE-4A69-99F2-10108698AC12}"/>
              </a:ext>
            </a:extLst>
          </p:cNvPr>
          <p:cNvSpPr txBox="1"/>
          <p:nvPr/>
        </p:nvSpPr>
        <p:spPr>
          <a:xfrm>
            <a:off x="275408" y="1047861"/>
            <a:ext cx="11641183" cy="2462213"/>
          </a:xfrm>
          <a:prstGeom prst="rect">
            <a:avLst/>
          </a:prstGeom>
          <a:noFill/>
        </p:spPr>
        <p:txBody>
          <a:bodyPr wrap="square">
            <a:spAutoFit/>
          </a:bodyPr>
          <a:lstStyle/>
          <a:p>
            <a:r>
              <a:rPr lang="zh-CN" altLang="en-US" sz="2800" dirty="0"/>
              <a:t>例题：财大</a:t>
            </a:r>
            <a:r>
              <a:rPr lang="en-US" altLang="zh-CN" sz="2800" dirty="0"/>
              <a:t>2014</a:t>
            </a:r>
            <a:r>
              <a:rPr lang="zh-CN" altLang="en-US" sz="2800" dirty="0"/>
              <a:t>年真题</a:t>
            </a:r>
            <a:endParaRPr lang="en-US" altLang="zh-CN" sz="2800" dirty="0"/>
          </a:p>
          <a:p>
            <a:endParaRPr lang="en-US" altLang="zh-CN" sz="1400" dirty="0"/>
          </a:p>
          <a:p>
            <a:r>
              <a:rPr lang="zh-CN" altLang="en-US" sz="2800" dirty="0"/>
              <a:t>假设有两种机器</a:t>
            </a:r>
            <a:r>
              <a:rPr lang="en-US" altLang="zh-CN" sz="2800" dirty="0"/>
              <a:t>A</a:t>
            </a:r>
            <a:r>
              <a:rPr lang="zh-CN" altLang="en-US" sz="2800" dirty="0"/>
              <a:t>和</a:t>
            </a:r>
            <a:r>
              <a:rPr lang="en-US" altLang="zh-CN" sz="2800" dirty="0"/>
              <a:t>B</a:t>
            </a:r>
            <a:r>
              <a:rPr lang="zh-CN" altLang="en-US" sz="2800" dirty="0"/>
              <a:t>，公司必须从中选用一种。两种机器的设计虽然不同，但生产能力完全相同，只能从事完全相同的工作。</a:t>
            </a:r>
            <a:r>
              <a:rPr lang="en-US" altLang="zh-CN" sz="2800" dirty="0"/>
              <a:t>A </a:t>
            </a:r>
            <a:r>
              <a:rPr lang="zh-CN" altLang="en-US" sz="2800" dirty="0"/>
              <a:t>期初要支付</a:t>
            </a:r>
            <a:r>
              <a:rPr lang="en-US" altLang="zh-CN" sz="2800" dirty="0"/>
              <a:t>15000</a:t>
            </a:r>
            <a:r>
              <a:rPr lang="zh-CN" altLang="en-US" sz="2800" dirty="0"/>
              <a:t>元，可使用三年，每年维修费</a:t>
            </a:r>
            <a:r>
              <a:rPr lang="en-US" altLang="zh-CN" sz="2800" dirty="0"/>
              <a:t>5000</a:t>
            </a:r>
            <a:r>
              <a:rPr lang="zh-CN" altLang="en-US" sz="2800" dirty="0"/>
              <a:t>元；</a:t>
            </a:r>
            <a:r>
              <a:rPr lang="en-US" altLang="zh-CN" sz="2800" dirty="0"/>
              <a:t>B</a:t>
            </a:r>
            <a:r>
              <a:rPr lang="zh-CN" altLang="en-US" sz="2800" dirty="0"/>
              <a:t>期初需要支付</a:t>
            </a:r>
            <a:r>
              <a:rPr lang="en-US" altLang="zh-CN" sz="2800" dirty="0"/>
              <a:t>10000 </a:t>
            </a:r>
            <a:r>
              <a:rPr lang="zh-CN" altLang="en-US" sz="2800" dirty="0"/>
              <a:t>元，可使用两年，年维修费</a:t>
            </a:r>
            <a:r>
              <a:rPr lang="en-US" altLang="zh-CN" sz="2800" dirty="0"/>
              <a:t>6000</a:t>
            </a:r>
            <a:r>
              <a:rPr lang="zh-CN" altLang="en-US" sz="2800" dirty="0"/>
              <a:t>。假设折现率为</a:t>
            </a:r>
            <a:r>
              <a:rPr lang="en-US" altLang="zh-CN" sz="2800" dirty="0"/>
              <a:t>10%</a:t>
            </a:r>
            <a:r>
              <a:rPr lang="zh-CN" altLang="en-US" sz="2800" dirty="0"/>
              <a:t>，公司该购买哪一种机器</a:t>
            </a: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44927BD-8351-4D59-B08F-C644215B7612}"/>
                  </a:ext>
                </a:extLst>
              </p:cNvPr>
              <p:cNvSpPr txBox="1"/>
              <p:nvPr/>
            </p:nvSpPr>
            <p:spPr>
              <a:xfrm>
                <a:off x="275408" y="3845649"/>
                <a:ext cx="9999853" cy="2243819"/>
              </a:xfrm>
              <a:prstGeom prst="rect">
                <a:avLst/>
              </a:prstGeom>
              <a:noFill/>
            </p:spPr>
            <p:txBody>
              <a:bodyPr wrap="none" rtlCol="0">
                <a:spAutoFit/>
              </a:bodyPr>
              <a:lstStyle/>
              <a:p>
                <a:pPr algn="l"/>
                <a:r>
                  <a:rPr lang="zh-CN" altLang="en-US" sz="2800" dirty="0"/>
                  <a:t>答：</a:t>
                </a:r>
                <a:endParaRPr lang="en-US" altLang="zh-CN" sz="2800" dirty="0"/>
              </a:p>
              <a:p>
                <a14:m>
                  <m:oMath xmlns:m="http://schemas.openxmlformats.org/officeDocument/2006/math">
                    <m:r>
                      <a:rPr lang="en-US" altLang="zh-CN" sz="2800" i="1" dirty="0" smtClean="0">
                        <a:latin typeface="Cambria Math" panose="02040503050406030204" pitchFamily="18" charset="0"/>
                      </a:rPr>
                      <m:t>15000+</m:t>
                    </m:r>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5000</m:t>
                        </m:r>
                      </m:num>
                      <m:den>
                        <m:r>
                          <a:rPr lang="en-US" altLang="zh-CN" sz="2800" b="0" i="1" dirty="0" smtClean="0">
                            <a:latin typeface="Cambria Math" panose="02040503050406030204" pitchFamily="18" charset="0"/>
                          </a:rPr>
                          <m:t>0.1</m:t>
                        </m:r>
                      </m:den>
                    </m:f>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1−</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m:t>
                            </m:r>
                          </m:num>
                          <m:den>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1.1</m:t>
                                </m:r>
                              </m:e>
                              <m:sup>
                                <m:r>
                                  <a:rPr lang="en-US" altLang="zh-CN" sz="2800" b="0" i="1" dirty="0" smtClean="0">
                                    <a:latin typeface="Cambria Math" panose="02040503050406030204" pitchFamily="18" charset="0"/>
                                  </a:rPr>
                                  <m:t>3</m:t>
                                </m:r>
                              </m:sup>
                            </m:sSup>
                          </m:den>
                        </m:f>
                      </m:e>
                    </m:d>
                    <m:r>
                      <a:rPr lang="en-US" altLang="zh-CN" sz="2800" b="0" i="1" dirty="0" smtClean="0">
                        <a:latin typeface="Cambria Math" panose="02040503050406030204" pitchFamily="18" charset="0"/>
                      </a:rPr>
                      <m:t>=</m:t>
                    </m:r>
                    <m:f>
                      <m:fPr>
                        <m:ctrlPr>
                          <a:rPr lang="en-US" altLang="zh-CN" sz="2800" i="1" dirty="0">
                            <a:latin typeface="Cambria Math" panose="02040503050406030204" pitchFamily="18" charset="0"/>
                          </a:rPr>
                        </m:ctrlPr>
                      </m:fPr>
                      <m:num>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𝐸𝐴𝐶</m:t>
                            </m:r>
                          </m:e>
                          <m:sub>
                            <m:r>
                              <a:rPr lang="en-US" altLang="zh-CN" sz="2800" b="0" i="1" dirty="0" smtClean="0">
                                <a:latin typeface="Cambria Math" panose="02040503050406030204" pitchFamily="18" charset="0"/>
                              </a:rPr>
                              <m:t>𝐴</m:t>
                            </m:r>
                          </m:sub>
                        </m:sSub>
                      </m:num>
                      <m:den>
                        <m:r>
                          <a:rPr lang="en-US" altLang="zh-CN" sz="2800" i="1" dirty="0">
                            <a:latin typeface="Cambria Math" panose="02040503050406030204" pitchFamily="18" charset="0"/>
                          </a:rPr>
                          <m:t>0.1</m:t>
                        </m:r>
                      </m:den>
                    </m:f>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1−</m:t>
                        </m:r>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1</m:t>
                            </m:r>
                          </m:num>
                          <m:den>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1.1</m:t>
                                </m:r>
                              </m:e>
                              <m:sup>
                                <m:r>
                                  <a:rPr lang="en-US" altLang="zh-CN" sz="2800" i="1" dirty="0">
                                    <a:latin typeface="Cambria Math" panose="02040503050406030204" pitchFamily="18" charset="0"/>
                                  </a:rPr>
                                  <m:t>3</m:t>
                                </m:r>
                              </m:sup>
                            </m:sSup>
                          </m:den>
                        </m:f>
                      </m:e>
                    </m:d>
                    <m:r>
                      <a:rPr lang="en-US" altLang="zh-CN" sz="2800" i="1">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𝐸𝐴𝐶</m:t>
                        </m:r>
                      </m:e>
                      <m:sub>
                        <m:r>
                          <a:rPr lang="en-US" altLang="zh-CN" sz="2800" i="1" dirty="0">
                            <a:latin typeface="Cambria Math" panose="02040503050406030204" pitchFamily="18" charset="0"/>
                          </a:rPr>
                          <m:t>𝐴</m:t>
                        </m:r>
                      </m:sub>
                    </m:sSub>
                    <m:r>
                      <a:rPr lang="en-US" altLang="zh-CN" sz="2800" b="0" i="1" dirty="0" smtClean="0">
                        <a:latin typeface="Cambria Math" panose="02040503050406030204" pitchFamily="18" charset="0"/>
                      </a:rPr>
                      <m:t>=11031.72</m:t>
                    </m:r>
                  </m:oMath>
                </a14:m>
                <a:r>
                  <a:rPr lang="zh-CN" altLang="en-US" sz="2800" dirty="0"/>
                  <a:t>元</a:t>
                </a:r>
                <a:endParaRPr lang="en-US" altLang="zh-CN" sz="2800" dirty="0"/>
              </a:p>
              <a:p>
                <a14:m>
                  <m:oMath xmlns:m="http://schemas.openxmlformats.org/officeDocument/2006/math">
                    <m:r>
                      <a:rPr lang="en-US" altLang="zh-CN" sz="2800" i="1" dirty="0" smtClean="0">
                        <a:latin typeface="Cambria Math" panose="02040503050406030204" pitchFamily="18" charset="0"/>
                      </a:rPr>
                      <m:t>1</m:t>
                    </m:r>
                    <m:r>
                      <a:rPr lang="en-US" altLang="zh-CN" sz="2800" b="0" i="1" dirty="0" smtClean="0">
                        <a:latin typeface="Cambria Math" panose="02040503050406030204" pitchFamily="18" charset="0"/>
                      </a:rPr>
                      <m:t>0</m:t>
                    </m:r>
                    <m:r>
                      <a:rPr lang="en-US" altLang="zh-CN" sz="2800" i="1" dirty="0" smtClean="0">
                        <a:latin typeface="Cambria Math" panose="02040503050406030204" pitchFamily="18" charset="0"/>
                      </a:rPr>
                      <m:t>000+</m:t>
                    </m:r>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6000</m:t>
                        </m:r>
                      </m:num>
                      <m:den>
                        <m:r>
                          <a:rPr lang="en-US" altLang="zh-CN" sz="2800" b="0" i="1" dirty="0" smtClean="0">
                            <a:latin typeface="Cambria Math" panose="02040503050406030204" pitchFamily="18" charset="0"/>
                          </a:rPr>
                          <m:t>0.1</m:t>
                        </m:r>
                      </m:den>
                    </m:f>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1−</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m:t>
                            </m:r>
                          </m:num>
                          <m:den>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1.1</m:t>
                                </m:r>
                              </m:e>
                              <m:sup>
                                <m:r>
                                  <a:rPr lang="en-US" altLang="zh-CN" sz="2800" b="0" i="1" dirty="0" smtClean="0">
                                    <a:latin typeface="Cambria Math" panose="02040503050406030204" pitchFamily="18" charset="0"/>
                                  </a:rPr>
                                  <m:t>2</m:t>
                                </m:r>
                              </m:sup>
                            </m:sSup>
                          </m:den>
                        </m:f>
                      </m:e>
                    </m:d>
                    <m:r>
                      <a:rPr lang="en-US" altLang="zh-CN" sz="2800" b="0" i="1" dirty="0" smtClean="0">
                        <a:latin typeface="Cambria Math" panose="02040503050406030204" pitchFamily="18" charset="0"/>
                      </a:rPr>
                      <m:t>=</m:t>
                    </m:r>
                    <m:f>
                      <m:fPr>
                        <m:ctrlPr>
                          <a:rPr lang="en-US" altLang="zh-CN" sz="2800" i="1" dirty="0">
                            <a:latin typeface="Cambria Math" panose="02040503050406030204" pitchFamily="18" charset="0"/>
                          </a:rPr>
                        </m:ctrlPr>
                      </m:fPr>
                      <m:num>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𝐸𝐴𝐶</m:t>
                            </m:r>
                          </m:e>
                          <m:sub>
                            <m:r>
                              <a:rPr lang="en-US" altLang="zh-CN" sz="2800" b="0" i="1" dirty="0" smtClean="0">
                                <a:latin typeface="Cambria Math" panose="02040503050406030204" pitchFamily="18" charset="0"/>
                              </a:rPr>
                              <m:t>𝐵</m:t>
                            </m:r>
                          </m:sub>
                        </m:sSub>
                      </m:num>
                      <m:den>
                        <m:r>
                          <a:rPr lang="en-US" altLang="zh-CN" sz="2800" i="1" dirty="0">
                            <a:latin typeface="Cambria Math" panose="02040503050406030204" pitchFamily="18" charset="0"/>
                          </a:rPr>
                          <m:t>0.1</m:t>
                        </m:r>
                      </m:den>
                    </m:f>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1−</m:t>
                        </m:r>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1</m:t>
                            </m:r>
                          </m:num>
                          <m:den>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1.1</m:t>
                                </m:r>
                              </m:e>
                              <m:sup>
                                <m:r>
                                  <a:rPr lang="en-US" altLang="zh-CN" sz="2800" i="1" dirty="0">
                                    <a:latin typeface="Cambria Math" panose="02040503050406030204" pitchFamily="18" charset="0"/>
                                  </a:rPr>
                                  <m:t>2</m:t>
                                </m:r>
                              </m:sup>
                            </m:sSup>
                          </m:den>
                        </m:f>
                      </m:e>
                    </m:d>
                    <m:sSub>
                      <m:sSubPr>
                        <m:ctrlPr>
                          <a:rPr lang="en-US" altLang="zh-CN" sz="2800" i="1" dirty="0">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𝐸𝐴𝐶</m:t>
                        </m:r>
                      </m:e>
                      <m:sub>
                        <m:r>
                          <a:rPr lang="en-US" altLang="zh-CN" sz="2800" i="1" dirty="0">
                            <a:latin typeface="Cambria Math" panose="02040503050406030204" pitchFamily="18" charset="0"/>
                          </a:rPr>
                          <m:t>𝐵</m:t>
                        </m:r>
                      </m:sub>
                    </m:sSub>
                    <m:r>
                      <a:rPr lang="en-US" altLang="zh-CN" sz="2800" b="0" i="0" dirty="0" smtClean="0">
                        <a:latin typeface="Cambria Math" panose="02040503050406030204" pitchFamily="18" charset="0"/>
                      </a:rPr>
                      <m:t>=11761.90</m:t>
                    </m:r>
                  </m:oMath>
                </a14:m>
                <a:r>
                  <a:rPr lang="zh-CN" altLang="en-US" sz="2800" dirty="0"/>
                  <a:t>元</a:t>
                </a:r>
                <a:endParaRPr lang="en-US" altLang="zh-CN" sz="2800" dirty="0"/>
              </a:p>
              <a:p>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i="1" dirty="0">
                            <a:latin typeface="Cambria Math" panose="02040503050406030204" pitchFamily="18" charset="0"/>
                          </a:rPr>
                          <m:t>𝐸𝐴𝐶</m:t>
                        </m:r>
                      </m:e>
                      <m:sub>
                        <m:r>
                          <a:rPr lang="en-US" altLang="zh-CN" sz="2800" i="1" dirty="0">
                            <a:latin typeface="Cambria Math" panose="02040503050406030204" pitchFamily="18" charset="0"/>
                          </a:rPr>
                          <m:t>𝐴</m:t>
                        </m:r>
                      </m:sub>
                    </m:sSub>
                    <m:r>
                      <a:rPr lang="en-US" altLang="zh-CN" sz="2800" b="0" i="0" dirty="0" smtClean="0">
                        <a:latin typeface="Cambria Math" panose="02040503050406030204" pitchFamily="18" charset="0"/>
                      </a:rPr>
                      <m:t>&lt;</m:t>
                    </m:r>
                  </m:oMath>
                </a14:m>
                <a:r>
                  <a:rPr lang="en-US" altLang="zh-CN" sz="2800" dirty="0"/>
                  <a:t> </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𝐸𝐴𝐶</m:t>
                        </m:r>
                      </m:e>
                      <m:sub>
                        <m:r>
                          <a:rPr lang="en-US" altLang="zh-CN" sz="2800" i="1" dirty="0">
                            <a:latin typeface="Cambria Math" panose="02040503050406030204" pitchFamily="18" charset="0"/>
                          </a:rPr>
                          <m:t>𝐵</m:t>
                        </m:r>
                      </m:sub>
                    </m:sSub>
                  </m:oMath>
                </a14:m>
                <a:r>
                  <a:rPr lang="zh-CN" altLang="en-US" sz="2800" dirty="0"/>
                  <a:t>，因购买设备</a:t>
                </a:r>
                <a:r>
                  <a:rPr lang="en-US" altLang="zh-CN" sz="2800" dirty="0"/>
                  <a:t>A</a:t>
                </a:r>
                <a:endParaRPr lang="zh-CN" altLang="en-US" sz="2800" dirty="0"/>
              </a:p>
            </p:txBody>
          </p:sp>
        </mc:Choice>
        <mc:Fallback xmlns="">
          <p:sp>
            <p:nvSpPr>
              <p:cNvPr id="3" name="文本框 2">
                <a:extLst>
                  <a:ext uri="{FF2B5EF4-FFF2-40B4-BE49-F238E27FC236}">
                    <a16:creationId xmlns:a16="http://schemas.microsoft.com/office/drawing/2014/main" id="{644927BD-8351-4D59-B08F-C644215B7612}"/>
                  </a:ext>
                </a:extLst>
              </p:cNvPr>
              <p:cNvSpPr txBox="1">
                <a:spLocks noRot="1" noChangeAspect="1" noMove="1" noResize="1" noEditPoints="1" noAdjustHandles="1" noChangeArrowheads="1" noChangeShapeType="1" noTextEdit="1"/>
              </p:cNvSpPr>
              <p:nvPr/>
            </p:nvSpPr>
            <p:spPr>
              <a:xfrm>
                <a:off x="275408" y="3845649"/>
                <a:ext cx="9999853" cy="2243819"/>
              </a:xfrm>
              <a:prstGeom prst="rect">
                <a:avLst/>
              </a:prstGeom>
              <a:blipFill>
                <a:blip r:embed="rId4"/>
                <a:stretch>
                  <a:fillRect l="-1219" t="-3261" r="-244" b="-6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609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4460D2D0-CA03-4C14-910F-4ED7796AF001}"/>
              </a:ext>
            </a:extLst>
          </p:cNvPr>
          <p:cNvSpPr txBox="1"/>
          <p:nvPr/>
        </p:nvSpPr>
        <p:spPr>
          <a:xfrm>
            <a:off x="1102158" y="250621"/>
            <a:ext cx="1415772" cy="461665"/>
          </a:xfrm>
          <a:prstGeom prst="rect">
            <a:avLst/>
          </a:prstGeom>
          <a:noFill/>
        </p:spPr>
        <p:txBody>
          <a:bodyPr wrap="none" rtlCol="0">
            <a:spAutoFit/>
          </a:bodyPr>
          <a:lstStyle/>
          <a:p>
            <a:pPr algn="ctr" defTabSz="866943" fontAlgn="base">
              <a:spcBef>
                <a:spcPct val="0"/>
              </a:spcBef>
              <a:spcAft>
                <a:spcPct val="0"/>
              </a:spcAft>
            </a:pPr>
            <a:r>
              <a:rPr lang="zh-CN" altLang="en-US" sz="2400" dirty="0">
                <a:solidFill>
                  <a:srgbClr val="C81623"/>
                </a:solidFill>
                <a:latin typeface="字魂35号-经典雅黑" panose="02000000000000000000" pitchFamily="2" charset="-122"/>
                <a:ea typeface="字魂35号-经典雅黑" panose="02000000000000000000" pitchFamily="2" charset="-122"/>
                <a:cs typeface="+mn-ea"/>
                <a:sym typeface="Arial" panose="020B0604020202020204" pitchFamily="34" charset="0"/>
              </a:rPr>
              <a:t>更新决策</a:t>
            </a: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8091" y="-90377"/>
            <a:ext cx="2504121" cy="1138238"/>
          </a:xfrm>
          <a:prstGeom prst="rect">
            <a:avLst/>
          </a:prstGeom>
        </p:spPr>
      </p:pic>
      <p:sp>
        <p:nvSpPr>
          <p:cNvPr id="2" name="文本框 1">
            <a:extLst>
              <a:ext uri="{FF2B5EF4-FFF2-40B4-BE49-F238E27FC236}">
                <a16:creationId xmlns:a16="http://schemas.microsoft.com/office/drawing/2014/main" id="{08137392-8811-449C-A704-7D3417EFEBE2}"/>
              </a:ext>
            </a:extLst>
          </p:cNvPr>
          <p:cNvSpPr txBox="1"/>
          <p:nvPr/>
        </p:nvSpPr>
        <p:spPr>
          <a:xfrm>
            <a:off x="742040" y="3167390"/>
            <a:ext cx="10707920" cy="523220"/>
          </a:xfrm>
          <a:prstGeom prst="rect">
            <a:avLst/>
          </a:prstGeom>
          <a:noFill/>
        </p:spPr>
        <p:txBody>
          <a:bodyPr wrap="square" rtlCol="0">
            <a:spAutoFit/>
          </a:bodyPr>
          <a:lstStyle/>
          <a:p>
            <a:pPr algn="l"/>
            <a:r>
              <a:rPr lang="zh-CN" altLang="en-US" sz="2800" b="1" dirty="0"/>
              <a:t>更新决策</a:t>
            </a:r>
            <a:r>
              <a:rPr lang="zh-CN" altLang="en-US" sz="2800" dirty="0"/>
              <a:t>：是否用一个具有相同功能的新资产取代现有资产的决策。</a:t>
            </a:r>
          </a:p>
        </p:txBody>
      </p:sp>
    </p:spTree>
    <p:extLst>
      <p:ext uri="{BB962C8B-B14F-4D97-AF65-F5344CB8AC3E}">
        <p14:creationId xmlns:p14="http://schemas.microsoft.com/office/powerpoint/2010/main" val="18454296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61c9884-2755-4b87-b35a-b60123a8fdf4&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7395</TotalTime>
  <Words>21211</Words>
  <Application>Microsoft Office PowerPoint</Application>
  <PresentationFormat>宽屏</PresentationFormat>
  <Paragraphs>2306</Paragraphs>
  <Slides>238</Slides>
  <Notes>203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238</vt:i4>
      </vt:variant>
    </vt:vector>
  </HeadingPairs>
  <TitlesOfParts>
    <vt:vector size="248" baseType="lpstr">
      <vt:lpstr>-apple-system</vt:lpstr>
      <vt:lpstr>PingFang SC</vt:lpstr>
      <vt:lpstr>等线</vt:lpstr>
      <vt:lpstr>等线 Light</vt:lpstr>
      <vt:lpstr>微软雅黑</vt:lpstr>
      <vt:lpstr>字魂35号-经典雅黑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Z CG</cp:lastModifiedBy>
  <cp:revision>435</cp:revision>
  <dcterms:created xsi:type="dcterms:W3CDTF">2019-02-22T08:29:03Z</dcterms:created>
  <dcterms:modified xsi:type="dcterms:W3CDTF">2022-11-06T12:48:09Z</dcterms:modified>
</cp:coreProperties>
</file>